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72" r:id="rId3"/>
    <p:sldId id="259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6" r:id="rId17"/>
    <p:sldId id="274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97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9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4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2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6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7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2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8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7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6GeoGebra.%20Limite.ggb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TEMA 6: </a:t>
            </a:r>
            <a:r>
              <a:rPr lang="es-AR" dirty="0" smtClean="0"/>
              <a:t>LÍMITES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b="1" dirty="0" smtClean="0"/>
          </a:p>
        </p:txBody>
      </p:sp>
    </p:spTree>
    <p:extLst>
      <p:ext uri="{BB962C8B-B14F-4D97-AF65-F5344CB8AC3E}">
        <p14:creationId xmlns:p14="http://schemas.microsoft.com/office/powerpoint/2010/main" val="16160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→2</m:t>
                              </m:r>
                            </m:lim>
                          </m:limLow>
                        </m:fName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b="-42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den>
                        </m:f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=+</m:t>
                    </m:r>
                    <m:r>
                      <a:rPr lang="es-A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s-AR" sz="3600" dirty="0" smtClean="0"/>
              </a:p>
              <a:p>
                <a:endParaRPr lang="es-AR" sz="36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den>
                        </m:f>
                      </m:e>
                    </m:func>
                    <m:r>
                      <a:rPr lang="es-AR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A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s-AR" sz="3600" dirty="0"/>
              </a:p>
              <a:p>
                <a:endParaRPr lang="es-AR" sz="800" dirty="0" smtClean="0"/>
              </a:p>
              <a:p>
                <a:r>
                  <a:rPr lang="es-AR" sz="3600" dirty="0" smtClean="0"/>
                  <a:t>Esto significa que en x=2 es una asíntota vertical de la función</a:t>
                </a:r>
                <a:endParaRPr lang="es-AR" sz="36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18" r="-3152" b="-2576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3928" t="31314" r="3810" b="37137"/>
          <a:stretch/>
        </p:blipFill>
        <p:spPr>
          <a:xfrm>
            <a:off x="1097280" y="1737360"/>
            <a:ext cx="10630263" cy="30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17" t="38278" r="70601" b="21253"/>
          <a:stretch/>
        </p:blipFill>
        <p:spPr>
          <a:xfrm>
            <a:off x="0" y="0"/>
            <a:ext cx="4325257" cy="40199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024" t="26656" r="68809" b="29080"/>
          <a:stretch/>
        </p:blipFill>
        <p:spPr>
          <a:xfrm>
            <a:off x="8215086" y="0"/>
            <a:ext cx="3759200" cy="38712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309" t="30679" r="3690" b="31208"/>
          <a:stretch/>
        </p:blipFill>
        <p:spPr>
          <a:xfrm>
            <a:off x="217714" y="4006979"/>
            <a:ext cx="11974286" cy="28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Actividades del libro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3200" dirty="0"/>
              <a:t>Trace la gráfica de un ejemplo de una función f que cumpla con todas las condiciones dadas</a:t>
            </a:r>
            <a:r>
              <a:rPr lang="es-AR" sz="3200" dirty="0" smtClean="0"/>
              <a:t>.</a:t>
            </a:r>
          </a:p>
          <a:p>
            <a:endParaRPr lang="es-AR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167" t="43171" r="57381" b="26973"/>
          <a:stretch/>
        </p:blipFill>
        <p:spPr>
          <a:xfrm>
            <a:off x="1219200" y="2834156"/>
            <a:ext cx="7605160" cy="33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9" y="3419476"/>
            <a:ext cx="19041" cy="190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1786" t="36184" r="4643" b="52170"/>
          <a:stretch/>
        </p:blipFill>
        <p:spPr>
          <a:xfrm>
            <a:off x="0" y="0"/>
            <a:ext cx="8892939" cy="13363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904" t="18397" r="54524" b="61906"/>
          <a:stretch/>
        </p:blipFill>
        <p:spPr>
          <a:xfrm>
            <a:off x="809531" y="1147686"/>
            <a:ext cx="7912764" cy="22717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4506" t="41432" r="64003" b="21969"/>
          <a:stretch/>
        </p:blipFill>
        <p:spPr>
          <a:xfrm>
            <a:off x="7478411" y="1847327"/>
            <a:ext cx="4725446" cy="45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1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 2.3</a:t>
            </a:r>
            <a:endParaRPr lang="es-AR" sz="1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415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220" t="19708" r="12572" b="12371"/>
          <a:stretch/>
        </p:blipFill>
        <p:spPr>
          <a:xfrm>
            <a:off x="0" y="29156"/>
            <a:ext cx="9376228" cy="68002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6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Actividades</a:t>
            </a:r>
            <a:endParaRPr lang="es-A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s-AR" sz="3600" dirty="0" smtClean="0"/>
                  <a:t>Indica el limite de la función </a:t>
                </a:r>
                <a14:m>
                  <m:oMath xmlns:m="http://schemas.openxmlformats.org/officeDocument/2006/math"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AR" sz="3600" dirty="0" smtClean="0"/>
                  <a:t> en cada caso para que se cumple la igualdad.</a:t>
                </a:r>
              </a:p>
              <a:p>
                <a:pPr marL="742950" indent="-742950">
                  <a:buFont typeface="+mj-lt"/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+(</m:t>
                            </m:r>
                            <m:sSup>
                              <m:sSupPr>
                                <m:ctrlP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e>
                        </m:d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s-AR" sz="3600" dirty="0" smtClean="0"/>
              </a:p>
              <a:p>
                <a:pPr marL="742950" indent="-742950">
                  <a:buFont typeface="+mj-lt"/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→−</m:t>
                            </m:r>
                            <m:f>
                              <m:fPr>
                                <m:ctrlP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s-A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s-AR" sz="3600" dirty="0" smtClean="0"/>
              </a:p>
              <a:p>
                <a:pPr marL="742950" indent="-742950">
                  <a:buFont typeface="+mj-lt"/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→5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s-AR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+5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s-AR" sz="3600" dirty="0"/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18" t="-4848" r="-30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5638800" y="29754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323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352" t="56009" r="53584" b="37293"/>
          <a:stretch/>
        </p:blipFill>
        <p:spPr>
          <a:xfrm>
            <a:off x="769257" y="1385177"/>
            <a:ext cx="2525485" cy="85942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2179" t="56009" r="25190" b="37102"/>
          <a:stretch/>
        </p:blipFill>
        <p:spPr>
          <a:xfrm>
            <a:off x="769257" y="2404255"/>
            <a:ext cx="2728686" cy="8365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214" t="33664" r="19975" b="58445"/>
          <a:stretch/>
        </p:blipFill>
        <p:spPr>
          <a:xfrm>
            <a:off x="769257" y="391885"/>
            <a:ext cx="8418286" cy="8336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5000" t="19668" r="28333" b="72709"/>
          <a:stretch/>
        </p:blipFill>
        <p:spPr>
          <a:xfrm>
            <a:off x="3868056" y="1292976"/>
            <a:ext cx="7322457" cy="8558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5000" t="45078" r="26071" b="42853"/>
          <a:stretch/>
        </p:blipFill>
        <p:spPr>
          <a:xfrm>
            <a:off x="3868056" y="2341992"/>
            <a:ext cx="7322457" cy="12763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5000" t="75569" r="19643" b="8127"/>
          <a:stretch/>
        </p:blipFill>
        <p:spPr>
          <a:xfrm>
            <a:off x="899886" y="3811528"/>
            <a:ext cx="9100457" cy="18392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22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047" t="50371" r="3928" b="36924"/>
          <a:stretch/>
        </p:blipFill>
        <p:spPr>
          <a:xfrm>
            <a:off x="344954" y="2198864"/>
            <a:ext cx="11734322" cy="1351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071" t="38301" r="5953" b="42007"/>
          <a:stretch/>
        </p:blipFill>
        <p:spPr>
          <a:xfrm>
            <a:off x="232229" y="116114"/>
            <a:ext cx="11847047" cy="20827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1429" t="26867" r="6309" b="63181"/>
          <a:stretch/>
        </p:blipFill>
        <p:spPr>
          <a:xfrm>
            <a:off x="301412" y="3512358"/>
            <a:ext cx="11791350" cy="10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Averigua el valor de “a” para que se verifique los límites. 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s-AR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s-AR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3600" i="1"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</m:func>
                    <m:r>
                      <a:rPr lang="es-AR" sz="3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s-AR" sz="3600" dirty="0" smtClean="0"/>
              </a:p>
              <a:p>
                <a:endParaRPr lang="es-AR" sz="36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endParaRPr lang="es-AR" sz="3600" dirty="0" smtClean="0"/>
              </a:p>
              <a:p>
                <a:endParaRPr lang="es-AR" sz="36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s-AR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s-A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𝑎𝑥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num>
                          <m:den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s-AR" sz="36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s-AR" sz="36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0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1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 2.2</a:t>
            </a:r>
            <a:endParaRPr lang="es-AR" sz="1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065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 smtClean="0"/>
              <a:t>Límite</a:t>
            </a:r>
            <a:endParaRPr lang="es-A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67988"/>
                <a:ext cx="7221071" cy="215246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s-AR" sz="3200" dirty="0" smtClean="0"/>
                  <a:t>Sea </a:t>
                </a:r>
                <a14:m>
                  <m:oMath xmlns:m="http://schemas.openxmlformats.org/officeDocument/2006/math">
                    <m:r>
                      <a:rPr lang="es-AR" sz="32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s-AR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A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AR" sz="3200" dirty="0"/>
                  <a:t> </a:t>
                </a:r>
                <a:r>
                  <a:rPr lang="es-AR" sz="3200" dirty="0" smtClean="0"/>
                  <a:t>una función definida en las proximidades de un valor “a”</a:t>
                </a:r>
              </a:p>
              <a:p>
                <a:pPr marL="0" indent="0">
                  <a:buNone/>
                </a:pPr>
                <a:r>
                  <a:rPr lang="es-AR" sz="3200" dirty="0" smtClean="0"/>
                  <a:t>La función </a:t>
                </a:r>
                <a14:m>
                  <m:oMath xmlns:m="http://schemas.openxmlformats.org/officeDocument/2006/math"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AR" sz="3200" dirty="0" smtClean="0"/>
                  <a:t> tiende a “L” cuando “x” se aproxima al valor “a”</a:t>
                </a:r>
                <a:endParaRPr lang="es-AR" sz="32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67988"/>
                <a:ext cx="7221071" cy="2152469"/>
              </a:xfrm>
              <a:blipFill rotWithShape="0">
                <a:blip r:embed="rId4"/>
                <a:stretch>
                  <a:fillRect l="-3376" t="-5650" r="-1519" b="-339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Límites...#limites #calculo #ingenieria #matematic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31309" t="38090" r="6309" b="27608"/>
          <a:stretch/>
        </p:blipFill>
        <p:spPr>
          <a:xfrm>
            <a:off x="203198" y="1833785"/>
            <a:ext cx="11673787" cy="36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97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Calculemos límites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84648"/>
                <a:ext cx="10058400" cy="897466"/>
              </a:xfrm>
            </p:spPr>
            <p:txBody>
              <a:bodyPr>
                <a:normAutofit/>
              </a:bodyPr>
              <a:lstStyle/>
              <a:p>
                <a:pPr marL="0" indent="0"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sz="32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→4</m:t>
                              </m:r>
                            </m:lim>
                          </m:limLow>
                        </m:fName>
                        <m:e>
                          <m:r>
                            <a:rPr lang="es-AR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A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A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3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s-AR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3200" b="0" i="1" smtClean="0">
                              <a:latin typeface="Cambria Math" panose="02040503050406030204" pitchFamily="18" charset="0"/>
                            </a:rPr>
                            <m:t>+6)</m:t>
                          </m:r>
                        </m:e>
                      </m:func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84648"/>
                <a:ext cx="10058400" cy="897466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GeoGebra - Wikipedia, la enciclopedia libr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91" y="1737360"/>
            <a:ext cx="1121680" cy="11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2"/>
              <p:cNvSpPr txBox="1">
                <a:spLocks/>
              </p:cNvSpPr>
              <p:nvPr/>
            </p:nvSpPr>
            <p:spPr>
              <a:xfrm>
                <a:off x="1097280" y="3006327"/>
                <a:ext cx="10058400" cy="301710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FF0000"/>
                  </a:buClr>
                  <a:buFont typeface="Calibri" panose="020F0502020204030204" pitchFamily="34" charset="0"/>
                  <a:buNone/>
                </a:pPr>
                <a:r>
                  <a:rPr lang="es-AR" sz="3200" dirty="0" smtClean="0"/>
                  <a:t>En la práctica, si se está trabajando con un polinomio, el limite coincide con el valor de la función evaluada en “a”</a:t>
                </a:r>
              </a:p>
              <a:p>
                <a:pPr marL="0" indent="0">
                  <a:buClr>
                    <a:srgbClr val="FF0000"/>
                  </a:buClr>
                  <a:buFont typeface="Calibri" panose="020F0502020204030204" pitchFamily="34" charset="0"/>
                  <a:buNone/>
                </a:pPr>
                <a:r>
                  <a:rPr lang="es-AR" sz="3200" dirty="0" smtClean="0"/>
                  <a:t>Es decir: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AR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2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32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s-AR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s-AR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s-AR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AR" sz="32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s-AR" sz="3200" dirty="0" smtClean="0"/>
              </a:p>
              <a:p>
                <a:pPr marL="0" indent="0">
                  <a:buClr>
                    <a:srgbClr val="FF0000"/>
                  </a:buClr>
                  <a:buFont typeface="Calibri" panose="020F0502020204030204" pitchFamily="34" charset="0"/>
                  <a:buNone/>
                </a:pPr>
                <a:endParaRPr lang="es-AR" sz="3200" dirty="0" smtClean="0"/>
              </a:p>
              <a:p>
                <a:pPr marL="0" indent="0"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sz="320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→4</m:t>
                              </m:r>
                            </m:lim>
                          </m:limLow>
                        </m:fName>
                        <m:e>
                          <m:r>
                            <a:rPr lang="es-AR" sz="32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AR" sz="32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320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s-AR" sz="32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3200" i="1" smtClean="0">
                              <a:latin typeface="Cambria Math" panose="02040503050406030204" pitchFamily="18" charset="0"/>
                            </a:rPr>
                            <m:t>+6)</m:t>
                          </m:r>
                        </m:e>
                      </m:func>
                      <m:r>
                        <a:rPr lang="es-A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s-A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AR" sz="3200" i="1"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s-A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s-A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s-AR" sz="3200" i="1"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s-AR" sz="3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5" name="Marcador de conteni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3006327"/>
                <a:ext cx="10058400" cy="3017101"/>
              </a:xfrm>
              <a:prstGeom prst="rect">
                <a:avLst/>
              </a:prstGeom>
              <a:blipFill rotWithShape="0">
                <a:blip r:embed="rId5"/>
                <a:stretch>
                  <a:fillRect l="-2424" t="-424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7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390" t="18417" r="49926" b="9783"/>
          <a:stretch/>
        </p:blipFill>
        <p:spPr>
          <a:xfrm>
            <a:off x="0" y="0"/>
            <a:ext cx="7100047" cy="67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¿Qué pasa si la función no está definida en el valor en el cual se quiere calcular el límite?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213394" y="1874762"/>
                <a:ext cx="3111863" cy="402336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→2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sz="2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AR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8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sz="28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AR" sz="2800" dirty="0" smtClean="0"/>
              </a:p>
              <a:p>
                <a:pPr marL="0" indent="0">
                  <a:buNone/>
                </a:pPr>
                <a:endParaRPr lang="es-AR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s-AR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s-AR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AR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s-AR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AR" sz="2800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AR" sz="2800" dirty="0" smtClean="0"/>
              </a:p>
              <a:p>
                <a:pPr marL="0" indent="0">
                  <a:buNone/>
                </a:pPr>
                <a:endParaRPr lang="es-AR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sz="28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AR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AR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s-AR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s-AR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3394" y="1874762"/>
                <a:ext cx="3111863" cy="402336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2"/>
              <p:cNvSpPr txBox="1">
                <a:spLocks/>
              </p:cNvSpPr>
              <p:nvPr/>
            </p:nvSpPr>
            <p:spPr>
              <a:xfrm>
                <a:off x="4849223" y="1874762"/>
                <a:ext cx="6306457" cy="402336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Calibri" panose="020F0502020204030204" pitchFamily="34" charset="0"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fName>
                      <m:e>
                        <m:f>
                          <m:fPr>
                            <m:ctrlPr>
                              <a:rPr lang="es-AR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AR" sz="28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s-AR" sz="2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den>
                        </m:f>
                      </m:e>
                    </m:func>
                  </m:oMath>
                </a14:m>
                <a:r>
                  <a:rPr lang="es-AR" sz="2800" dirty="0" smtClean="0"/>
                  <a:t>            </a:t>
                </a:r>
                <a14:m>
                  <m:oMath xmlns:m="http://schemas.openxmlformats.org/officeDocument/2006/math">
                    <m:r>
                      <a:rPr lang="es-AR" sz="2800" b="0" i="1" dirty="0" smtClean="0">
                        <a:latin typeface="Cambria Math" panose="02040503050406030204" pitchFamily="18" charset="0"/>
                      </a:rPr>
                      <m:t>𝐷𝑜𝑚</m:t>
                    </m:r>
                    <m:r>
                      <a:rPr lang="es-AR" sz="2800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AR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AR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es-AR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AR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s-AR" sz="2800" dirty="0" smtClean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s-AR" sz="24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fName>
                      <m:e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s-AR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AR" sz="280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s-AR" sz="28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  <m:t>+9</m:t>
                                </m:r>
                              </m:e>
                            </m:rad>
                            <m:r>
                              <a:rPr lang="es-AR" sz="280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s-AR" sz="2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e>
                    </m:func>
                  </m:oMath>
                </a14:m>
                <a:r>
                  <a:rPr lang="es-AR" sz="2800" dirty="0" smtClean="0"/>
                  <a:t>        </a:t>
                </a:r>
                <a14:m>
                  <m:oMath xmlns:m="http://schemas.openxmlformats.org/officeDocument/2006/math">
                    <m:r>
                      <a:rPr lang="es-AR" sz="2800" i="1" dirty="0">
                        <a:latin typeface="Cambria Math" panose="02040503050406030204" pitchFamily="18" charset="0"/>
                      </a:rPr>
                      <m:t>𝐷𝑜𝑚</m:t>
                    </m:r>
                    <m:r>
                      <a:rPr lang="es-AR" sz="2800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AR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AR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es-AR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AR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s-AR" sz="2800" dirty="0" smtClean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s-AR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AR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fName>
                      <m:e>
                        <m:r>
                          <a:rPr lang="es-A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AR" sz="280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s-AR" sz="2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func>
                          </m:num>
                          <m:den>
                            <m:r>
                              <a:rPr lang="es-AR" sz="28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s-AR" dirty="0" smtClean="0"/>
                  <a:t>          </a:t>
                </a:r>
                <a:r>
                  <a:rPr lang="es-AR" sz="2800" dirty="0" smtClean="0"/>
                  <a:t>        </a:t>
                </a:r>
                <a14:m>
                  <m:oMath xmlns:m="http://schemas.openxmlformats.org/officeDocument/2006/math">
                    <m:r>
                      <a:rPr lang="es-AR" sz="2800" i="1" dirty="0">
                        <a:latin typeface="Cambria Math" panose="02040503050406030204" pitchFamily="18" charset="0"/>
                      </a:rPr>
                      <m:t>𝐷𝑜𝑚</m:t>
                    </m:r>
                    <m:r>
                      <a:rPr lang="es-AR" sz="2800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AR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AR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es-AR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AR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s-AR" dirty="0"/>
              </a:p>
            </p:txBody>
          </p:sp>
        </mc:Choice>
        <mc:Fallback xmlns="">
          <p:sp>
            <p:nvSpPr>
              <p:cNvPr id="4" name="Marcador de conteni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223" y="1874762"/>
                <a:ext cx="6306457" cy="40233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5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46262"/>
            <a:ext cx="10058400" cy="1450757"/>
          </a:xfrm>
        </p:spPr>
        <p:txBody>
          <a:bodyPr/>
          <a:lstStyle/>
          <a:p>
            <a:r>
              <a:rPr lang="es-AR" dirty="0" smtClean="0"/>
              <a:t>Límites laterales</a:t>
            </a:r>
            <a:endParaRPr lang="es-A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19742357"/>
                  </p:ext>
                </p:extLst>
              </p:nvPr>
            </p:nvGraphicFramePr>
            <p:xfrm>
              <a:off x="1096963" y="1846263"/>
              <a:ext cx="10058400" cy="30451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29200"/>
                    <a:gridCol w="50292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s-AR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s-AR" sz="3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AR" sz="3600" i="0" smtClean="0">
                                            <a:latin typeface="Cambria Math" panose="02040503050406030204" pitchFamily="18" charset="0"/>
                                          </a:rPr>
                                          <m:t>lim</m:t>
                                        </m:r>
                                      </m:e>
                                      <m:lim>
                                        <m:r>
                                          <a:rPr lang="es-AR" sz="36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  <m:r>
                                          <a:rPr lang="es-AR" sz="3600" b="1" i="1" smtClean="0">
                                            <a:latin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sSup>
                                          <m:sSupPr>
                                            <m:ctrlPr>
                                              <a:rPr lang="es-AR" sz="36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s-AR" sz="36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s-AR" sz="3600" b="1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lim>
                                    </m:limLow>
                                  </m:fName>
                                  <m:e>
                                    <m:r>
                                      <a:rPr lang="es-AR" sz="36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  <m:r>
                                      <a:rPr lang="es-AR" sz="3600" b="1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s-AR" sz="36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s-AR" sz="3600" b="1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  <m:r>
                                  <a:rPr lang="es-AR" sz="36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AR" sz="3600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oMath>
                            </m:oMathPara>
                          </a14:m>
                          <a:endParaRPr lang="es-AR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kumimoji="0" lang="es-AR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kumimoji="0" lang="es-AR" sz="36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s-AR" sz="3600" b="1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lim</m:t>
                                        </m:r>
                                      </m:e>
                                      <m:lim>
                                        <m:r>
                                          <a:rPr kumimoji="0" lang="es-AR" sz="36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𝒙</m:t>
                                        </m:r>
                                        <m:r>
                                          <a:rPr kumimoji="0" lang="es-AR" sz="36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→</m:t>
                                        </m:r>
                                        <m:sSup>
                                          <m:sSupPr>
                                            <m:ctrlPr>
                                              <a:rPr kumimoji="0" lang="es-AR" sz="3600" b="1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s-AR" sz="3600" b="1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s-AR" sz="3600" b="1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lim>
                                    </m:limLow>
                                  </m:fName>
                                  <m:e>
                                    <m:r>
                                      <a:rPr kumimoji="0" lang="es-AR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𝒇</m:t>
                                    </m:r>
                                    <m:r>
                                      <a:rPr kumimoji="0" lang="es-AR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s-AR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𝒙</m:t>
                                    </m:r>
                                    <m:r>
                                      <a:rPr kumimoji="0" lang="es-AR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e>
                                </m:func>
                                <m:r>
                                  <a:rPr kumimoji="0" lang="es-AR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s-AR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0" lang="es-AR" sz="3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límite de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f(x)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 </a:t>
                          </a:r>
                          <a:r>
                            <a:rPr lang="es-AR" sz="2800" b="1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la derecha de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es</a:t>
                          </a:r>
                          <a:r>
                            <a:rPr lang="es-AR" sz="2800" b="0" i="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si la función  toma valores cada vez más próximos a M cuando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se aproxima al valor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por su derecha</a:t>
                          </a:r>
                          <a:r>
                            <a:rPr lang="es-AR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endParaRPr lang="es-A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límite de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f(x)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 </a:t>
                          </a:r>
                          <a:r>
                            <a:rPr lang="es-AR" sz="2800" b="1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la izquierda de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es N si la función toma valores cada vez más próximos a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cuando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se aproxima al valor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por su izquierda.</a:t>
                          </a:r>
                          <a:endParaRPr lang="es-AR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19742357"/>
                  </p:ext>
                </p:extLst>
              </p:nvPr>
            </p:nvGraphicFramePr>
            <p:xfrm>
              <a:off x="1096963" y="1846263"/>
              <a:ext cx="10058400" cy="30451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29200"/>
                    <a:gridCol w="5029200"/>
                  </a:tblGrid>
                  <a:tr h="820103">
                    <a:tc>
                      <a:txBody>
                        <a:bodyPr/>
                        <a:lstStyle/>
                        <a:p>
                          <a:endParaRPr lang="es-AR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21" t="-741" r="-100484" b="-29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AR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242" t="-741" r="-606" b="-291852"/>
                          </a:stretch>
                        </a:blipFill>
                      </a:tcPr>
                    </a:tc>
                  </a:tr>
                  <a:tr h="2225040">
                    <a:tc>
                      <a:txBody>
                        <a:bodyPr/>
                        <a:lstStyle/>
                        <a:p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límite de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f(x)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 </a:t>
                          </a:r>
                          <a:r>
                            <a:rPr lang="es-AR" sz="2800" b="1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la derecha de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es</a:t>
                          </a:r>
                          <a:r>
                            <a:rPr lang="es-AR" sz="2800" b="0" i="0" kern="1200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si la función  toma valores cada vez más próximos a M cuando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se aproxima al valor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por su derecha</a:t>
                          </a:r>
                          <a:r>
                            <a:rPr lang="es-AR" sz="1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  <a:endParaRPr lang="es-A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límite de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f(x)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 </a:t>
                          </a:r>
                          <a:r>
                            <a:rPr lang="es-AR" sz="2800" b="1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por la izquierda de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es N si la función toma valores cada vez más próximos a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cuando </a:t>
                          </a:r>
                          <a:r>
                            <a:rPr lang="es-AR" sz="2800" b="0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se aproxima al valor </a:t>
                          </a:r>
                          <a:r>
                            <a:rPr lang="es-AR" sz="2800" b="1" i="1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</a:t>
                          </a:r>
                          <a:r>
                            <a:rPr lang="es-AR" sz="2800" b="0" i="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por su izquierda.</a:t>
                          </a:r>
                          <a:endParaRPr lang="es-AR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Marcador de contenido 2"/>
          <p:cNvSpPr txBox="1">
            <a:spLocks/>
          </p:cNvSpPr>
          <p:nvPr/>
        </p:nvSpPr>
        <p:spPr>
          <a:xfrm>
            <a:off x="1096963" y="5037327"/>
            <a:ext cx="10058400" cy="113202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Font typeface="Calibri" panose="020F0502020204030204" pitchFamily="34" charset="0"/>
              <a:buNone/>
            </a:pPr>
            <a:r>
              <a:rPr lang="es-AR" sz="3200" dirty="0" smtClean="0"/>
              <a:t>Los límites laterales pueden no coincidir, y en ese caso no existiría el límite de la función cuando x tiende al valor de “a”.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062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527586" y="541369"/>
                <a:ext cx="10058400" cy="402336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AR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AR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𝑬𝒙𝒊𝒔𝒕𝒆</m:t>
                        </m:r>
                        <m: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limLow>
                          <m:limLowPr>
                            <m:ctrlP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s-A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s-AR" sz="3600" dirty="0" smtClean="0">
                  <a:solidFill>
                    <a:schemeClr val="tx1"/>
                  </a:solidFill>
                </a:endParaRPr>
              </a:p>
              <a:p>
                <a:endParaRPr lang="es-AR" sz="36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A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AR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unc>
                      <m:funcPr>
                        <m:ctrlP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s-AR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AR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𝑵𝒐</m:t>
                        </m:r>
                        <m: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AR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𝒆𝒙𝒊𝒔𝒕𝒆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limLow>
                          <m:limLowPr>
                            <m:ctrlP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AR" sz="36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s-AR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lim>
                        </m:limLow>
                      </m:fName>
                      <m:e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s-AR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s-AR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7586" y="541369"/>
                <a:ext cx="10058400" cy="402336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Límites por la derecha y por la izquierda: Límites late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28" y="2710925"/>
            <a:ext cx="2662410" cy="34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AR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AR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→2</m:t>
                              </m:r>
                            </m:lim>
                          </m:limLow>
                        </m:fName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6"/>
                <a:stretch>
                  <a:fillRect b="-42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03014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" y="1864005"/>
            <a:ext cx="10058400" cy="3825875"/>
          </a:xfrm>
        </p:spPr>
      </p:pic>
      <p:pic>
        <p:nvPicPr>
          <p:cNvPr id="5" name="66C36D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166" y="1737360"/>
            <a:ext cx="11726091" cy="445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8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</TotalTime>
  <Words>191</Words>
  <Application>Microsoft Office PowerPoint</Application>
  <PresentationFormat>Panorámica</PresentationFormat>
  <Paragraphs>52</Paragraphs>
  <Slides>19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Cambria Math</vt:lpstr>
      <vt:lpstr>Retrospección</vt:lpstr>
      <vt:lpstr>TEMA 6: LÍMITES</vt:lpstr>
      <vt:lpstr>Sección 2.2</vt:lpstr>
      <vt:lpstr>Límite</vt:lpstr>
      <vt:lpstr>Calculemos límites</vt:lpstr>
      <vt:lpstr>Presentación de PowerPoint</vt:lpstr>
      <vt:lpstr>¿Qué pasa si la función no está definida en el valor en el cual se quiere calcular el límite?</vt:lpstr>
      <vt:lpstr>Límites laterales</vt:lpstr>
      <vt:lpstr>Presentación de PowerPoint</vt:lpstr>
      <vt:lpstr>lim┬(x→2)⁡〖-1/(x-2)〗</vt:lpstr>
      <vt:lpstr>lim┬(x→2)⁡〖-1/(x-2)〗</vt:lpstr>
      <vt:lpstr>Presentación de PowerPoint</vt:lpstr>
      <vt:lpstr>Actividades del libro</vt:lpstr>
      <vt:lpstr>Presentación de PowerPoint</vt:lpstr>
      <vt:lpstr>Sección 2.3</vt:lpstr>
      <vt:lpstr>Presentación de PowerPoint</vt:lpstr>
      <vt:lpstr>Actividades</vt:lpstr>
      <vt:lpstr>Presentación de PowerPoint</vt:lpstr>
      <vt:lpstr>Presentación de PowerPoint</vt:lpstr>
      <vt:lpstr>Averigua el valor de “a” para que se verifique los límites.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6: LÍMITES</dc:title>
  <dc:creator>María Alejandra Saux</dc:creator>
  <cp:lastModifiedBy>María Alejandra Saux</cp:lastModifiedBy>
  <cp:revision>18</cp:revision>
  <dcterms:created xsi:type="dcterms:W3CDTF">2023-08-16T20:00:30Z</dcterms:created>
  <dcterms:modified xsi:type="dcterms:W3CDTF">2024-08-12T10:51:54Z</dcterms:modified>
</cp:coreProperties>
</file>