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Montserrat Light Bold" panose="020B0604020202020204" charset="0"/>
      <p:regular r:id="rId25"/>
    </p:embeddedFont>
    <p:embeddedFont>
      <p:font typeface="Montserrat Classic Bold" panose="020B0604020202020204" charset="0"/>
      <p:regular r:id="rId26"/>
    </p:embeddedFont>
    <p:embeddedFont>
      <p:font typeface="Montserrat Light" panose="020B0604020202020204" charset="0"/>
      <p:regular r:id="rId27"/>
    </p:embeddedFont>
    <p:embeddedFont>
      <p:font typeface="Old Standard" panose="020B0604020202020204" charset="0"/>
      <p:regular r:id="rId28"/>
    </p:embeddedFont>
    <p:embeddedFont>
      <p:font typeface="Old Standard Italic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4623" autoAdjust="0"/>
  </p:normalViewPr>
  <p:slideViewPr>
    <p:cSldViewPr>
      <p:cViewPr varScale="1">
        <p:scale>
          <a:sx n="39" d="100"/>
          <a:sy n="39" d="100"/>
        </p:scale>
        <p:origin x="94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04EE7-9483-4D78-B1E5-7562B734E861}" type="datetimeFigureOut">
              <a:rPr lang="es-AR" smtClean="0"/>
              <a:t>1/8/2024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A193E-B9A4-4D19-81CD-8E7F076A81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93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definíamos “negociación” como “un proceso de </a:t>
            </a: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comunicación entre personas”</a:t>
            </a:r>
            <a:endParaRPr lang="es-A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868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911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657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359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106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247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85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030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027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193E-B9A4-4D19-81CD-8E7F076A817A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593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5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71017" y="8191500"/>
            <a:ext cx="8516983" cy="1124880"/>
            <a:chOff x="0" y="0"/>
            <a:chExt cx="15359683" cy="21107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5359683" cy="2110765"/>
            </a:xfrm>
            <a:prstGeom prst="rect">
              <a:avLst/>
            </a:prstGeom>
            <a:solidFill>
              <a:srgbClr val="43270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37112" y="336923"/>
              <a:ext cx="12011969" cy="1389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spc="400">
                  <a:solidFill>
                    <a:srgbClr val="FDFEEC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FACULTAD DE CIENCIAS ECONÓMICAS </a:t>
              </a:r>
            </a:p>
            <a:p>
              <a:pPr algn="l">
                <a:lnSpc>
                  <a:spcPts val="2800"/>
                </a:lnSpc>
              </a:pPr>
              <a:r>
                <a:rPr lang="en-US" sz="2000" spc="400">
                  <a:solidFill>
                    <a:srgbClr val="FDFEEC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UNIVERSIDAD CATÓLICA DE SANTA FE</a:t>
              </a:r>
            </a:p>
            <a:p>
              <a:pPr algn="l">
                <a:lnSpc>
                  <a:spcPts val="2800"/>
                </a:lnSpc>
              </a:pPr>
              <a:endParaRPr lang="en-US" sz="2000" spc="400">
                <a:solidFill>
                  <a:srgbClr val="FDFEEC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531691" y="0"/>
            <a:ext cx="8969321" cy="10287000"/>
          </a:xfrm>
          <a:custGeom>
            <a:avLst/>
            <a:gdLst/>
            <a:ahLst/>
            <a:cxnLst/>
            <a:rect l="l" t="t" r="r" b="b"/>
            <a:pathLst>
              <a:path w="8969321" h="10287000">
                <a:moveTo>
                  <a:pt x="0" y="0"/>
                </a:moveTo>
                <a:lnTo>
                  <a:pt x="8969321" y="0"/>
                </a:lnTo>
                <a:lnTo>
                  <a:pt x="8969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165" r="-49871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344540" y="864454"/>
            <a:ext cx="10079006" cy="3014603"/>
            <a:chOff x="0" y="0"/>
            <a:chExt cx="13438675" cy="4019471"/>
          </a:xfrm>
        </p:grpSpPr>
        <p:sp>
          <p:nvSpPr>
            <p:cNvPr id="7" name="TextBox 7"/>
            <p:cNvSpPr txBox="1"/>
            <p:nvPr/>
          </p:nvSpPr>
          <p:spPr>
            <a:xfrm>
              <a:off x="2343669" y="-95250"/>
              <a:ext cx="11095006" cy="908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800"/>
                </a:lnSpc>
              </a:pPr>
              <a:r>
                <a:rPr lang="en-US" sz="4000">
                  <a:solidFill>
                    <a:srgbClr val="FDFEEC"/>
                  </a:solidFill>
                  <a:latin typeface="Old Standard Italics"/>
                  <a:ea typeface="Old Standard Italics"/>
                  <a:cs typeface="Old Standard Italics"/>
                  <a:sym typeface="Old Standard Italics"/>
                </a:rPr>
                <a:t>Lic. Administración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04945"/>
              <a:ext cx="13438675" cy="271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00"/>
                </a:lnSpc>
              </a:pPr>
              <a:r>
                <a:rPr lang="en-US" sz="12000">
                  <a:solidFill>
                    <a:srgbClr val="FDFEEC"/>
                  </a:solidFill>
                  <a:latin typeface="Old Standard"/>
                  <a:ea typeface="Old Standard"/>
                  <a:cs typeface="Old Standard"/>
                  <a:sym typeface="Old Standard"/>
                </a:rPr>
                <a:t>Negociacion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PRINCIPAL HERRAMIENTA DE LA NEGOCIACIÓN ES UNO MISMO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57366" y="2019705"/>
            <a:ext cx="15885732" cy="4519552"/>
            <a:chOff x="0" y="0"/>
            <a:chExt cx="21180975" cy="6026069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21180975" cy="1419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27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95633"/>
              <a:ext cx="19248016" cy="433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5"/>
                </a:lnSpc>
              </a:pPr>
              <a:r>
                <a:rPr lang="en-US" sz="5204">
                  <a:solidFill>
                    <a:srgbClr val="43270E"/>
                  </a:solidFill>
                  <a:latin typeface="Old Standard Italics"/>
                  <a:ea typeface="Old Standard Italics"/>
                  <a:cs typeface="Old Standard Italics"/>
                  <a:sym typeface="Old Standard Italics"/>
                </a:rPr>
                <a:t>Por esto es que, a la luz de los axiomas, adquiere una dimensión central la </a:t>
              </a:r>
            </a:p>
            <a:p>
              <a:pPr algn="ctr">
                <a:lnSpc>
                  <a:spcPts val="6245"/>
                </a:lnSpc>
              </a:pPr>
              <a:r>
                <a:rPr lang="en-US" sz="5204">
                  <a:solidFill>
                    <a:srgbClr val="43270E"/>
                  </a:solidFill>
                  <a:latin typeface="Old Standard Italics"/>
                  <a:ea typeface="Old Standard Italics"/>
                  <a:cs typeface="Old Standard Italics"/>
                  <a:sym typeface="Old Standard Italics"/>
                </a:rPr>
                <a:t>idea de que la principal herramienta de la </a:t>
              </a:r>
              <a:r>
                <a:rPr lang="en-US" sz="5204" u="sng">
                  <a:solidFill>
                    <a:srgbClr val="43270E"/>
                  </a:solidFill>
                  <a:latin typeface="Old Standard Italics"/>
                  <a:ea typeface="Old Standard Italics"/>
                  <a:cs typeface="Old Standard Italics"/>
                  <a:sym typeface="Old Standard Italics"/>
                </a:rPr>
                <a:t>negociación es uno mismo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proceso de la comunicación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72265" y="0"/>
            <a:ext cx="9156907" cy="8251920"/>
            <a:chOff x="0" y="0"/>
            <a:chExt cx="12209209" cy="1100256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1953"/>
              <a:ext cx="12209209" cy="8870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El proceso de comunicación se contrasta con los siguientes elementos: 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1. La fuente o emisor, es el elemento que da origen al mensaje. </a:t>
              </a: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2. El mensaje o código: es el estímulo que se transmite. </a:t>
              </a: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3. El receptor (decodificador), es la persona que recibe e interpreta el estímulo. </a:t>
              </a: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4. El canal, es el medio por el cual el estímulo o mensaje es transmitido al receptor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proceso de la comunicación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49148" y="392989"/>
            <a:ext cx="9156907" cy="7645569"/>
            <a:chOff x="0" y="0"/>
            <a:chExt cx="12209209" cy="10194092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1953"/>
              <a:ext cx="12209209" cy="8062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Se puede clasificar en tres categorías: 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Verbales: el lenguaje, las palabras y la jerga utilizada.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Para-verbales: es el tono de voz, volumen, el ritmo, las inflexiones utilizadas al </a:t>
              </a: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hablar. 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Conductuales: son los gestos, posturas. 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proceso de la comunicación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541616" y="508574"/>
            <a:ext cx="9156907" cy="6575743"/>
            <a:chOff x="0" y="0"/>
            <a:chExt cx="12209209" cy="876765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1953"/>
              <a:ext cx="12209209" cy="663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Sin embargo, no se puede olvidar el contexto, ya que también es un canal porque son condiciones o el medio en que se lleva a cabo la comunicación y brinda posibilidades para entender el significado de un mensaje. Afirmación que comparte el autor (Serrano, 1992) al </a:t>
              </a: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identificar el contexto y clasificarlo.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proceso de la comunicación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03435" y="-795377"/>
            <a:ext cx="9156907" cy="10448360"/>
            <a:chOff x="0" y="0"/>
            <a:chExt cx="12209209" cy="1393114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2209209" cy="11789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a) Físico: el lugar, las condiciones ambientales, la hora, la distancia entre las partes.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b) Social: sujeto a la naturaleza de la relación entre las partes, familiares, amistades, laborales, socios, extraños.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c) Histórico: son los antecedentes de los interlocutores, los cuales influyen en el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entendimiento entre los mismos.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d) Psicológico: son los estados de ánimo, los sentimientos de las partes en el momento en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que se lleva a cabo la interacción.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e) Cultural: son las creencias, valores, costumbres e idioma de los interlocutores que influyen en la comunicación.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Técnicas de comunicación aplicadas a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49668" y="683286"/>
            <a:ext cx="8948854" cy="8114983"/>
            <a:chOff x="0" y="0"/>
            <a:chExt cx="11931806" cy="10819977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8678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Toda comunicación tiene una finalidad u objetivo, se comunica una idea, un proceso, disposición o estado de ánimo con una finalidad.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La escucha activa: escuchar es mucho más que oír un mensaje, cuando se interpreta de forma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que se coincide con lo que el emisor ha querido decir, la comunicación ha sido exitosa.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Para lograr esto, la capacidad de escuchar activamente es fundamental.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La premisa son las personas que tienen necesidad de ser escuchadas y comprendidas.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Técnicas de comunicación aplicadas a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03435" y="1553875"/>
            <a:ext cx="8948854" cy="5292706"/>
            <a:chOff x="0" y="0"/>
            <a:chExt cx="11931806" cy="7056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491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En una negociación, escuchar de forma activa implica no solamente prestar atención a las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palabras también, es necesario concentrar la atención en los aspectos no verbales.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Para esto se accionan todos los sentidos, mediante la observación activa, la empatía, preguntas, etc.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Estrategias para la escucha activa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65253" y="-676609"/>
            <a:ext cx="8948854" cy="10495985"/>
            <a:chOff x="0" y="0"/>
            <a:chExt cx="11931806" cy="1399464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11853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1. Escuchar ideas, no datos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2. Evaluar el contenido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3. Escuchar con interés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En general, es aconsejable llevar a cabo las siguientes acciones para la escucha activa: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1. Fijar la mirada al interlocutor, mostrando interés y respeto.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2. Inclinarse ligeramente hacia la persona con quien se habla.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3. Mantener la mentalidad positiva abierta, para comprender.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4. No interrumpir.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5. No hablar demasiado.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6. Asentir con la cabeza y con expresiones breves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7. Tomar apuntes si es necesario.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8. Al final, resumir lo que comprendido en el mensaje (paráfrasis).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lenguaje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19019" y="779760"/>
            <a:ext cx="8948854" cy="5292706"/>
            <a:chOff x="0" y="0"/>
            <a:chExt cx="11931806" cy="705694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491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El lenguaje a emplear en una negociación debe ser sencillo y claro, que facilite la comprensión.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No se trata de impresionar al interlocutor con la riqueza del lenguaje que uno posee, sino de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facilitar al máximo la comunicación, evitando malentendidos. 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lenguaje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88370" y="207455"/>
            <a:ext cx="8948854" cy="7657832"/>
            <a:chOff x="0" y="0"/>
            <a:chExt cx="11931806" cy="1021044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806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El dialecto que se utilice debe adecuarse a la persona a la que se dirige.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Si se trata de un profesional de la materia se podrá utilizar un lenguaje más técnico; si sus conocimientos son más limitados habrá que utilizar un lenguaje menos especializado 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Cuando se negocia con un grupo hay que utilizar un lenguaje que sea comprensible para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todos, de modo que les resulte fácil seguir la conversación. Hay que evitar emplear términos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que parte de los presentes puedan desconocer.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Comunicación en la Negociación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02393" y="424634"/>
            <a:ext cx="9156907" cy="7207494"/>
            <a:chOff x="0" y="0"/>
            <a:chExt cx="12209209" cy="9609992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1953"/>
              <a:ext cx="12209209" cy="7478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Tanta es la importancia de la Comunicación en la Negociación que se puede afirmar que “sin Comunicación no hay Negociación”.</a:t>
              </a:r>
            </a:p>
            <a:p>
              <a:pPr algn="l">
                <a:lnSpc>
                  <a:spcPts val="43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339"/>
                </a:lnSpc>
              </a:pPr>
              <a:r>
                <a:rPr lang="en-US" sz="30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Por medio de la comunicación se expresan y se comprenden los objetivos, los intereses y deseos de las partes negociadoras, los acuerdos a los cuales llegar en una negociación.</a:t>
              </a:r>
            </a:p>
            <a:p>
              <a:pPr algn="l">
                <a:lnSpc>
                  <a:spcPts val="5039"/>
                </a:lnSpc>
              </a:pPr>
              <a:endParaRPr lang="en-US" sz="30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lenguaje en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88370" y="207455"/>
            <a:ext cx="8948854" cy="7657832"/>
            <a:chOff x="0" y="0"/>
            <a:chExt cx="11931806" cy="1021044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8068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El dialecto que se utilice debe adecuarse a la persona a la que se dirige.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Si se trata de un profesional de la materia se podrá utilizar un lenguaje más técnico; si sus conocimientos son más limitados habrá que utilizar un lenguaje menos especializado 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Cuando se negocia con un grupo hay que utilizar un lenguaje que sea comprensible para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todos, de modo que les resulte fácil seguir la conversación. Hay que evitar emplear términos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que parte de los presentes puedan desconocer.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Comunicación efectiva para mejorar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65253" y="415508"/>
            <a:ext cx="8948854" cy="6705457"/>
            <a:chOff x="0" y="0"/>
            <a:chExt cx="11931806" cy="8940609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679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La comunicación efectiva se caracteriza por transmitir un mensaje de manera que cumpla con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los objetivos esperados por el emisor hacia el receptor. También se caracteriza por resolver el 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problema de la interpretación que le dan los interlocutores al mensaje (Pástor, 2006).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Para que una comunicación sea efectiva, los interlocutores deben buscar la comprensión uno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del otro a través de la elaboración de un mensaje claro, preciso y breve.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368250" y="8798269"/>
            <a:ext cx="8856925" cy="795126"/>
            <a:chOff x="0" y="0"/>
            <a:chExt cx="11809234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809234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05737" y="339617"/>
              <a:ext cx="10022482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7385607" cy="334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 spc="-539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Comunicación efectiva para mejorar la negociación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31690" y="1028700"/>
            <a:ext cx="8948854" cy="5733981"/>
            <a:chOff x="0" y="0"/>
            <a:chExt cx="11931806" cy="764530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931806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41478"/>
              <a:ext cx="11931806" cy="5503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Este mensaje debe ser: 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1.De fácil comprensión.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2.Que exprese objetivamente lo que se quiere decir.</a:t>
              </a:r>
            </a:p>
            <a:p>
              <a:pPr algn="l">
                <a:lnSpc>
                  <a:spcPts val="363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3.Expresar únicamente lo intencionado. </a:t>
              </a:r>
            </a:p>
            <a:p>
              <a:pPr algn="l">
                <a:lnSpc>
                  <a:spcPts val="3359"/>
                </a:lnSpc>
              </a:pPr>
              <a:endParaRPr lang="en-US" sz="25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Comunicación en la Negociación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02393" y="-85086"/>
            <a:ext cx="9156907" cy="9588144"/>
            <a:chOff x="0" y="0"/>
            <a:chExt cx="12209209" cy="12784191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1953"/>
              <a:ext cx="12209209" cy="10652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La comunicación es un proceso, por el cual una o más personas llamadas emisores, transmiten un mensaje, con la finalidad de que sea comprendido por una o varias personas o receptores, a quienes va dirigida la comunicación, a fin de generar cambios o respuestas que, a su vez, generan cambios o respuestas en el emisor original. </a:t>
              </a:r>
            </a:p>
            <a:p>
              <a:pPr algn="l">
                <a:lnSpc>
                  <a:spcPts val="4199"/>
                </a:lnSpc>
              </a:pPr>
              <a:endParaRPr lang="en-US" sz="29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Las respuestas de ida y vuelta son </a:t>
              </a:r>
            </a:p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producto de la interacción producida entre emisor y receptor.</a:t>
              </a:r>
            </a:p>
            <a:p>
              <a:pPr algn="l">
                <a:lnSpc>
                  <a:spcPts val="4199"/>
                </a:lnSpc>
              </a:pPr>
              <a:endParaRPr lang="en-US" sz="29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                                   (Hernández Mendo, 2005).</a:t>
              </a:r>
            </a:p>
            <a:p>
              <a:pPr algn="l">
                <a:lnSpc>
                  <a:spcPts val="3919"/>
                </a:lnSpc>
              </a:pPr>
              <a:endParaRPr lang="en-US" sz="29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3" name="Group 3"/>
          <p:cNvGrpSpPr/>
          <p:nvPr/>
        </p:nvGrpSpPr>
        <p:grpSpPr>
          <a:xfrm>
            <a:off x="-576303" y="8915572"/>
            <a:ext cx="9804721" cy="795126"/>
            <a:chOff x="0" y="0"/>
            <a:chExt cx="13072962" cy="106016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34766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spc="300">
                  <a:solidFill>
                    <a:srgbClr val="FDFEEC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COMUNICACIÓN HUMANA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8921" y="857250"/>
            <a:ext cx="6784566" cy="22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Comunicación en la Negociación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02393" y="1028700"/>
            <a:ext cx="9156907" cy="5841643"/>
            <a:chOff x="0" y="0"/>
            <a:chExt cx="12209209" cy="778885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2209209" cy="1612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99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1953"/>
              <a:ext cx="12209209" cy="5656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La importancia de la comunicación en la negociación se asocia al logro de </a:t>
              </a:r>
            </a:p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acuerdos satisfactorios para todas las partes mediante la interacción comunicativa que se </a:t>
              </a:r>
            </a:p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produce haciendo uso de códigos verbales y no verbales, en el que juega un papel importante el denominado lenguaje corporal.</a:t>
              </a:r>
            </a:p>
            <a:p>
              <a:pPr algn="l">
                <a:lnSpc>
                  <a:spcPts val="3919"/>
                </a:lnSpc>
              </a:pPr>
              <a:endParaRPr lang="en-US" sz="29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77128" y="5405921"/>
            <a:ext cx="8321255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3000" spc="237">
                <a:solidFill>
                  <a:srgbClr val="FDFEE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FOOD FOR THOUGHT</a:t>
            </a:r>
          </a:p>
        </p:txBody>
      </p:sp>
      <p:sp>
        <p:nvSpPr>
          <p:cNvPr id="3" name="Freeform 3"/>
          <p:cNvSpPr/>
          <p:nvPr/>
        </p:nvSpPr>
        <p:spPr>
          <a:xfrm>
            <a:off x="4666369" y="2217470"/>
            <a:ext cx="8955261" cy="5852059"/>
          </a:xfrm>
          <a:custGeom>
            <a:avLst/>
            <a:gdLst/>
            <a:ahLst/>
            <a:cxnLst/>
            <a:rect l="l" t="t" r="r" b="b"/>
            <a:pathLst>
              <a:path w="8955261" h="5852059">
                <a:moveTo>
                  <a:pt x="0" y="0"/>
                </a:moveTo>
                <a:lnTo>
                  <a:pt x="8955262" y="0"/>
                </a:lnTo>
                <a:lnTo>
                  <a:pt x="8955262" y="5852060"/>
                </a:lnTo>
                <a:lnTo>
                  <a:pt x="0" y="5852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8006" y="461516"/>
            <a:ext cx="14723847" cy="9621698"/>
          </a:xfrm>
          <a:custGeom>
            <a:avLst/>
            <a:gdLst/>
            <a:ahLst/>
            <a:cxnLst/>
            <a:rect l="l" t="t" r="r" b="b"/>
            <a:pathLst>
              <a:path w="14723847" h="9621698">
                <a:moveTo>
                  <a:pt x="0" y="0"/>
                </a:moveTo>
                <a:lnTo>
                  <a:pt x="14723846" y="0"/>
                </a:lnTo>
                <a:lnTo>
                  <a:pt x="14723846" y="9621698"/>
                </a:lnTo>
                <a:lnTo>
                  <a:pt x="0" y="9621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581" y="8915572"/>
            <a:ext cx="9804721" cy="795126"/>
            <a:chOff x="0" y="0"/>
            <a:chExt cx="13072962" cy="106016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04782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33328" y="0"/>
            <a:ext cx="6686550" cy="10287000"/>
          </a:xfrm>
          <a:custGeom>
            <a:avLst/>
            <a:gdLst/>
            <a:ahLst/>
            <a:cxnLst/>
            <a:rect l="l" t="t" r="r" b="b"/>
            <a:pathLst>
              <a:path w="6686550" h="10287000">
                <a:moveTo>
                  <a:pt x="0" y="0"/>
                </a:moveTo>
                <a:lnTo>
                  <a:pt x="6686550" y="0"/>
                </a:lnTo>
                <a:lnTo>
                  <a:pt x="66865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56606" y="725752"/>
            <a:ext cx="9502694" cy="7873048"/>
            <a:chOff x="0" y="0"/>
            <a:chExt cx="12670259" cy="1049739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0"/>
              <a:ext cx="12670259" cy="1581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7000">
                  <a:solidFill>
                    <a:srgbClr val="925520"/>
                  </a:solidFill>
                  <a:latin typeface="Old Standard"/>
                  <a:ea typeface="Old Standard"/>
                  <a:cs typeface="Old Standard"/>
                  <a:sym typeface="Old Standard"/>
                </a:rPr>
                <a:t>El primer axioma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08349"/>
              <a:ext cx="11709739" cy="698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Otorga una certeza irrefutable: no es posible no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comunicarse. Todo lo que hacemos en interacción, es comunicación.</a:t>
              </a:r>
            </a:p>
            <a:p>
              <a:pPr algn="l">
                <a:lnSpc>
                  <a:spcPts val="3359"/>
                </a:lnSpc>
              </a:pPr>
              <a:endPara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Aun o que “no” hacemos puede ser comunicación. Entonces, en el momento en el que estamos en interacción, cuando dos seres humanos hacen un contacto de cualquier tipo, nos estamos comunicando. Y no es posible que no nos comuniquemos.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Cualquier cosa que hagamos o dejemos de hacer en interacción con otro, es comunicación.</a:t>
              </a:r>
            </a:p>
            <a:p>
              <a:pPr algn="l">
                <a:lnSpc>
                  <a:spcPts val="3359"/>
                </a:lnSpc>
              </a:pPr>
              <a:endPara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581" y="8915572"/>
            <a:ext cx="9804721" cy="795126"/>
            <a:chOff x="0" y="0"/>
            <a:chExt cx="13072962" cy="106016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04782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33328" y="0"/>
            <a:ext cx="6686550" cy="10287000"/>
          </a:xfrm>
          <a:custGeom>
            <a:avLst/>
            <a:gdLst/>
            <a:ahLst/>
            <a:cxnLst/>
            <a:rect l="l" t="t" r="r" b="b"/>
            <a:pathLst>
              <a:path w="6686550" h="10287000">
                <a:moveTo>
                  <a:pt x="0" y="0"/>
                </a:moveTo>
                <a:lnTo>
                  <a:pt x="6686550" y="0"/>
                </a:lnTo>
                <a:lnTo>
                  <a:pt x="66865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00" r="-1250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56606" y="610167"/>
            <a:ext cx="9502694" cy="7896861"/>
            <a:chOff x="0" y="0"/>
            <a:chExt cx="12670259" cy="1052914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71450"/>
              <a:ext cx="12670259" cy="1581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7000">
                  <a:solidFill>
                    <a:srgbClr val="925520"/>
                  </a:solidFill>
                  <a:latin typeface="Old Standard"/>
                  <a:ea typeface="Old Standard"/>
                  <a:cs typeface="Old Standard"/>
                  <a:sym typeface="Old Standard"/>
                </a:rPr>
                <a:t>Segundo axioma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08349"/>
              <a:ext cx="11709739" cy="702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Toda comunicación tiene un aspecto de contenido y un aspecto relacional.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Por un lado está el contenido de lo que se dice, y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simultáneamente hay también siempre una propuesta de relación entre los que se comunican. </a:t>
              </a:r>
            </a:p>
            <a:p>
              <a:pPr algn="l">
                <a:lnSpc>
                  <a:spcPts val="3359"/>
                </a:lnSpc>
              </a:pPr>
              <a:endPara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Cada vez que uno se comunica con alguien, está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proponiendo una relación y reaccionando a la propuesta de un determinado tipo de relación, y también está recibiendo la propuesta y la 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43270E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reacción a su propuesta de un determinado tipo de relación.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581" y="8915572"/>
            <a:ext cx="9804721" cy="795126"/>
            <a:chOff x="0" y="0"/>
            <a:chExt cx="13072962" cy="106016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04782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33328" y="0"/>
            <a:ext cx="6686550" cy="10287000"/>
          </a:xfrm>
          <a:custGeom>
            <a:avLst/>
            <a:gdLst/>
            <a:ahLst/>
            <a:cxnLst/>
            <a:rect l="l" t="t" r="r" b="b"/>
            <a:pathLst>
              <a:path w="6686550" h="10287000">
                <a:moveTo>
                  <a:pt x="0" y="0"/>
                </a:moveTo>
                <a:lnTo>
                  <a:pt x="6686550" y="0"/>
                </a:lnTo>
                <a:lnTo>
                  <a:pt x="66865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00" r="-1250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60106" y="115079"/>
            <a:ext cx="10727894" cy="122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tercer axioma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106" y="1356791"/>
            <a:ext cx="9914623" cy="700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Todas las personas nos comunicamos tanto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digital como analógicamente.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Tenemos dos grandes campos para la comunicación humana: uno es el campo de la comunicación digital y otro que es el de la comunicación analógica.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3270E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La comunicación digital es el lenguaje verbal, el lenguaje de las palabras. Nosotros como seres humanos tenemos el canal verbal, que es el que construye la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comunicación digital.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Se llama digital porque se supone que es más fiel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que el otro tipo de comunicación, la analógica.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3270E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La comunicación analógica, transcurre tanto por los canales no-verbales como por los para-verbales.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3270E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59581" y="8915572"/>
            <a:ext cx="9804721" cy="795126"/>
            <a:chOff x="0" y="0"/>
            <a:chExt cx="13072962" cy="106016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072962" cy="1060168"/>
            </a:xfrm>
            <a:prstGeom prst="rect">
              <a:avLst/>
            </a:prstGeom>
            <a:solidFill>
              <a:srgbClr val="92552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04782" y="339617"/>
              <a:ext cx="11095006" cy="34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533328" y="0"/>
            <a:ext cx="6686550" cy="10287000"/>
          </a:xfrm>
          <a:custGeom>
            <a:avLst/>
            <a:gdLst/>
            <a:ahLst/>
            <a:cxnLst/>
            <a:rect l="l" t="t" r="r" b="b"/>
            <a:pathLst>
              <a:path w="6686550" h="10287000">
                <a:moveTo>
                  <a:pt x="0" y="0"/>
                </a:moveTo>
                <a:lnTo>
                  <a:pt x="6686550" y="0"/>
                </a:lnTo>
                <a:lnTo>
                  <a:pt x="66865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00" r="-1250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60106" y="115079"/>
            <a:ext cx="10727894" cy="122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925520"/>
                </a:solidFill>
                <a:latin typeface="Old Standard"/>
                <a:ea typeface="Old Standard"/>
                <a:cs typeface="Old Standard"/>
                <a:sym typeface="Old Standard"/>
              </a:rPr>
              <a:t>El tercer axioma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106" y="1356791"/>
            <a:ext cx="9914623" cy="52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Los canales para-verbales, son aquellos que tienen que ver con el tono, con el ritmo, con la manera en que se dice lo que se dice con el lenguaje.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3270E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El no-verbal es el gestual o corporal, el que no utiliza palabras, el que no utiliza palabras sino que se expresa a través del cuerpo, sea el rostro y sus gestos y muecas o todo el cuerpo.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3270E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Y finalmente está el canal contextual, ya que la misma afirmación, en un contexto o en otro, tiene un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3270E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significado diferente.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1629</Words>
  <Application>Microsoft Office PowerPoint</Application>
  <PresentationFormat>Personalizado</PresentationFormat>
  <Paragraphs>173</Paragraphs>
  <Slides>22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Montserrat Light Bold</vt:lpstr>
      <vt:lpstr>Montserrat Classic Bold</vt:lpstr>
      <vt:lpstr>Arial</vt:lpstr>
      <vt:lpstr>Montserrat Light</vt:lpstr>
      <vt:lpstr>Old Standard</vt:lpstr>
      <vt:lpstr>Old Standard Italics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Architecture Ancient History Presentation</dc:title>
  <cp:lastModifiedBy>YANEL GUASTALLA</cp:lastModifiedBy>
  <cp:revision>3</cp:revision>
  <dcterms:created xsi:type="dcterms:W3CDTF">2006-08-16T00:00:00Z</dcterms:created>
  <dcterms:modified xsi:type="dcterms:W3CDTF">2024-08-01T21:41:03Z</dcterms:modified>
  <dc:identifier>DAGMjL-FbM0</dc:identifier>
</cp:coreProperties>
</file>