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61" r:id="rId3"/>
    <p:sldId id="256" r:id="rId4"/>
    <p:sldId id="257" r:id="rId5"/>
    <p:sldId id="276" r:id="rId6"/>
    <p:sldId id="258" r:id="rId7"/>
    <p:sldId id="268" r:id="rId8"/>
    <p:sldId id="277" r:id="rId9"/>
    <p:sldId id="259" r:id="rId10"/>
    <p:sldId id="262" r:id="rId11"/>
    <p:sldId id="273" r:id="rId12"/>
    <p:sldId id="263" r:id="rId13"/>
    <p:sldId id="264" r:id="rId14"/>
    <p:sldId id="274" r:id="rId15"/>
    <p:sldId id="265" r:id="rId16"/>
    <p:sldId id="266" r:id="rId17"/>
    <p:sldId id="271" r:id="rId18"/>
    <p:sldId id="267" r:id="rId19"/>
    <p:sldId id="280" r:id="rId20"/>
    <p:sldId id="269" r:id="rId21"/>
    <p:sldId id="270" r:id="rId22"/>
    <p:sldId id="275" r:id="rId23"/>
    <p:sldId id="278" r:id="rId24"/>
    <p:sldId id="279" r:id="rId25"/>
    <p:sldId id="260" r:id="rId2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3FD26-28CC-4593-9082-54B4F64AC6F4}" type="doc">
      <dgm:prSet loTypeId="urn:microsoft.com/office/officeart/2005/8/layout/equation2" loCatId="process" qsTypeId="urn:microsoft.com/office/officeart/2005/8/quickstyle/simple1" qsCatId="simple" csTypeId="urn:microsoft.com/office/officeart/2005/8/colors/colorful1#1" csCatId="colorful" phldr="1"/>
      <dgm:spPr/>
    </dgm:pt>
    <dgm:pt modelId="{88A3004D-432A-4885-A589-F0461D4D0307}">
      <dgm:prSet phldrT="[Texto]"/>
      <dgm:spPr/>
      <dgm:t>
        <a:bodyPr/>
        <a:lstStyle/>
        <a:p>
          <a:r>
            <a:rPr lang="es-ES" b="1" dirty="0" smtClean="0">
              <a:solidFill>
                <a:schemeClr val="bg1"/>
              </a:solidFill>
            </a:rPr>
            <a:t>LENGUAJE</a:t>
          </a:r>
          <a:endParaRPr lang="es-AR" b="1" dirty="0">
            <a:solidFill>
              <a:schemeClr val="bg1"/>
            </a:solidFill>
          </a:endParaRPr>
        </a:p>
      </dgm:t>
    </dgm:pt>
    <dgm:pt modelId="{E82FE4B6-83D0-4747-9109-AFEEC08C2E1D}" type="sibTrans" cxnId="{5B1BC816-4399-4550-B7C3-45DDE8BA1EFC}">
      <dgm:prSet/>
      <dgm:spPr/>
      <dgm:t>
        <a:bodyPr/>
        <a:lstStyle/>
        <a:p>
          <a:endParaRPr lang="es-AR"/>
        </a:p>
      </dgm:t>
    </dgm:pt>
    <dgm:pt modelId="{F2E40FB7-14A9-4966-9A65-5A10D95968B9}" type="parTrans" cxnId="{5B1BC816-4399-4550-B7C3-45DDE8BA1EFC}">
      <dgm:prSet/>
      <dgm:spPr/>
      <dgm:t>
        <a:bodyPr/>
        <a:lstStyle/>
        <a:p>
          <a:endParaRPr lang="es-AR"/>
        </a:p>
      </dgm:t>
    </dgm:pt>
    <dgm:pt modelId="{FE41929C-F301-45C0-B65D-88A739BFFFB2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1"/>
              </a:solidFill>
            </a:rPr>
            <a:t>MEDIO AMBIENTE</a:t>
          </a:r>
          <a:endParaRPr lang="es-AR" sz="2000" dirty="0">
            <a:solidFill>
              <a:schemeClr val="bg1"/>
            </a:solidFill>
          </a:endParaRPr>
        </a:p>
      </dgm:t>
    </dgm:pt>
    <dgm:pt modelId="{DE854994-4E1B-4FF4-9399-BB3A25F68BC3}" type="sibTrans" cxnId="{32CBF312-028A-40CC-A878-1432D5AB894E}">
      <dgm:prSet/>
      <dgm:spPr/>
      <dgm:t>
        <a:bodyPr/>
        <a:lstStyle/>
        <a:p>
          <a:endParaRPr lang="es-AR"/>
        </a:p>
      </dgm:t>
    </dgm:pt>
    <dgm:pt modelId="{20F916E6-3DBC-491A-8718-F2D91B9A4B42}" type="parTrans" cxnId="{32CBF312-028A-40CC-A878-1432D5AB894E}">
      <dgm:prSet/>
      <dgm:spPr/>
      <dgm:t>
        <a:bodyPr/>
        <a:lstStyle/>
        <a:p>
          <a:endParaRPr lang="es-AR"/>
        </a:p>
      </dgm:t>
    </dgm:pt>
    <dgm:pt modelId="{6D3E0627-2E47-43EB-B76B-3AE781B7FCC4}">
      <dgm:prSet phldrT="[Texto]" custT="1"/>
      <dgm:spPr/>
      <dgm:t>
        <a:bodyPr/>
        <a:lstStyle/>
        <a:p>
          <a:pPr algn="l"/>
          <a:r>
            <a:rPr lang="es-ES" sz="1800" dirty="0" smtClean="0">
              <a:solidFill>
                <a:schemeClr val="bg1"/>
              </a:solidFill>
            </a:rPr>
            <a:t>ASPECTOS BIOLOGICOS</a:t>
          </a:r>
          <a:endParaRPr lang="es-AR" sz="1800" dirty="0">
            <a:solidFill>
              <a:schemeClr val="bg1"/>
            </a:solidFill>
          </a:endParaRPr>
        </a:p>
      </dgm:t>
    </dgm:pt>
    <dgm:pt modelId="{FE231ACF-8A05-4ADE-8013-BA784FBBD491}" type="sibTrans" cxnId="{FA001814-7029-4AD1-BCEC-085D7EA8EDC8}">
      <dgm:prSet/>
      <dgm:spPr/>
      <dgm:t>
        <a:bodyPr/>
        <a:lstStyle/>
        <a:p>
          <a:endParaRPr lang="es-AR"/>
        </a:p>
      </dgm:t>
    </dgm:pt>
    <dgm:pt modelId="{B4C5821D-4CF1-4312-88CB-54C67C1286BF}" type="parTrans" cxnId="{FA001814-7029-4AD1-BCEC-085D7EA8EDC8}">
      <dgm:prSet/>
      <dgm:spPr/>
      <dgm:t>
        <a:bodyPr/>
        <a:lstStyle/>
        <a:p>
          <a:endParaRPr lang="es-AR"/>
        </a:p>
      </dgm:t>
    </dgm:pt>
    <dgm:pt modelId="{9BBF415A-11D4-4324-8EA1-E6151F1A23F8}" type="pres">
      <dgm:prSet presAssocID="{6053FD26-28CC-4593-9082-54B4F64AC6F4}" presName="Name0" presStyleCnt="0">
        <dgm:presLayoutVars>
          <dgm:dir/>
          <dgm:resizeHandles val="exact"/>
        </dgm:presLayoutVars>
      </dgm:prSet>
      <dgm:spPr/>
    </dgm:pt>
    <dgm:pt modelId="{D1875580-B0F0-4624-9CD4-37A6294953C0}" type="pres">
      <dgm:prSet presAssocID="{6053FD26-28CC-4593-9082-54B4F64AC6F4}" presName="vNodes" presStyleCnt="0"/>
      <dgm:spPr/>
    </dgm:pt>
    <dgm:pt modelId="{2C199118-F7DD-4DBD-A9B0-38D8A046213A}" type="pres">
      <dgm:prSet presAssocID="{6D3E0627-2E47-43EB-B76B-3AE781B7FCC4}" presName="node" presStyleLbl="node1" presStyleIdx="0" presStyleCnt="3" custScaleX="132811" custScaleY="120538" custLinFactNeighborX="-3318" custLinFactNeighborY="2516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02A438D-898E-4B80-8712-8C1F80F84C8F}" type="pres">
      <dgm:prSet presAssocID="{FE231ACF-8A05-4ADE-8013-BA784FBBD491}" presName="spacerT" presStyleCnt="0"/>
      <dgm:spPr/>
    </dgm:pt>
    <dgm:pt modelId="{2B6B2C14-AF4F-40D2-A2AB-7C8DCEEC79FF}" type="pres">
      <dgm:prSet presAssocID="{FE231ACF-8A05-4ADE-8013-BA784FBBD491}" presName="sibTrans" presStyleLbl="sibTrans2D1" presStyleIdx="0" presStyleCnt="2"/>
      <dgm:spPr/>
      <dgm:t>
        <a:bodyPr/>
        <a:lstStyle/>
        <a:p>
          <a:endParaRPr lang="es-AR"/>
        </a:p>
      </dgm:t>
    </dgm:pt>
    <dgm:pt modelId="{B9680C05-6264-4DA8-BF5E-11C73B93A566}" type="pres">
      <dgm:prSet presAssocID="{FE231ACF-8A05-4ADE-8013-BA784FBBD491}" presName="spacerB" presStyleCnt="0"/>
      <dgm:spPr/>
    </dgm:pt>
    <dgm:pt modelId="{33228B45-46FC-40B1-9E3C-10F7B651DF0C}" type="pres">
      <dgm:prSet presAssocID="{FE41929C-F301-45C0-B65D-88A739BFFFB2}" presName="node" presStyleLbl="node1" presStyleIdx="1" presStyleCnt="3" custScaleX="117661" custScaleY="10775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5A0ACE2-8459-4DBD-86C4-054930E39EA6}" type="pres">
      <dgm:prSet presAssocID="{6053FD26-28CC-4593-9082-54B4F64AC6F4}" presName="sibTransLast" presStyleLbl="sibTrans2D1" presStyleIdx="1" presStyleCnt="2"/>
      <dgm:spPr/>
      <dgm:t>
        <a:bodyPr/>
        <a:lstStyle/>
        <a:p>
          <a:endParaRPr lang="es-AR"/>
        </a:p>
      </dgm:t>
    </dgm:pt>
    <dgm:pt modelId="{7FA5FB16-0BB6-42D7-9080-CC20977727B4}" type="pres">
      <dgm:prSet presAssocID="{6053FD26-28CC-4593-9082-54B4F64AC6F4}" presName="connectorText" presStyleLbl="sibTrans2D1" presStyleIdx="1" presStyleCnt="2"/>
      <dgm:spPr/>
      <dgm:t>
        <a:bodyPr/>
        <a:lstStyle/>
        <a:p>
          <a:endParaRPr lang="es-AR"/>
        </a:p>
      </dgm:t>
    </dgm:pt>
    <dgm:pt modelId="{C9A18417-88E4-4C0B-9776-00F26F23410D}" type="pres">
      <dgm:prSet presAssocID="{6053FD26-28CC-4593-9082-54B4F64AC6F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932645DC-BA56-40F9-9328-BF5A9CFBA1C6}" type="presOf" srcId="{FE231ACF-8A05-4ADE-8013-BA784FBBD491}" destId="{2B6B2C14-AF4F-40D2-A2AB-7C8DCEEC79FF}" srcOrd="0" destOrd="0" presId="urn:microsoft.com/office/officeart/2005/8/layout/equation2"/>
    <dgm:cxn modelId="{1E87C335-0AD0-483A-A588-E1E902EE1B86}" type="presOf" srcId="{6D3E0627-2E47-43EB-B76B-3AE781B7FCC4}" destId="{2C199118-F7DD-4DBD-A9B0-38D8A046213A}" srcOrd="0" destOrd="0" presId="urn:microsoft.com/office/officeart/2005/8/layout/equation2"/>
    <dgm:cxn modelId="{321DBAC1-160B-47BA-A34A-9F66C9006BCF}" type="presOf" srcId="{DE854994-4E1B-4FF4-9399-BB3A25F68BC3}" destId="{25A0ACE2-8459-4DBD-86C4-054930E39EA6}" srcOrd="0" destOrd="0" presId="urn:microsoft.com/office/officeart/2005/8/layout/equation2"/>
    <dgm:cxn modelId="{A1440A18-C2D9-4AE8-852D-696220931B36}" type="presOf" srcId="{6053FD26-28CC-4593-9082-54B4F64AC6F4}" destId="{9BBF415A-11D4-4324-8EA1-E6151F1A23F8}" srcOrd="0" destOrd="0" presId="urn:microsoft.com/office/officeart/2005/8/layout/equation2"/>
    <dgm:cxn modelId="{32CBF312-028A-40CC-A878-1432D5AB894E}" srcId="{6053FD26-28CC-4593-9082-54B4F64AC6F4}" destId="{FE41929C-F301-45C0-B65D-88A739BFFFB2}" srcOrd="1" destOrd="0" parTransId="{20F916E6-3DBC-491A-8718-F2D91B9A4B42}" sibTransId="{DE854994-4E1B-4FF4-9399-BB3A25F68BC3}"/>
    <dgm:cxn modelId="{A5695342-F11C-4679-A238-0B7C4B996580}" type="presOf" srcId="{DE854994-4E1B-4FF4-9399-BB3A25F68BC3}" destId="{7FA5FB16-0BB6-42D7-9080-CC20977727B4}" srcOrd="1" destOrd="0" presId="urn:microsoft.com/office/officeart/2005/8/layout/equation2"/>
    <dgm:cxn modelId="{5B1BC816-4399-4550-B7C3-45DDE8BA1EFC}" srcId="{6053FD26-28CC-4593-9082-54B4F64AC6F4}" destId="{88A3004D-432A-4885-A589-F0461D4D0307}" srcOrd="2" destOrd="0" parTransId="{F2E40FB7-14A9-4966-9A65-5A10D95968B9}" sibTransId="{E82FE4B6-83D0-4747-9109-AFEEC08C2E1D}"/>
    <dgm:cxn modelId="{7409E408-1892-4E6D-B121-99C9B95381BB}" type="presOf" srcId="{FE41929C-F301-45C0-B65D-88A739BFFFB2}" destId="{33228B45-46FC-40B1-9E3C-10F7B651DF0C}" srcOrd="0" destOrd="0" presId="urn:microsoft.com/office/officeart/2005/8/layout/equation2"/>
    <dgm:cxn modelId="{FA001814-7029-4AD1-BCEC-085D7EA8EDC8}" srcId="{6053FD26-28CC-4593-9082-54B4F64AC6F4}" destId="{6D3E0627-2E47-43EB-B76B-3AE781B7FCC4}" srcOrd="0" destOrd="0" parTransId="{B4C5821D-4CF1-4312-88CB-54C67C1286BF}" sibTransId="{FE231ACF-8A05-4ADE-8013-BA784FBBD491}"/>
    <dgm:cxn modelId="{3B3F4EF2-4F2E-4CAE-97B0-CDB82BEF33D0}" type="presOf" srcId="{88A3004D-432A-4885-A589-F0461D4D0307}" destId="{C9A18417-88E4-4C0B-9776-00F26F23410D}" srcOrd="0" destOrd="0" presId="urn:microsoft.com/office/officeart/2005/8/layout/equation2"/>
    <dgm:cxn modelId="{C9DD174B-1805-45C7-8949-52180BBFEA25}" type="presParOf" srcId="{9BBF415A-11D4-4324-8EA1-E6151F1A23F8}" destId="{D1875580-B0F0-4624-9CD4-37A6294953C0}" srcOrd="0" destOrd="0" presId="urn:microsoft.com/office/officeart/2005/8/layout/equation2"/>
    <dgm:cxn modelId="{892E2866-3FE2-4BBD-817D-E149FBCAE7F4}" type="presParOf" srcId="{D1875580-B0F0-4624-9CD4-37A6294953C0}" destId="{2C199118-F7DD-4DBD-A9B0-38D8A046213A}" srcOrd="0" destOrd="0" presId="urn:microsoft.com/office/officeart/2005/8/layout/equation2"/>
    <dgm:cxn modelId="{5CC5F293-55EC-4CE6-A4DD-0D415B17D226}" type="presParOf" srcId="{D1875580-B0F0-4624-9CD4-37A6294953C0}" destId="{002A438D-898E-4B80-8712-8C1F80F84C8F}" srcOrd="1" destOrd="0" presId="urn:microsoft.com/office/officeart/2005/8/layout/equation2"/>
    <dgm:cxn modelId="{135697AC-7B89-4824-B6AA-AC467D3A93A2}" type="presParOf" srcId="{D1875580-B0F0-4624-9CD4-37A6294953C0}" destId="{2B6B2C14-AF4F-40D2-A2AB-7C8DCEEC79FF}" srcOrd="2" destOrd="0" presId="urn:microsoft.com/office/officeart/2005/8/layout/equation2"/>
    <dgm:cxn modelId="{5DD55453-1C76-4EB7-94A6-85199FE01D2F}" type="presParOf" srcId="{D1875580-B0F0-4624-9CD4-37A6294953C0}" destId="{B9680C05-6264-4DA8-BF5E-11C73B93A566}" srcOrd="3" destOrd="0" presId="urn:microsoft.com/office/officeart/2005/8/layout/equation2"/>
    <dgm:cxn modelId="{EE5E6995-9A5E-4EC5-A515-A21144F8C64B}" type="presParOf" srcId="{D1875580-B0F0-4624-9CD4-37A6294953C0}" destId="{33228B45-46FC-40B1-9E3C-10F7B651DF0C}" srcOrd="4" destOrd="0" presId="urn:microsoft.com/office/officeart/2005/8/layout/equation2"/>
    <dgm:cxn modelId="{63F2EE7F-FA11-468D-B98D-2883C79385E9}" type="presParOf" srcId="{9BBF415A-11D4-4324-8EA1-E6151F1A23F8}" destId="{25A0ACE2-8459-4DBD-86C4-054930E39EA6}" srcOrd="1" destOrd="0" presId="urn:microsoft.com/office/officeart/2005/8/layout/equation2"/>
    <dgm:cxn modelId="{702D2406-7D53-491A-A7C5-DB534A652BE7}" type="presParOf" srcId="{25A0ACE2-8459-4DBD-86C4-054930E39EA6}" destId="{7FA5FB16-0BB6-42D7-9080-CC20977727B4}" srcOrd="0" destOrd="0" presId="urn:microsoft.com/office/officeart/2005/8/layout/equation2"/>
    <dgm:cxn modelId="{DEF68785-874F-4357-AAE0-05A5BCFA04D2}" type="presParOf" srcId="{9BBF415A-11D4-4324-8EA1-E6151F1A23F8}" destId="{C9A18417-88E4-4C0B-9776-00F26F23410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B670AC-D8C3-4168-B958-4723D916D39E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AR"/>
        </a:p>
      </dgm:t>
    </dgm:pt>
    <dgm:pt modelId="{5940BFF2-1E6B-4E02-99FA-6D3CE9EDBC64}">
      <dgm:prSet phldrT="[Texto]"/>
      <dgm:spPr/>
      <dgm:t>
        <a:bodyPr/>
        <a:lstStyle/>
        <a:p>
          <a:r>
            <a:rPr lang="es-ES" dirty="0" smtClean="0"/>
            <a:t>2 m</a:t>
          </a:r>
          <a:endParaRPr lang="es-AR" dirty="0"/>
        </a:p>
      </dgm:t>
    </dgm:pt>
    <dgm:pt modelId="{D1ADA9C1-F7E4-4D55-A1F4-167DE58B7646}" type="parTrans" cxnId="{572DC203-0926-4472-A295-08EBF4E17DF1}">
      <dgm:prSet/>
      <dgm:spPr/>
      <dgm:t>
        <a:bodyPr/>
        <a:lstStyle/>
        <a:p>
          <a:endParaRPr lang="es-AR"/>
        </a:p>
      </dgm:t>
    </dgm:pt>
    <dgm:pt modelId="{FFDE9D5B-691C-482A-965E-69172D3CD193}" type="sibTrans" cxnId="{572DC203-0926-4472-A295-08EBF4E17DF1}">
      <dgm:prSet/>
      <dgm:spPr/>
      <dgm:t>
        <a:bodyPr/>
        <a:lstStyle/>
        <a:p>
          <a:endParaRPr lang="es-AR"/>
        </a:p>
      </dgm:t>
    </dgm:pt>
    <dgm:pt modelId="{FDECDD18-AC29-419F-BE3F-15616B3666B6}">
      <dgm:prSet phldrT="[Texto]"/>
      <dgm:spPr/>
      <dgm:t>
        <a:bodyPr/>
        <a:lstStyle/>
        <a:p>
          <a:r>
            <a:rPr lang="es-ES" dirty="0" smtClean="0"/>
            <a:t>Contacto visual</a:t>
          </a:r>
          <a:endParaRPr lang="es-AR" dirty="0"/>
        </a:p>
      </dgm:t>
    </dgm:pt>
    <dgm:pt modelId="{C91360EC-13A2-4CA4-BAB6-4BA83B176E1D}" type="parTrans" cxnId="{E3A6ED62-DC6D-4514-B833-2F8BEE980720}">
      <dgm:prSet/>
      <dgm:spPr/>
      <dgm:t>
        <a:bodyPr/>
        <a:lstStyle/>
        <a:p>
          <a:endParaRPr lang="es-AR"/>
        </a:p>
      </dgm:t>
    </dgm:pt>
    <dgm:pt modelId="{1696D8DA-5281-4E3E-94F2-7B1900398B16}" type="sibTrans" cxnId="{E3A6ED62-DC6D-4514-B833-2F8BEE980720}">
      <dgm:prSet/>
      <dgm:spPr/>
      <dgm:t>
        <a:bodyPr/>
        <a:lstStyle/>
        <a:p>
          <a:endParaRPr lang="es-AR"/>
        </a:p>
      </dgm:t>
    </dgm:pt>
    <dgm:pt modelId="{EA4B7E30-FCF8-485E-855A-ECCDCB3D28AA}">
      <dgm:prSet phldrT="[Texto]"/>
      <dgm:spPr/>
      <dgm:t>
        <a:bodyPr/>
        <a:lstStyle/>
        <a:p>
          <a:r>
            <a:rPr lang="es-ES" dirty="0" smtClean="0"/>
            <a:t>3 m</a:t>
          </a:r>
          <a:endParaRPr lang="es-AR" dirty="0"/>
        </a:p>
      </dgm:t>
    </dgm:pt>
    <dgm:pt modelId="{9153B45B-67E9-492C-9820-4E65BFFBE5F5}" type="parTrans" cxnId="{9193A091-4426-415F-A5D2-653D0E81F40E}">
      <dgm:prSet/>
      <dgm:spPr/>
      <dgm:t>
        <a:bodyPr/>
        <a:lstStyle/>
        <a:p>
          <a:endParaRPr lang="es-AR"/>
        </a:p>
      </dgm:t>
    </dgm:pt>
    <dgm:pt modelId="{D70A3D45-2FAF-4117-A09B-93A3771F041D}" type="sibTrans" cxnId="{9193A091-4426-415F-A5D2-653D0E81F40E}">
      <dgm:prSet/>
      <dgm:spPr/>
      <dgm:t>
        <a:bodyPr/>
        <a:lstStyle/>
        <a:p>
          <a:endParaRPr lang="es-AR"/>
        </a:p>
      </dgm:t>
    </dgm:pt>
    <dgm:pt modelId="{D9519326-879F-4A96-8DB9-88E7149631E0}">
      <dgm:prSet phldrT="[Texto]"/>
      <dgm:spPr/>
      <dgm:t>
        <a:bodyPr/>
        <a:lstStyle/>
        <a:p>
          <a:r>
            <a:rPr lang="es-ES" dirty="0" smtClean="0"/>
            <a:t>Sonrisa social</a:t>
          </a:r>
          <a:endParaRPr lang="es-AR" dirty="0"/>
        </a:p>
      </dgm:t>
    </dgm:pt>
    <dgm:pt modelId="{94E0680F-2ED9-47C2-A81C-395732CB2E91}" type="parTrans" cxnId="{3F38423C-1C58-44A1-8F7E-6799A50B563C}">
      <dgm:prSet/>
      <dgm:spPr/>
      <dgm:t>
        <a:bodyPr/>
        <a:lstStyle/>
        <a:p>
          <a:endParaRPr lang="es-AR"/>
        </a:p>
      </dgm:t>
    </dgm:pt>
    <dgm:pt modelId="{04B1336A-A397-4AE4-AD0A-DF3BF8BAD526}" type="sibTrans" cxnId="{3F38423C-1C58-44A1-8F7E-6799A50B563C}">
      <dgm:prSet/>
      <dgm:spPr/>
      <dgm:t>
        <a:bodyPr/>
        <a:lstStyle/>
        <a:p>
          <a:endParaRPr lang="es-AR"/>
        </a:p>
      </dgm:t>
    </dgm:pt>
    <dgm:pt modelId="{748BED98-8322-4D20-8E24-4D30213B2D84}">
      <dgm:prSet phldrT="[Texto]"/>
      <dgm:spPr/>
      <dgm:t>
        <a:bodyPr/>
        <a:lstStyle/>
        <a:p>
          <a:r>
            <a:rPr lang="es-ES" dirty="0" smtClean="0"/>
            <a:t>Atención compartida</a:t>
          </a:r>
          <a:endParaRPr lang="es-AR" dirty="0"/>
        </a:p>
      </dgm:t>
    </dgm:pt>
    <dgm:pt modelId="{5BE901F6-0667-4926-B9F5-1BD8D4AF8033}" type="parTrans" cxnId="{2B6B31DF-0D6F-4F95-BE2F-F9D857501686}">
      <dgm:prSet/>
      <dgm:spPr/>
      <dgm:t>
        <a:bodyPr/>
        <a:lstStyle/>
        <a:p>
          <a:endParaRPr lang="es-AR"/>
        </a:p>
      </dgm:t>
    </dgm:pt>
    <dgm:pt modelId="{5BB37CB6-6F20-4F35-95F2-63960BB59585}" type="sibTrans" cxnId="{2B6B31DF-0D6F-4F95-BE2F-F9D857501686}">
      <dgm:prSet/>
      <dgm:spPr/>
      <dgm:t>
        <a:bodyPr/>
        <a:lstStyle/>
        <a:p>
          <a:endParaRPr lang="es-AR"/>
        </a:p>
      </dgm:t>
    </dgm:pt>
    <dgm:pt modelId="{FD5E49ED-DA89-469F-9924-C545CC211265}">
      <dgm:prSet phldrT="[Texto]"/>
      <dgm:spPr/>
      <dgm:t>
        <a:bodyPr/>
        <a:lstStyle/>
        <a:p>
          <a:r>
            <a:rPr lang="es-ES" dirty="0" smtClean="0"/>
            <a:t>6-7 m</a:t>
          </a:r>
          <a:endParaRPr lang="es-AR" dirty="0"/>
        </a:p>
      </dgm:t>
    </dgm:pt>
    <dgm:pt modelId="{4536EF48-B873-4553-B648-BC7251D4F92F}" type="parTrans" cxnId="{2E1DBC16-7BF7-4FBF-BD8F-7DE2F07871B0}">
      <dgm:prSet/>
      <dgm:spPr/>
      <dgm:t>
        <a:bodyPr/>
        <a:lstStyle/>
        <a:p>
          <a:endParaRPr lang="es-AR"/>
        </a:p>
      </dgm:t>
    </dgm:pt>
    <dgm:pt modelId="{7EEFF8DF-9069-4796-AB60-9BCE8EDCAD49}" type="sibTrans" cxnId="{2E1DBC16-7BF7-4FBF-BD8F-7DE2F07871B0}">
      <dgm:prSet/>
      <dgm:spPr/>
      <dgm:t>
        <a:bodyPr/>
        <a:lstStyle/>
        <a:p>
          <a:endParaRPr lang="es-AR"/>
        </a:p>
      </dgm:t>
    </dgm:pt>
    <dgm:pt modelId="{C88C7E94-46A5-4DDE-8664-F2BF30A73411}">
      <dgm:prSet phldrT="[Texto]"/>
      <dgm:spPr/>
      <dgm:t>
        <a:bodyPr/>
        <a:lstStyle/>
        <a:p>
          <a:r>
            <a:rPr lang="es-ES" dirty="0" smtClean="0"/>
            <a:t>Atención conjunta</a:t>
          </a:r>
          <a:endParaRPr lang="es-AR" dirty="0"/>
        </a:p>
      </dgm:t>
    </dgm:pt>
    <dgm:pt modelId="{2652F166-A393-4858-AF36-70CAC64E6F87}" type="parTrans" cxnId="{0B4AB73A-B01B-49C4-84DC-0B746315EEA9}">
      <dgm:prSet/>
      <dgm:spPr/>
      <dgm:t>
        <a:bodyPr/>
        <a:lstStyle/>
        <a:p>
          <a:endParaRPr lang="es-AR"/>
        </a:p>
      </dgm:t>
    </dgm:pt>
    <dgm:pt modelId="{5E7D0245-670F-4A03-85BF-5FACED5670C3}" type="sibTrans" cxnId="{0B4AB73A-B01B-49C4-84DC-0B746315EEA9}">
      <dgm:prSet/>
      <dgm:spPr/>
      <dgm:t>
        <a:bodyPr/>
        <a:lstStyle/>
        <a:p>
          <a:endParaRPr lang="es-AR"/>
        </a:p>
      </dgm:t>
    </dgm:pt>
    <dgm:pt modelId="{11136E45-C11C-4F81-9457-5D579C7ABDCD}">
      <dgm:prSet phldrT="[Texto]"/>
      <dgm:spPr/>
      <dgm:t>
        <a:bodyPr/>
        <a:lstStyle/>
        <a:p>
          <a:r>
            <a:rPr lang="es-ES" dirty="0" smtClean="0"/>
            <a:t>7 – 8 m </a:t>
          </a:r>
          <a:endParaRPr lang="es-AR" dirty="0"/>
        </a:p>
      </dgm:t>
    </dgm:pt>
    <dgm:pt modelId="{08A81D1F-A64F-4DDD-92A5-BEBD520A8E6B}" type="parTrans" cxnId="{0D1BF5D0-A432-4867-97BE-BF9B18734030}">
      <dgm:prSet/>
      <dgm:spPr/>
      <dgm:t>
        <a:bodyPr/>
        <a:lstStyle/>
        <a:p>
          <a:endParaRPr lang="es-AR"/>
        </a:p>
      </dgm:t>
    </dgm:pt>
    <dgm:pt modelId="{91C8A7ED-6BFF-464C-A2E1-0418CEBB7807}" type="sibTrans" cxnId="{0D1BF5D0-A432-4867-97BE-BF9B18734030}">
      <dgm:prSet/>
      <dgm:spPr/>
      <dgm:t>
        <a:bodyPr/>
        <a:lstStyle/>
        <a:p>
          <a:endParaRPr lang="es-AR"/>
        </a:p>
      </dgm:t>
    </dgm:pt>
    <dgm:pt modelId="{149F232D-4E74-4823-AD2D-F65537C03E77}">
      <dgm:prSet phldrT="[Texto]"/>
      <dgm:spPr/>
      <dgm:t>
        <a:bodyPr/>
        <a:lstStyle/>
        <a:p>
          <a:r>
            <a:rPr lang="es-ES" dirty="0" smtClean="0"/>
            <a:t>12 m</a:t>
          </a:r>
          <a:endParaRPr lang="es-AR" dirty="0"/>
        </a:p>
      </dgm:t>
    </dgm:pt>
    <dgm:pt modelId="{8FC02F68-9408-49A8-AAE3-9D23205ABF60}" type="parTrans" cxnId="{2A29F695-BCA4-41F8-9060-5D4009D15D00}">
      <dgm:prSet/>
      <dgm:spPr/>
    </dgm:pt>
    <dgm:pt modelId="{74919669-32EA-48D0-9C72-F87255A00A22}" type="sibTrans" cxnId="{2A29F695-BCA4-41F8-9060-5D4009D15D00}">
      <dgm:prSet/>
      <dgm:spPr/>
    </dgm:pt>
    <dgm:pt modelId="{DB6339B5-13E2-4AA4-9FE0-0CF71A9E6876}">
      <dgm:prSet/>
      <dgm:spPr/>
      <dgm:t>
        <a:bodyPr/>
        <a:lstStyle/>
        <a:p>
          <a:r>
            <a:rPr lang="es-ES" dirty="0" smtClean="0"/>
            <a:t>Interacción, toma de turnos </a:t>
          </a:r>
          <a:endParaRPr lang="es-AR" dirty="0"/>
        </a:p>
      </dgm:t>
    </dgm:pt>
    <dgm:pt modelId="{F1417790-379D-477D-92BE-C42E893DADD6}" type="parTrans" cxnId="{1BDF9417-4166-4245-A3F5-ECB16961928F}">
      <dgm:prSet/>
      <dgm:spPr/>
    </dgm:pt>
    <dgm:pt modelId="{0E546AA3-48B2-4850-BA0A-EACFCEE3A7CD}" type="sibTrans" cxnId="{1BDF9417-4166-4245-A3F5-ECB16961928F}">
      <dgm:prSet/>
      <dgm:spPr/>
    </dgm:pt>
    <dgm:pt modelId="{BE6BAF5A-637A-4968-866C-8A1AD9F2953D}">
      <dgm:prSet/>
      <dgm:spPr/>
      <dgm:t>
        <a:bodyPr/>
        <a:lstStyle/>
        <a:p>
          <a:r>
            <a:rPr lang="es-ES" dirty="0" smtClean="0"/>
            <a:t>Uso de gestos</a:t>
          </a:r>
          <a:endParaRPr lang="es-AR" dirty="0"/>
        </a:p>
      </dgm:t>
    </dgm:pt>
    <dgm:pt modelId="{14C4973A-AB96-4B45-B35E-5753261AC198}" type="parTrans" cxnId="{7244E58B-F4AD-4D41-B080-4FC2AD7FCD47}">
      <dgm:prSet/>
      <dgm:spPr/>
    </dgm:pt>
    <dgm:pt modelId="{5D578186-1884-438B-AE37-E6524EBB0BB8}" type="sibTrans" cxnId="{7244E58B-F4AD-4D41-B080-4FC2AD7FCD47}">
      <dgm:prSet/>
      <dgm:spPr/>
    </dgm:pt>
    <dgm:pt modelId="{F954DCC9-51EA-4A80-A5EF-5AD16B308FF3}" type="pres">
      <dgm:prSet presAssocID="{78B670AC-D8C3-4168-B958-4723D916D3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0997E47-F897-4BBE-BB30-BBCCF1108399}" type="pres">
      <dgm:prSet presAssocID="{5940BFF2-1E6B-4E02-99FA-6D3CE9EDBC64}" presName="composite" presStyleCnt="0"/>
      <dgm:spPr/>
    </dgm:pt>
    <dgm:pt modelId="{55487DE1-11F0-4792-BCDF-A55757E0C799}" type="pres">
      <dgm:prSet presAssocID="{5940BFF2-1E6B-4E02-99FA-6D3CE9EDBC64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FB77D21-6E56-4849-BBC6-A8DD68BE0F75}" type="pres">
      <dgm:prSet presAssocID="{5940BFF2-1E6B-4E02-99FA-6D3CE9EDBC64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783AFD7-A918-48E1-9029-DED30FB303B4}" type="pres">
      <dgm:prSet presAssocID="{FFDE9D5B-691C-482A-965E-69172D3CD193}" presName="sp" presStyleCnt="0"/>
      <dgm:spPr/>
    </dgm:pt>
    <dgm:pt modelId="{9BB8BBD8-855B-43EA-B1BE-03BFE4135A6A}" type="pres">
      <dgm:prSet presAssocID="{EA4B7E30-FCF8-485E-855A-ECCDCB3D28AA}" presName="composite" presStyleCnt="0"/>
      <dgm:spPr/>
    </dgm:pt>
    <dgm:pt modelId="{701151B7-05F5-4DF9-A188-364C92DFFF88}" type="pres">
      <dgm:prSet presAssocID="{EA4B7E30-FCF8-485E-855A-ECCDCB3D28AA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6675CBB-771B-4E39-A4F0-E7583E7FABB8}" type="pres">
      <dgm:prSet presAssocID="{EA4B7E30-FCF8-485E-855A-ECCDCB3D28AA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12F4F5D-0436-48D1-90FB-47A351DACDCE}" type="pres">
      <dgm:prSet presAssocID="{D70A3D45-2FAF-4117-A09B-93A3771F041D}" presName="sp" presStyleCnt="0"/>
      <dgm:spPr/>
    </dgm:pt>
    <dgm:pt modelId="{075EBE25-5EFE-4B36-B0FA-AD2AFAD4DBDB}" type="pres">
      <dgm:prSet presAssocID="{FD5E49ED-DA89-469F-9924-C545CC211265}" presName="composite" presStyleCnt="0"/>
      <dgm:spPr/>
    </dgm:pt>
    <dgm:pt modelId="{64CC25E5-5414-4A19-AD8D-6C78D6E8D2BA}" type="pres">
      <dgm:prSet presAssocID="{FD5E49ED-DA89-469F-9924-C545CC21126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599109B-95BA-4BC9-8D2C-EC880EA0C954}" type="pres">
      <dgm:prSet presAssocID="{FD5E49ED-DA89-469F-9924-C545CC21126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3A3BD5F-DC42-40DC-9EED-26927E714541}" type="pres">
      <dgm:prSet presAssocID="{7EEFF8DF-9069-4796-AB60-9BCE8EDCAD49}" presName="sp" presStyleCnt="0"/>
      <dgm:spPr/>
    </dgm:pt>
    <dgm:pt modelId="{CE3964D9-00F0-4980-9173-C4C11C7CCC95}" type="pres">
      <dgm:prSet presAssocID="{11136E45-C11C-4F81-9457-5D579C7ABDCD}" presName="composite" presStyleCnt="0"/>
      <dgm:spPr/>
    </dgm:pt>
    <dgm:pt modelId="{D3EC28F3-E53E-4014-9D5E-21C2C49F61C7}" type="pres">
      <dgm:prSet presAssocID="{11136E45-C11C-4F81-9457-5D579C7ABDC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556F23E-9CF6-41A9-BD60-ED4FC78CFCA7}" type="pres">
      <dgm:prSet presAssocID="{11136E45-C11C-4F81-9457-5D579C7ABDC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C4E7D59-3073-47BA-866E-E7C02ADCBCD3}" type="pres">
      <dgm:prSet presAssocID="{91C8A7ED-6BFF-464C-A2E1-0418CEBB7807}" presName="sp" presStyleCnt="0"/>
      <dgm:spPr/>
    </dgm:pt>
    <dgm:pt modelId="{AE2E947D-DBC8-4859-998E-F61BE2CB6365}" type="pres">
      <dgm:prSet presAssocID="{149F232D-4E74-4823-AD2D-F65537C03E77}" presName="composite" presStyleCnt="0"/>
      <dgm:spPr/>
    </dgm:pt>
    <dgm:pt modelId="{83710573-BA28-42D5-B8CF-419DE21EB802}" type="pres">
      <dgm:prSet presAssocID="{149F232D-4E74-4823-AD2D-F65537C03E7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39EF58A-518B-482D-AB37-A72754EB5158}" type="pres">
      <dgm:prSet presAssocID="{149F232D-4E74-4823-AD2D-F65537C03E7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23A70AC-BE5A-4F36-AC09-2A404C264978}" type="presOf" srcId="{DB6339B5-13E2-4AA4-9FE0-0CF71A9E6876}" destId="{2556F23E-9CF6-41A9-BD60-ED4FC78CFCA7}" srcOrd="0" destOrd="0" presId="urn:microsoft.com/office/officeart/2005/8/layout/chevron2"/>
    <dgm:cxn modelId="{255694B6-8765-4661-8031-6C08F6AFCFEC}" type="presOf" srcId="{FDECDD18-AC29-419F-BE3F-15616B3666B6}" destId="{4FB77D21-6E56-4849-BBC6-A8DD68BE0F75}" srcOrd="0" destOrd="0" presId="urn:microsoft.com/office/officeart/2005/8/layout/chevron2"/>
    <dgm:cxn modelId="{AD91A7AF-0F94-405A-A481-06037A6FD4A5}" type="presOf" srcId="{149F232D-4E74-4823-AD2D-F65537C03E77}" destId="{83710573-BA28-42D5-B8CF-419DE21EB802}" srcOrd="0" destOrd="0" presId="urn:microsoft.com/office/officeart/2005/8/layout/chevron2"/>
    <dgm:cxn modelId="{0D1BF5D0-A432-4867-97BE-BF9B18734030}" srcId="{78B670AC-D8C3-4168-B958-4723D916D39E}" destId="{11136E45-C11C-4F81-9457-5D579C7ABDCD}" srcOrd="3" destOrd="0" parTransId="{08A81D1F-A64F-4DDD-92A5-BEBD520A8E6B}" sibTransId="{91C8A7ED-6BFF-464C-A2E1-0418CEBB7807}"/>
    <dgm:cxn modelId="{00BBE6CD-6EF9-406F-A504-413FEE5BA993}" type="presOf" srcId="{11136E45-C11C-4F81-9457-5D579C7ABDCD}" destId="{D3EC28F3-E53E-4014-9D5E-21C2C49F61C7}" srcOrd="0" destOrd="0" presId="urn:microsoft.com/office/officeart/2005/8/layout/chevron2"/>
    <dgm:cxn modelId="{3CC3D113-2BDB-4F87-A0EA-AC9023EC3B49}" type="presOf" srcId="{EA4B7E30-FCF8-485E-855A-ECCDCB3D28AA}" destId="{701151B7-05F5-4DF9-A188-364C92DFFF88}" srcOrd="0" destOrd="0" presId="urn:microsoft.com/office/officeart/2005/8/layout/chevron2"/>
    <dgm:cxn modelId="{2A29F695-BCA4-41F8-9060-5D4009D15D00}" srcId="{78B670AC-D8C3-4168-B958-4723D916D39E}" destId="{149F232D-4E74-4823-AD2D-F65537C03E77}" srcOrd="4" destOrd="0" parTransId="{8FC02F68-9408-49A8-AAE3-9D23205ABF60}" sibTransId="{74919669-32EA-48D0-9C72-F87255A00A22}"/>
    <dgm:cxn modelId="{D0AAC7BB-F6A7-4297-B051-38FCB725773B}" type="presOf" srcId="{C88C7E94-46A5-4DDE-8664-F2BF30A73411}" destId="{C599109B-95BA-4BC9-8D2C-EC880EA0C954}" srcOrd="0" destOrd="0" presId="urn:microsoft.com/office/officeart/2005/8/layout/chevron2"/>
    <dgm:cxn modelId="{E3A6ED62-DC6D-4514-B833-2F8BEE980720}" srcId="{5940BFF2-1E6B-4E02-99FA-6D3CE9EDBC64}" destId="{FDECDD18-AC29-419F-BE3F-15616B3666B6}" srcOrd="0" destOrd="0" parTransId="{C91360EC-13A2-4CA4-BAB6-4BA83B176E1D}" sibTransId="{1696D8DA-5281-4E3E-94F2-7B1900398B16}"/>
    <dgm:cxn modelId="{6854607B-8B57-4A0B-AD9D-2A73D5230C1F}" type="presOf" srcId="{FD5E49ED-DA89-469F-9924-C545CC211265}" destId="{64CC25E5-5414-4A19-AD8D-6C78D6E8D2BA}" srcOrd="0" destOrd="0" presId="urn:microsoft.com/office/officeart/2005/8/layout/chevron2"/>
    <dgm:cxn modelId="{3DABECF5-A732-4F81-956B-6864B235D47B}" type="presOf" srcId="{78B670AC-D8C3-4168-B958-4723D916D39E}" destId="{F954DCC9-51EA-4A80-A5EF-5AD16B308FF3}" srcOrd="0" destOrd="0" presId="urn:microsoft.com/office/officeart/2005/8/layout/chevron2"/>
    <dgm:cxn modelId="{1BDF9417-4166-4245-A3F5-ECB16961928F}" srcId="{11136E45-C11C-4F81-9457-5D579C7ABDCD}" destId="{DB6339B5-13E2-4AA4-9FE0-0CF71A9E6876}" srcOrd="0" destOrd="0" parTransId="{F1417790-379D-477D-92BE-C42E893DADD6}" sibTransId="{0E546AA3-48B2-4850-BA0A-EACFCEE3A7CD}"/>
    <dgm:cxn modelId="{2B6B31DF-0D6F-4F95-BE2F-F9D857501686}" srcId="{EA4B7E30-FCF8-485E-855A-ECCDCB3D28AA}" destId="{748BED98-8322-4D20-8E24-4D30213B2D84}" srcOrd="1" destOrd="0" parTransId="{5BE901F6-0667-4926-B9F5-1BD8D4AF8033}" sibTransId="{5BB37CB6-6F20-4F35-95F2-63960BB59585}"/>
    <dgm:cxn modelId="{572DC203-0926-4472-A295-08EBF4E17DF1}" srcId="{78B670AC-D8C3-4168-B958-4723D916D39E}" destId="{5940BFF2-1E6B-4E02-99FA-6D3CE9EDBC64}" srcOrd="0" destOrd="0" parTransId="{D1ADA9C1-F7E4-4D55-A1F4-167DE58B7646}" sibTransId="{FFDE9D5B-691C-482A-965E-69172D3CD193}"/>
    <dgm:cxn modelId="{F8095D59-BD51-46D0-BA32-E9AE5B9CA513}" type="presOf" srcId="{D9519326-879F-4A96-8DB9-88E7149631E0}" destId="{76675CBB-771B-4E39-A4F0-E7583E7FABB8}" srcOrd="0" destOrd="0" presId="urn:microsoft.com/office/officeart/2005/8/layout/chevron2"/>
    <dgm:cxn modelId="{69AFF6F3-F659-42F1-979A-A7A5EFDED5F5}" type="presOf" srcId="{748BED98-8322-4D20-8E24-4D30213B2D84}" destId="{76675CBB-771B-4E39-A4F0-E7583E7FABB8}" srcOrd="0" destOrd="1" presId="urn:microsoft.com/office/officeart/2005/8/layout/chevron2"/>
    <dgm:cxn modelId="{9193A091-4426-415F-A5D2-653D0E81F40E}" srcId="{78B670AC-D8C3-4168-B958-4723D916D39E}" destId="{EA4B7E30-FCF8-485E-855A-ECCDCB3D28AA}" srcOrd="1" destOrd="0" parTransId="{9153B45B-67E9-492C-9820-4E65BFFBE5F5}" sibTransId="{D70A3D45-2FAF-4117-A09B-93A3771F041D}"/>
    <dgm:cxn modelId="{7244E58B-F4AD-4D41-B080-4FC2AD7FCD47}" srcId="{149F232D-4E74-4823-AD2D-F65537C03E77}" destId="{BE6BAF5A-637A-4968-866C-8A1AD9F2953D}" srcOrd="0" destOrd="0" parTransId="{14C4973A-AB96-4B45-B35E-5753261AC198}" sibTransId="{5D578186-1884-438B-AE37-E6524EBB0BB8}"/>
    <dgm:cxn modelId="{3F38423C-1C58-44A1-8F7E-6799A50B563C}" srcId="{EA4B7E30-FCF8-485E-855A-ECCDCB3D28AA}" destId="{D9519326-879F-4A96-8DB9-88E7149631E0}" srcOrd="0" destOrd="0" parTransId="{94E0680F-2ED9-47C2-A81C-395732CB2E91}" sibTransId="{04B1336A-A397-4AE4-AD0A-DF3BF8BAD526}"/>
    <dgm:cxn modelId="{E1317BEA-13A9-468A-A86A-52CC2BDA3555}" type="presOf" srcId="{5940BFF2-1E6B-4E02-99FA-6D3CE9EDBC64}" destId="{55487DE1-11F0-4792-BCDF-A55757E0C799}" srcOrd="0" destOrd="0" presId="urn:microsoft.com/office/officeart/2005/8/layout/chevron2"/>
    <dgm:cxn modelId="{0B4AB73A-B01B-49C4-84DC-0B746315EEA9}" srcId="{FD5E49ED-DA89-469F-9924-C545CC211265}" destId="{C88C7E94-46A5-4DDE-8664-F2BF30A73411}" srcOrd="0" destOrd="0" parTransId="{2652F166-A393-4858-AF36-70CAC64E6F87}" sibTransId="{5E7D0245-670F-4A03-85BF-5FACED5670C3}"/>
    <dgm:cxn modelId="{E51E1B4F-936E-4B2F-B476-C146D1BEBD78}" type="presOf" srcId="{BE6BAF5A-637A-4968-866C-8A1AD9F2953D}" destId="{F39EF58A-518B-482D-AB37-A72754EB5158}" srcOrd="0" destOrd="0" presId="urn:microsoft.com/office/officeart/2005/8/layout/chevron2"/>
    <dgm:cxn modelId="{2E1DBC16-7BF7-4FBF-BD8F-7DE2F07871B0}" srcId="{78B670AC-D8C3-4168-B958-4723D916D39E}" destId="{FD5E49ED-DA89-469F-9924-C545CC211265}" srcOrd="2" destOrd="0" parTransId="{4536EF48-B873-4553-B648-BC7251D4F92F}" sibTransId="{7EEFF8DF-9069-4796-AB60-9BCE8EDCAD49}"/>
    <dgm:cxn modelId="{8E8D9BD6-37A7-465B-8153-848CF2BAEA82}" type="presParOf" srcId="{F954DCC9-51EA-4A80-A5EF-5AD16B308FF3}" destId="{00997E47-F897-4BBE-BB30-BBCCF1108399}" srcOrd="0" destOrd="0" presId="urn:microsoft.com/office/officeart/2005/8/layout/chevron2"/>
    <dgm:cxn modelId="{208AB41E-AA4D-4976-85E8-D44583618120}" type="presParOf" srcId="{00997E47-F897-4BBE-BB30-BBCCF1108399}" destId="{55487DE1-11F0-4792-BCDF-A55757E0C799}" srcOrd="0" destOrd="0" presId="urn:microsoft.com/office/officeart/2005/8/layout/chevron2"/>
    <dgm:cxn modelId="{DEAAC0D7-23E5-4B3A-930D-E593FFFDF19D}" type="presParOf" srcId="{00997E47-F897-4BBE-BB30-BBCCF1108399}" destId="{4FB77D21-6E56-4849-BBC6-A8DD68BE0F75}" srcOrd="1" destOrd="0" presId="urn:microsoft.com/office/officeart/2005/8/layout/chevron2"/>
    <dgm:cxn modelId="{875FB8DC-A7B7-4444-9C59-EE2322195A6B}" type="presParOf" srcId="{F954DCC9-51EA-4A80-A5EF-5AD16B308FF3}" destId="{A783AFD7-A918-48E1-9029-DED30FB303B4}" srcOrd="1" destOrd="0" presId="urn:microsoft.com/office/officeart/2005/8/layout/chevron2"/>
    <dgm:cxn modelId="{A3EB730D-7B16-451D-8D74-D0D393F335F0}" type="presParOf" srcId="{F954DCC9-51EA-4A80-A5EF-5AD16B308FF3}" destId="{9BB8BBD8-855B-43EA-B1BE-03BFE4135A6A}" srcOrd="2" destOrd="0" presId="urn:microsoft.com/office/officeart/2005/8/layout/chevron2"/>
    <dgm:cxn modelId="{78EFC975-EE46-48B1-A044-4693150D82C5}" type="presParOf" srcId="{9BB8BBD8-855B-43EA-B1BE-03BFE4135A6A}" destId="{701151B7-05F5-4DF9-A188-364C92DFFF88}" srcOrd="0" destOrd="0" presId="urn:microsoft.com/office/officeart/2005/8/layout/chevron2"/>
    <dgm:cxn modelId="{547ED1B5-263B-4576-A62B-0FBC6EA26027}" type="presParOf" srcId="{9BB8BBD8-855B-43EA-B1BE-03BFE4135A6A}" destId="{76675CBB-771B-4E39-A4F0-E7583E7FABB8}" srcOrd="1" destOrd="0" presId="urn:microsoft.com/office/officeart/2005/8/layout/chevron2"/>
    <dgm:cxn modelId="{4FF304C6-CB20-40E7-8DEA-2B8AF2D39AEA}" type="presParOf" srcId="{F954DCC9-51EA-4A80-A5EF-5AD16B308FF3}" destId="{712F4F5D-0436-48D1-90FB-47A351DACDCE}" srcOrd="3" destOrd="0" presId="urn:microsoft.com/office/officeart/2005/8/layout/chevron2"/>
    <dgm:cxn modelId="{FA92E110-A88E-4B53-871F-38C0038E1BDD}" type="presParOf" srcId="{F954DCC9-51EA-4A80-A5EF-5AD16B308FF3}" destId="{075EBE25-5EFE-4B36-B0FA-AD2AFAD4DBDB}" srcOrd="4" destOrd="0" presId="urn:microsoft.com/office/officeart/2005/8/layout/chevron2"/>
    <dgm:cxn modelId="{196B8C98-7F81-41F9-B9AB-B86E22B66C0F}" type="presParOf" srcId="{075EBE25-5EFE-4B36-B0FA-AD2AFAD4DBDB}" destId="{64CC25E5-5414-4A19-AD8D-6C78D6E8D2BA}" srcOrd="0" destOrd="0" presId="urn:microsoft.com/office/officeart/2005/8/layout/chevron2"/>
    <dgm:cxn modelId="{EA291592-34A4-4B4A-A723-C543D1B38967}" type="presParOf" srcId="{075EBE25-5EFE-4B36-B0FA-AD2AFAD4DBDB}" destId="{C599109B-95BA-4BC9-8D2C-EC880EA0C954}" srcOrd="1" destOrd="0" presId="urn:microsoft.com/office/officeart/2005/8/layout/chevron2"/>
    <dgm:cxn modelId="{1189A6E4-F925-4814-968F-F995D9281B24}" type="presParOf" srcId="{F954DCC9-51EA-4A80-A5EF-5AD16B308FF3}" destId="{E3A3BD5F-DC42-40DC-9EED-26927E714541}" srcOrd="5" destOrd="0" presId="urn:microsoft.com/office/officeart/2005/8/layout/chevron2"/>
    <dgm:cxn modelId="{E6CDB5A6-380D-4110-AC61-EE4600BF645F}" type="presParOf" srcId="{F954DCC9-51EA-4A80-A5EF-5AD16B308FF3}" destId="{CE3964D9-00F0-4980-9173-C4C11C7CCC95}" srcOrd="6" destOrd="0" presId="urn:microsoft.com/office/officeart/2005/8/layout/chevron2"/>
    <dgm:cxn modelId="{1569D5C2-6EA7-45CC-A902-105C3CF70360}" type="presParOf" srcId="{CE3964D9-00F0-4980-9173-C4C11C7CCC95}" destId="{D3EC28F3-E53E-4014-9D5E-21C2C49F61C7}" srcOrd="0" destOrd="0" presId="urn:microsoft.com/office/officeart/2005/8/layout/chevron2"/>
    <dgm:cxn modelId="{5FFD8929-A4B1-484D-9BFE-65762D0BD297}" type="presParOf" srcId="{CE3964D9-00F0-4980-9173-C4C11C7CCC95}" destId="{2556F23E-9CF6-41A9-BD60-ED4FC78CFCA7}" srcOrd="1" destOrd="0" presId="urn:microsoft.com/office/officeart/2005/8/layout/chevron2"/>
    <dgm:cxn modelId="{8E108935-65DB-4A13-B2AD-D457A3041F01}" type="presParOf" srcId="{F954DCC9-51EA-4A80-A5EF-5AD16B308FF3}" destId="{AC4E7D59-3073-47BA-866E-E7C02ADCBCD3}" srcOrd="7" destOrd="0" presId="urn:microsoft.com/office/officeart/2005/8/layout/chevron2"/>
    <dgm:cxn modelId="{4E6FEA80-3EED-494A-B84C-0FCF65A8C079}" type="presParOf" srcId="{F954DCC9-51EA-4A80-A5EF-5AD16B308FF3}" destId="{AE2E947D-DBC8-4859-998E-F61BE2CB6365}" srcOrd="8" destOrd="0" presId="urn:microsoft.com/office/officeart/2005/8/layout/chevron2"/>
    <dgm:cxn modelId="{E9425A89-D4E2-4FF4-83C5-FB1AF84C3A5C}" type="presParOf" srcId="{AE2E947D-DBC8-4859-998E-F61BE2CB6365}" destId="{83710573-BA28-42D5-B8CF-419DE21EB802}" srcOrd="0" destOrd="0" presId="urn:microsoft.com/office/officeart/2005/8/layout/chevron2"/>
    <dgm:cxn modelId="{9932F0E9-0787-4390-BAA8-C2298188BD3B}" type="presParOf" srcId="{AE2E947D-DBC8-4859-998E-F61BE2CB6365}" destId="{F39EF58A-518B-482D-AB37-A72754EB51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99118-F7DD-4DBD-A9B0-38D8A046213A}">
      <dsp:nvSpPr>
        <dsp:cNvPr id="0" name=""/>
        <dsp:cNvSpPr/>
      </dsp:nvSpPr>
      <dsp:spPr>
        <a:xfrm>
          <a:off x="533242" y="34163"/>
          <a:ext cx="2163142" cy="196324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bg1"/>
              </a:solidFill>
            </a:rPr>
            <a:t>ASPECTOS BIOLOGICOS</a:t>
          </a:r>
          <a:endParaRPr lang="es-AR" sz="1800" kern="1200" dirty="0">
            <a:solidFill>
              <a:schemeClr val="bg1"/>
            </a:solidFill>
          </a:endParaRPr>
        </a:p>
      </dsp:txBody>
      <dsp:txXfrm>
        <a:off x="850027" y="321674"/>
        <a:ext cx="1529572" cy="1388225"/>
      </dsp:txXfrm>
    </dsp:sp>
    <dsp:sp modelId="{2B6B2C14-AF4F-40D2-A2AB-7C8DCEEC79FF}">
      <dsp:nvSpPr>
        <dsp:cNvPr id="0" name=""/>
        <dsp:cNvSpPr/>
      </dsp:nvSpPr>
      <dsp:spPr>
        <a:xfrm>
          <a:off x="1196521" y="2096377"/>
          <a:ext cx="944667" cy="944667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600" kern="1200"/>
        </a:p>
      </dsp:txBody>
      <dsp:txXfrm>
        <a:off x="1321737" y="2457618"/>
        <a:ext cx="694235" cy="222185"/>
      </dsp:txXfrm>
    </dsp:sp>
    <dsp:sp modelId="{33228B45-46FC-40B1-9E3C-10F7B651DF0C}">
      <dsp:nvSpPr>
        <dsp:cNvPr id="0" name=""/>
        <dsp:cNvSpPr/>
      </dsp:nvSpPr>
      <dsp:spPr>
        <a:xfrm>
          <a:off x="710660" y="3173299"/>
          <a:ext cx="1916388" cy="17550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MEDIO AMBIENTE</a:t>
          </a:r>
          <a:endParaRPr lang="es-AR" sz="2000" kern="1200" dirty="0">
            <a:solidFill>
              <a:schemeClr val="bg1"/>
            </a:solidFill>
          </a:endParaRPr>
        </a:p>
      </dsp:txBody>
      <dsp:txXfrm>
        <a:off x="991309" y="3430320"/>
        <a:ext cx="1355090" cy="1241004"/>
      </dsp:txXfrm>
    </dsp:sp>
    <dsp:sp modelId="{25A0ACE2-8459-4DBD-86C4-054930E39EA6}">
      <dsp:nvSpPr>
        <dsp:cNvPr id="0" name=""/>
        <dsp:cNvSpPr/>
      </dsp:nvSpPr>
      <dsp:spPr>
        <a:xfrm rot="21584708">
          <a:off x="2954207" y="2171135"/>
          <a:ext cx="546594" cy="6058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700" kern="1200"/>
        </a:p>
      </dsp:txBody>
      <dsp:txXfrm>
        <a:off x="2954208" y="2292678"/>
        <a:ext cx="382616" cy="363534"/>
      </dsp:txXfrm>
    </dsp:sp>
    <dsp:sp modelId="{C9A18417-88E4-4C0B-9776-00F26F23410D}">
      <dsp:nvSpPr>
        <dsp:cNvPr id="0" name=""/>
        <dsp:cNvSpPr/>
      </dsp:nvSpPr>
      <dsp:spPr>
        <a:xfrm>
          <a:off x="3727669" y="835873"/>
          <a:ext cx="3257475" cy="32574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>
              <a:solidFill>
                <a:schemeClr val="bg1"/>
              </a:solidFill>
            </a:rPr>
            <a:t>LENGUAJE</a:t>
          </a:r>
          <a:endParaRPr lang="es-AR" sz="3200" b="1" kern="1200" dirty="0">
            <a:solidFill>
              <a:schemeClr val="bg1"/>
            </a:solidFill>
          </a:endParaRPr>
        </a:p>
      </dsp:txBody>
      <dsp:txXfrm>
        <a:off x="4204715" y="1312919"/>
        <a:ext cx="2303383" cy="2303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87DE1-11F0-4792-BCDF-A55757E0C799}">
      <dsp:nvSpPr>
        <dsp:cNvPr id="0" name=""/>
        <dsp:cNvSpPr/>
      </dsp:nvSpPr>
      <dsp:spPr>
        <a:xfrm rot="5400000">
          <a:off x="-151190" y="153535"/>
          <a:ext cx="1007938" cy="70555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2 m</a:t>
          </a:r>
          <a:endParaRPr lang="es-AR" sz="1700" kern="1200" dirty="0"/>
        </a:p>
      </dsp:txBody>
      <dsp:txXfrm rot="-5400000">
        <a:off x="1" y="355122"/>
        <a:ext cx="705556" cy="302382"/>
      </dsp:txXfrm>
    </dsp:sp>
    <dsp:sp modelId="{4FB77D21-6E56-4849-BBC6-A8DD68BE0F75}">
      <dsp:nvSpPr>
        <dsp:cNvPr id="0" name=""/>
        <dsp:cNvSpPr/>
      </dsp:nvSpPr>
      <dsp:spPr>
        <a:xfrm rot="5400000">
          <a:off x="4139998" y="-3432096"/>
          <a:ext cx="655160" cy="75240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Contacto visual</a:t>
          </a:r>
          <a:endParaRPr lang="es-AR" sz="1900" kern="1200" dirty="0"/>
        </a:p>
      </dsp:txBody>
      <dsp:txXfrm rot="-5400000">
        <a:off x="705557" y="34327"/>
        <a:ext cx="7492061" cy="591196"/>
      </dsp:txXfrm>
    </dsp:sp>
    <dsp:sp modelId="{701151B7-05F5-4DF9-A188-364C92DFFF88}">
      <dsp:nvSpPr>
        <dsp:cNvPr id="0" name=""/>
        <dsp:cNvSpPr/>
      </dsp:nvSpPr>
      <dsp:spPr>
        <a:xfrm rot="5400000">
          <a:off x="-151190" y="1043378"/>
          <a:ext cx="1007938" cy="705556"/>
        </a:xfrm>
        <a:prstGeom prst="chevron">
          <a:avLst/>
        </a:prstGeom>
        <a:solidFill>
          <a:schemeClr val="accent2">
            <a:hueOff val="1620697"/>
            <a:satOff val="6188"/>
            <a:lumOff val="0"/>
            <a:alphaOff val="0"/>
          </a:schemeClr>
        </a:solidFill>
        <a:ln w="38100" cap="flat" cmpd="sng" algn="ctr">
          <a:solidFill>
            <a:schemeClr val="accent2">
              <a:hueOff val="1620697"/>
              <a:satOff val="6188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3 m</a:t>
          </a:r>
          <a:endParaRPr lang="es-AR" sz="1700" kern="1200" dirty="0"/>
        </a:p>
      </dsp:txBody>
      <dsp:txXfrm rot="-5400000">
        <a:off x="1" y="1244965"/>
        <a:ext cx="705556" cy="302382"/>
      </dsp:txXfrm>
    </dsp:sp>
    <dsp:sp modelId="{76675CBB-771B-4E39-A4F0-E7583E7FABB8}">
      <dsp:nvSpPr>
        <dsp:cNvPr id="0" name=""/>
        <dsp:cNvSpPr/>
      </dsp:nvSpPr>
      <dsp:spPr>
        <a:xfrm rot="5400000">
          <a:off x="4139998" y="-2542253"/>
          <a:ext cx="655160" cy="75240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1620697"/>
              <a:satOff val="6188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Sonrisa social</a:t>
          </a:r>
          <a:endParaRPr lang="es-A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Atención compartida</a:t>
          </a:r>
          <a:endParaRPr lang="es-AR" sz="1900" kern="1200" dirty="0"/>
        </a:p>
      </dsp:txBody>
      <dsp:txXfrm rot="-5400000">
        <a:off x="705557" y="924170"/>
        <a:ext cx="7492061" cy="591196"/>
      </dsp:txXfrm>
    </dsp:sp>
    <dsp:sp modelId="{64CC25E5-5414-4A19-AD8D-6C78D6E8D2BA}">
      <dsp:nvSpPr>
        <dsp:cNvPr id="0" name=""/>
        <dsp:cNvSpPr/>
      </dsp:nvSpPr>
      <dsp:spPr>
        <a:xfrm rot="5400000">
          <a:off x="-151190" y="1933221"/>
          <a:ext cx="1007938" cy="705556"/>
        </a:xfrm>
        <a:prstGeom prst="chevron">
          <a:avLst/>
        </a:prstGeom>
        <a:solidFill>
          <a:schemeClr val="accent2">
            <a:hueOff val="3241393"/>
            <a:satOff val="12376"/>
            <a:lumOff val="0"/>
            <a:alphaOff val="0"/>
          </a:schemeClr>
        </a:solidFill>
        <a:ln w="38100" cap="flat" cmpd="sng" algn="ctr">
          <a:solidFill>
            <a:schemeClr val="accent2">
              <a:hueOff val="3241393"/>
              <a:satOff val="12376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6-7 m</a:t>
          </a:r>
          <a:endParaRPr lang="es-AR" sz="1700" kern="1200" dirty="0"/>
        </a:p>
      </dsp:txBody>
      <dsp:txXfrm rot="-5400000">
        <a:off x="1" y="2134808"/>
        <a:ext cx="705556" cy="302382"/>
      </dsp:txXfrm>
    </dsp:sp>
    <dsp:sp modelId="{C599109B-95BA-4BC9-8D2C-EC880EA0C954}">
      <dsp:nvSpPr>
        <dsp:cNvPr id="0" name=""/>
        <dsp:cNvSpPr/>
      </dsp:nvSpPr>
      <dsp:spPr>
        <a:xfrm rot="5400000">
          <a:off x="4139998" y="-1652410"/>
          <a:ext cx="655160" cy="75240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3241393"/>
              <a:satOff val="12376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Atención conjunta</a:t>
          </a:r>
          <a:endParaRPr lang="es-AR" sz="1900" kern="1200" dirty="0"/>
        </a:p>
      </dsp:txBody>
      <dsp:txXfrm rot="-5400000">
        <a:off x="705557" y="1814013"/>
        <a:ext cx="7492061" cy="591196"/>
      </dsp:txXfrm>
    </dsp:sp>
    <dsp:sp modelId="{D3EC28F3-E53E-4014-9D5E-21C2C49F61C7}">
      <dsp:nvSpPr>
        <dsp:cNvPr id="0" name=""/>
        <dsp:cNvSpPr/>
      </dsp:nvSpPr>
      <dsp:spPr>
        <a:xfrm rot="5400000">
          <a:off x="-151190" y="2823064"/>
          <a:ext cx="1007938" cy="705556"/>
        </a:xfrm>
        <a:prstGeom prst="chevron">
          <a:avLst/>
        </a:prstGeom>
        <a:solidFill>
          <a:schemeClr val="accent2">
            <a:hueOff val="4862090"/>
            <a:satOff val="18565"/>
            <a:lumOff val="0"/>
            <a:alphaOff val="0"/>
          </a:schemeClr>
        </a:solidFill>
        <a:ln w="38100" cap="flat" cmpd="sng" algn="ctr">
          <a:solidFill>
            <a:schemeClr val="accent2">
              <a:hueOff val="4862090"/>
              <a:satOff val="18565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7 – 8 m </a:t>
          </a:r>
          <a:endParaRPr lang="es-AR" sz="1700" kern="1200" dirty="0"/>
        </a:p>
      </dsp:txBody>
      <dsp:txXfrm rot="-5400000">
        <a:off x="1" y="3024651"/>
        <a:ext cx="705556" cy="302382"/>
      </dsp:txXfrm>
    </dsp:sp>
    <dsp:sp modelId="{2556F23E-9CF6-41A9-BD60-ED4FC78CFCA7}">
      <dsp:nvSpPr>
        <dsp:cNvPr id="0" name=""/>
        <dsp:cNvSpPr/>
      </dsp:nvSpPr>
      <dsp:spPr>
        <a:xfrm rot="5400000">
          <a:off x="4139998" y="-762567"/>
          <a:ext cx="655160" cy="75240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4862090"/>
              <a:satOff val="18565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Interacción, toma de turnos </a:t>
          </a:r>
          <a:endParaRPr lang="es-AR" sz="1900" kern="1200" dirty="0"/>
        </a:p>
      </dsp:txBody>
      <dsp:txXfrm rot="-5400000">
        <a:off x="705557" y="2703856"/>
        <a:ext cx="7492061" cy="591196"/>
      </dsp:txXfrm>
    </dsp:sp>
    <dsp:sp modelId="{83710573-BA28-42D5-B8CF-419DE21EB802}">
      <dsp:nvSpPr>
        <dsp:cNvPr id="0" name=""/>
        <dsp:cNvSpPr/>
      </dsp:nvSpPr>
      <dsp:spPr>
        <a:xfrm rot="5400000">
          <a:off x="-151190" y="3712907"/>
          <a:ext cx="1007938" cy="705556"/>
        </a:xfrm>
        <a:prstGeom prst="chevron">
          <a:avLst/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 w="38100" cap="flat" cmpd="sng" algn="ctr">
          <a:solidFill>
            <a:schemeClr val="accent2">
              <a:hueOff val="6482786"/>
              <a:satOff val="24753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12 m</a:t>
          </a:r>
          <a:endParaRPr lang="es-AR" sz="1700" kern="1200" dirty="0"/>
        </a:p>
      </dsp:txBody>
      <dsp:txXfrm rot="-5400000">
        <a:off x="1" y="3914494"/>
        <a:ext cx="705556" cy="302382"/>
      </dsp:txXfrm>
    </dsp:sp>
    <dsp:sp modelId="{F39EF58A-518B-482D-AB37-A72754EB5158}">
      <dsp:nvSpPr>
        <dsp:cNvPr id="0" name=""/>
        <dsp:cNvSpPr/>
      </dsp:nvSpPr>
      <dsp:spPr>
        <a:xfrm rot="5400000">
          <a:off x="4139998" y="127275"/>
          <a:ext cx="655160" cy="75240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6482786"/>
              <a:satOff val="24753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Uso de gestos</a:t>
          </a:r>
          <a:endParaRPr lang="es-AR" sz="1900" kern="1200" dirty="0"/>
        </a:p>
      </dsp:txBody>
      <dsp:txXfrm rot="-5400000">
        <a:off x="705557" y="3593698"/>
        <a:ext cx="7492061" cy="591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4B8CE8-343F-4C63-B65E-BD0991AC6953}" type="datetimeFigureOut">
              <a:rPr lang="es-AR" smtClean="0"/>
              <a:t>02/07/2024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29A478-8C1E-4F81-927D-6484F09A4807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381380"/>
          </a:xfrm>
        </p:spPr>
        <p:txBody>
          <a:bodyPr/>
          <a:lstStyle/>
          <a:p>
            <a:endParaRPr lang="es-ES" dirty="0" smtClean="0"/>
          </a:p>
          <a:p>
            <a:pPr>
              <a:buNone/>
            </a:pPr>
            <a:r>
              <a:rPr lang="es-ES" sz="3600" dirty="0" smtClean="0">
                <a:solidFill>
                  <a:srgbClr val="FFC000"/>
                </a:solidFill>
              </a:rPr>
              <a:t>Desarrollo de lenguaje. Comunicación</a:t>
            </a:r>
            <a:endParaRPr lang="es-AR" sz="3600" dirty="0">
              <a:solidFill>
                <a:srgbClr val="FFC00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219200"/>
          </a:xfrm>
        </p:spPr>
        <p:txBody>
          <a:bodyPr/>
          <a:lstStyle/>
          <a:p>
            <a:r>
              <a:rPr lang="es-ES" b="1" dirty="0" smtClean="0">
                <a:solidFill>
                  <a:srgbClr val="FFFF00"/>
                </a:solidFill>
              </a:rPr>
              <a:t>Materia</a:t>
            </a:r>
            <a:r>
              <a:rPr lang="es-ES" b="1" dirty="0" smtClean="0"/>
              <a:t>: </a:t>
            </a:r>
            <a:r>
              <a:rPr lang="es-ES" b="1" dirty="0" smtClean="0">
                <a:solidFill>
                  <a:srgbClr val="FFFF00"/>
                </a:solidFill>
              </a:rPr>
              <a:t>Estimulación temprana</a:t>
            </a:r>
            <a:endParaRPr lang="es-A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7883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PLANOS DEL LENGUAJE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2051" name="Picture 3" descr="C:\Users\laspo\Documents\EStimulacion temprana\Imag para clases\imitacio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5072074"/>
            <a:ext cx="2905125" cy="1571625"/>
          </a:xfrm>
          <a:prstGeom prst="rect">
            <a:avLst/>
          </a:prstGeom>
          <a:noFill/>
        </p:spPr>
      </p:pic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Semántico : </a:t>
            </a:r>
            <a:r>
              <a:rPr lang="es-ES" dirty="0" smtClean="0">
                <a:solidFill>
                  <a:schemeClr val="bg1"/>
                </a:solidFill>
              </a:rPr>
              <a:t>Contenido. C</a:t>
            </a:r>
            <a:r>
              <a:rPr lang="es-AR" dirty="0" err="1" smtClean="0">
                <a:solidFill>
                  <a:schemeClr val="bg1"/>
                </a:solidFill>
              </a:rPr>
              <a:t>omprensión</a:t>
            </a:r>
            <a:r>
              <a:rPr lang="es-AR" dirty="0" smtClean="0">
                <a:solidFill>
                  <a:schemeClr val="bg1"/>
                </a:solidFill>
              </a:rPr>
              <a:t> </a:t>
            </a:r>
            <a:r>
              <a:rPr lang="es-AR" dirty="0">
                <a:solidFill>
                  <a:schemeClr val="bg1"/>
                </a:solidFill>
              </a:rPr>
              <a:t>del vocabulario o del léxico. </a:t>
            </a:r>
            <a:r>
              <a:rPr lang="es-AR" dirty="0" smtClean="0">
                <a:solidFill>
                  <a:schemeClr val="bg1"/>
                </a:solidFill>
              </a:rPr>
              <a:t>U</a:t>
            </a:r>
            <a:r>
              <a:rPr lang="es-ES" dirty="0" smtClean="0">
                <a:solidFill>
                  <a:schemeClr val="bg1"/>
                </a:solidFill>
              </a:rPr>
              <a:t>so de conceptos significativos del lenguaje.</a:t>
            </a: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err="1" smtClean="0">
                <a:solidFill>
                  <a:schemeClr val="bg1"/>
                </a:solidFill>
              </a:rPr>
              <a:t>Morfosintactico</a:t>
            </a:r>
            <a:r>
              <a:rPr lang="es-ES" dirty="0" smtClean="0">
                <a:solidFill>
                  <a:schemeClr val="bg1"/>
                </a:solidFill>
              </a:rPr>
              <a:t> : </a:t>
            </a:r>
            <a:r>
              <a:rPr lang="es-ES" dirty="0" smtClean="0">
                <a:solidFill>
                  <a:schemeClr val="bg1"/>
                </a:solidFill>
              </a:rPr>
              <a:t>Comprensión y uso de la estructura de la lengua (organización </a:t>
            </a:r>
            <a:r>
              <a:rPr lang="es-ES" dirty="0" smtClean="0">
                <a:solidFill>
                  <a:schemeClr val="bg1"/>
                </a:solidFill>
              </a:rPr>
              <a:t>de las palabras en el </a:t>
            </a:r>
            <a:r>
              <a:rPr lang="es-ES" dirty="0" smtClean="0">
                <a:solidFill>
                  <a:schemeClr val="bg1"/>
                </a:solidFill>
              </a:rPr>
              <a:t>discurso)</a:t>
            </a:r>
            <a:endParaRPr lang="es-ES" dirty="0" smtClean="0">
              <a:solidFill>
                <a:schemeClr val="bg1"/>
              </a:solidFill>
            </a:endParaRP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err="1" smtClean="0">
                <a:solidFill>
                  <a:schemeClr val="bg1"/>
                </a:solidFill>
              </a:rPr>
              <a:t>Morfologico</a:t>
            </a:r>
            <a:r>
              <a:rPr lang="es-ES" dirty="0" smtClean="0">
                <a:solidFill>
                  <a:schemeClr val="bg1"/>
                </a:solidFill>
              </a:rPr>
              <a:t>: organizar fonemas, </a:t>
            </a:r>
            <a:r>
              <a:rPr lang="es-ES" dirty="0" smtClean="0">
                <a:solidFill>
                  <a:schemeClr val="bg1"/>
                </a:solidFill>
              </a:rPr>
              <a:t>sonidos.</a:t>
            </a:r>
            <a:endParaRPr lang="es-ES" dirty="0" smtClean="0">
              <a:solidFill>
                <a:schemeClr val="bg1"/>
              </a:solidFill>
            </a:endParaRP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Pragmático: Uso </a:t>
            </a:r>
            <a:r>
              <a:rPr lang="es-ES" dirty="0" smtClean="0">
                <a:solidFill>
                  <a:schemeClr val="bg1"/>
                </a:solidFill>
              </a:rPr>
              <a:t>y comprensión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bg1"/>
                </a:solidFill>
              </a:rPr>
              <a:t>funcional </a:t>
            </a:r>
            <a:r>
              <a:rPr lang="es-ES" dirty="0" smtClean="0">
                <a:solidFill>
                  <a:schemeClr val="bg1"/>
                </a:solidFill>
              </a:rPr>
              <a:t>del </a:t>
            </a:r>
            <a:r>
              <a:rPr lang="es-ES" dirty="0" smtClean="0">
                <a:solidFill>
                  <a:schemeClr val="bg1"/>
                </a:solidFill>
              </a:rPr>
              <a:t>lenguaje.</a:t>
            </a:r>
            <a:endParaRPr lang="es-ES" dirty="0" smtClean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329642" cy="4976834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Aprendizaje Incidental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Depende del contexto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Requiere pre-requisitos comunicacionales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s-ES" sz="2800" b="1" i="1" dirty="0" smtClean="0">
                <a:solidFill>
                  <a:schemeClr val="bg1"/>
                </a:solidFill>
              </a:rPr>
              <a:t>El niño aprende a  comunicarse </a:t>
            </a:r>
            <a:r>
              <a:rPr lang="es-ES" sz="2800" b="1" i="1" dirty="0" smtClean="0">
                <a:solidFill>
                  <a:schemeClr val="bg1"/>
                </a:solidFill>
              </a:rPr>
              <a:t> ANTES </a:t>
            </a:r>
            <a:r>
              <a:rPr lang="es-ES" sz="2800" b="1" i="1" dirty="0" smtClean="0">
                <a:solidFill>
                  <a:schemeClr val="bg1"/>
                </a:solidFill>
              </a:rPr>
              <a:t>de aprender a hablar</a:t>
            </a:r>
            <a:endParaRPr lang="es-AR" sz="2800" b="1" i="1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ADQUISICION DEL LENGUAJE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4" name="Picture 6" descr="C:\Users\laspo\Documents\EStimulacion temprana\Imag para clases\bebe salu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428736"/>
            <a:ext cx="2609851" cy="19548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5547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800" b="1" i="1" dirty="0" smtClean="0">
                <a:solidFill>
                  <a:srgbClr val="002060"/>
                </a:solidFill>
              </a:rPr>
              <a:t>Los </a:t>
            </a:r>
            <a:r>
              <a:rPr lang="es-AR" sz="2800" b="1" i="1" dirty="0">
                <a:solidFill>
                  <a:srgbClr val="002060"/>
                </a:solidFill>
              </a:rPr>
              <a:t>niños son capaces de comunicarse antes de adquirir el lenguaje</a:t>
            </a:r>
            <a:r>
              <a:rPr lang="es-AR" b="1" i="1" dirty="0"/>
              <a:t>. </a:t>
            </a:r>
            <a:br>
              <a:rPr lang="es-AR" b="1" i="1" dirty="0"/>
            </a:br>
            <a:endParaRPr lang="es-AR" b="1" i="1" dirty="0"/>
          </a:p>
          <a:p>
            <a:pPr marL="0" indent="0">
              <a:buNone/>
            </a:pPr>
            <a:r>
              <a:rPr lang="es-AR" b="1" dirty="0" smtClean="0">
                <a:solidFill>
                  <a:srgbClr val="002060"/>
                </a:solidFill>
              </a:rPr>
              <a:t>El desarrollo </a:t>
            </a:r>
            <a:r>
              <a:rPr lang="es-AR" b="1" dirty="0">
                <a:solidFill>
                  <a:srgbClr val="002060"/>
                </a:solidFill>
              </a:rPr>
              <a:t>de la comunicación se sucede en dos etapas: </a:t>
            </a:r>
            <a:endParaRPr lang="es-AR" b="1" dirty="0" smtClean="0">
              <a:solidFill>
                <a:srgbClr val="002060"/>
              </a:solidFill>
            </a:endParaRPr>
          </a:p>
          <a:p>
            <a:r>
              <a:rPr lang="es-AR" b="1" i="1" dirty="0" err="1">
                <a:solidFill>
                  <a:srgbClr val="002060"/>
                </a:solidFill>
              </a:rPr>
              <a:t>P</a:t>
            </a:r>
            <a:r>
              <a:rPr lang="es-AR" b="1" i="1" dirty="0" err="1" smtClean="0">
                <a:solidFill>
                  <a:srgbClr val="002060"/>
                </a:solidFill>
              </a:rPr>
              <a:t>relingüística</a:t>
            </a:r>
            <a:r>
              <a:rPr lang="es-AR" b="1" i="1" dirty="0" smtClean="0">
                <a:solidFill>
                  <a:srgbClr val="002060"/>
                </a:solidFill>
              </a:rPr>
              <a:t> o </a:t>
            </a:r>
            <a:r>
              <a:rPr lang="es-AR" b="1" i="1" dirty="0" err="1" smtClean="0">
                <a:solidFill>
                  <a:srgbClr val="002060"/>
                </a:solidFill>
              </a:rPr>
              <a:t>preverbal</a:t>
            </a:r>
            <a:r>
              <a:rPr lang="es-AR" b="1" i="1" dirty="0" smtClean="0">
                <a:solidFill>
                  <a:srgbClr val="002060"/>
                </a:solidFill>
              </a:rPr>
              <a:t>: </a:t>
            </a:r>
            <a:r>
              <a:rPr lang="es-AR" dirty="0" smtClean="0">
                <a:solidFill>
                  <a:schemeClr val="bg1"/>
                </a:solidFill>
              </a:rPr>
              <a:t> hay comunicación </a:t>
            </a:r>
            <a:r>
              <a:rPr lang="es-AR" dirty="0">
                <a:solidFill>
                  <a:schemeClr val="bg1"/>
                </a:solidFill>
              </a:rPr>
              <a:t>sin tener</a:t>
            </a:r>
          </a:p>
          <a:p>
            <a:pPr marL="0" indent="0">
              <a:buNone/>
            </a:pPr>
            <a:r>
              <a:rPr lang="es-AR" dirty="0" smtClean="0">
                <a:solidFill>
                  <a:schemeClr val="bg1"/>
                </a:solidFill>
              </a:rPr>
              <a:t>Lenguaje.</a:t>
            </a:r>
          </a:p>
          <a:p>
            <a:pPr marL="0" indent="0">
              <a:buNone/>
            </a:pPr>
            <a:endParaRPr lang="es-AR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AR" b="1" i="1" dirty="0" smtClean="0">
                <a:solidFill>
                  <a:srgbClr val="002060"/>
                </a:solidFill>
              </a:rPr>
              <a:t>Lingüística </a:t>
            </a:r>
            <a:r>
              <a:rPr lang="es-AR" b="1" i="1" dirty="0">
                <a:solidFill>
                  <a:srgbClr val="002060"/>
                </a:solidFill>
              </a:rPr>
              <a:t>o </a:t>
            </a:r>
            <a:r>
              <a:rPr lang="es-AR" b="1" i="1" dirty="0" smtClean="0">
                <a:solidFill>
                  <a:srgbClr val="002060"/>
                </a:solidFill>
              </a:rPr>
              <a:t>verbal. </a:t>
            </a:r>
            <a:r>
              <a:rPr lang="es-AR" dirty="0">
                <a:solidFill>
                  <a:schemeClr val="bg1"/>
                </a:solidFill>
              </a:rPr>
              <a:t>E</a:t>
            </a:r>
            <a:r>
              <a:rPr lang="es-AR" dirty="0" smtClean="0">
                <a:solidFill>
                  <a:schemeClr val="bg1"/>
                </a:solidFill>
              </a:rPr>
              <a:t>l </a:t>
            </a:r>
            <a:r>
              <a:rPr lang="es-AR" dirty="0">
                <a:solidFill>
                  <a:schemeClr val="bg1"/>
                </a:solidFill>
              </a:rPr>
              <a:t>niño </a:t>
            </a:r>
            <a:r>
              <a:rPr lang="es-AR" dirty="0" smtClean="0">
                <a:solidFill>
                  <a:schemeClr val="bg1"/>
                </a:solidFill>
              </a:rPr>
              <a:t> aprende </a:t>
            </a:r>
            <a:r>
              <a:rPr lang="es-AR" dirty="0">
                <a:solidFill>
                  <a:schemeClr val="bg1"/>
                </a:solidFill>
              </a:rPr>
              <a:t>sus </a:t>
            </a:r>
            <a:r>
              <a:rPr lang="es-AR" dirty="0" smtClean="0">
                <a:solidFill>
                  <a:schemeClr val="bg1"/>
                </a:solidFill>
              </a:rPr>
              <a:t>primeras palabras</a:t>
            </a:r>
            <a:r>
              <a:rPr lang="es-AR" dirty="0">
                <a:solidFill>
                  <a:schemeClr val="bg1"/>
                </a:solidFill>
              </a:rPr>
              <a:t>, luego forma frases simples, seguidamente frases más </a:t>
            </a:r>
            <a:r>
              <a:rPr lang="es-AR" dirty="0" smtClean="0">
                <a:solidFill>
                  <a:schemeClr val="bg1"/>
                </a:solidFill>
              </a:rPr>
              <a:t>complejas hasta </a:t>
            </a:r>
            <a:r>
              <a:rPr lang="es-AR" dirty="0">
                <a:solidFill>
                  <a:schemeClr val="bg1"/>
                </a:solidFill>
              </a:rPr>
              <a:t>llegar a elaborar una narración que le permitirá mantener </a:t>
            </a:r>
            <a:r>
              <a:rPr lang="es-AR" dirty="0" smtClean="0">
                <a:solidFill>
                  <a:schemeClr val="bg1"/>
                </a:solidFill>
              </a:rPr>
              <a:t>una  conversación </a:t>
            </a:r>
            <a:r>
              <a:rPr lang="es-AR" dirty="0">
                <a:solidFill>
                  <a:schemeClr val="bg1"/>
                </a:solidFill>
              </a:rPr>
              <a:t>fluida.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72008"/>
          </a:xfrm>
        </p:spPr>
        <p:txBody>
          <a:bodyPr>
            <a:normAutofit fontScale="90000"/>
          </a:bodyPr>
          <a:lstStyle/>
          <a:p>
            <a:r>
              <a:rPr lang="es-AR" sz="3600" b="1" dirty="0" smtClean="0">
                <a:solidFill>
                  <a:srgbClr val="002060"/>
                </a:solidFill>
              </a:rPr>
              <a:t/>
            </a:r>
            <a:br>
              <a:rPr lang="es-AR" sz="3600" b="1" dirty="0" smtClean="0">
                <a:solidFill>
                  <a:srgbClr val="002060"/>
                </a:solidFill>
              </a:rPr>
            </a:br>
            <a:r>
              <a:rPr lang="es-AR" sz="3600" b="1" dirty="0">
                <a:solidFill>
                  <a:srgbClr val="002060"/>
                </a:solidFill>
              </a:rPr>
              <a:t/>
            </a:r>
            <a:br>
              <a:rPr lang="es-AR" sz="3600" b="1" dirty="0">
                <a:solidFill>
                  <a:srgbClr val="002060"/>
                </a:solidFill>
              </a:rPr>
            </a:br>
            <a:r>
              <a:rPr lang="es-AR" sz="3600" b="1" dirty="0" smtClean="0">
                <a:solidFill>
                  <a:srgbClr val="002060"/>
                </a:solidFill>
              </a:rPr>
              <a:t/>
            </a:r>
            <a:br>
              <a:rPr lang="es-AR" sz="3600" b="1" dirty="0" smtClean="0">
                <a:solidFill>
                  <a:srgbClr val="002060"/>
                </a:solidFill>
              </a:rPr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70588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1219200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PREREQUISITOS COMUNICATIVOS</a:t>
            </a:r>
            <a:endParaRPr lang="es-AR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14282" y="2357430"/>
            <a:ext cx="8472518" cy="3738570"/>
          </a:xfrm>
        </p:spPr>
        <p:txBody>
          <a:bodyPr/>
          <a:lstStyle/>
          <a:p>
            <a:pPr>
              <a:buNone/>
            </a:pPr>
            <a:r>
              <a:rPr lang="es-ES" b="1" dirty="0" smtClean="0">
                <a:solidFill>
                  <a:schemeClr val="bg1"/>
                </a:solidFill>
              </a:rPr>
              <a:t>ATENCION COMPARTIDA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COMUNICACIÓN PRE- LINGUISTICA</a:t>
            </a:r>
            <a:endParaRPr lang="es-AR" b="1" dirty="0"/>
          </a:p>
        </p:txBody>
      </p:sp>
      <p:sp>
        <p:nvSpPr>
          <p:cNvPr id="4" name="3 Rectángulo"/>
          <p:cNvSpPr/>
          <p:nvPr/>
        </p:nvSpPr>
        <p:spPr>
          <a:xfrm>
            <a:off x="5857852" y="1857364"/>
            <a:ext cx="3286148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2060"/>
                </a:solidFill>
              </a:rPr>
              <a:t>Garantiza la conexión visual.</a:t>
            </a:r>
          </a:p>
          <a:p>
            <a:pPr algn="ctr"/>
            <a:r>
              <a:rPr lang="es-ES" sz="2400" dirty="0" smtClean="0">
                <a:solidFill>
                  <a:srgbClr val="002060"/>
                </a:solidFill>
              </a:rPr>
              <a:t>Registro de expresiones faciales del otro</a:t>
            </a:r>
            <a:endParaRPr lang="es-AR" sz="2400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42910" y="4214818"/>
            <a:ext cx="3929090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2060"/>
                </a:solidFill>
              </a:rPr>
              <a:t>Precursor  de  sonrisa social</a:t>
            </a:r>
            <a:endParaRPr lang="es-AR" sz="2400" dirty="0">
              <a:solidFill>
                <a:srgbClr val="002060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4786314" y="2428868"/>
            <a:ext cx="785818" cy="285752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Flecha derecha"/>
          <p:cNvSpPr/>
          <p:nvPr/>
        </p:nvSpPr>
        <p:spPr>
          <a:xfrm rot="5400000">
            <a:off x="2035951" y="3250405"/>
            <a:ext cx="785818" cy="285752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05064"/>
            <a:ext cx="3956050" cy="185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1524000"/>
            <a:ext cx="8435280" cy="4572000"/>
          </a:xfrm>
        </p:spPr>
        <p:txBody>
          <a:bodyPr/>
          <a:lstStyle/>
          <a:p>
            <a:pPr marL="0" indent="0">
              <a:buNone/>
            </a:pPr>
            <a:endParaRPr lang="es-AR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AR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b="1" dirty="0" smtClean="0">
                <a:solidFill>
                  <a:schemeClr val="bg1"/>
                </a:solidFill>
              </a:rPr>
              <a:t>ATENCION CONJUNTA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5652120" y="2113779"/>
            <a:ext cx="3312368" cy="1160773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dirty="0" smtClean="0">
                <a:solidFill>
                  <a:srgbClr val="002060"/>
                </a:solidFill>
              </a:rPr>
              <a:t>Triangulación </a:t>
            </a:r>
          </a:p>
          <a:p>
            <a:pPr algn="ctr"/>
            <a:r>
              <a:rPr lang="es-AR" sz="2000" dirty="0" smtClean="0">
                <a:solidFill>
                  <a:srgbClr val="002060"/>
                </a:solidFill>
              </a:rPr>
              <a:t>bebe – adulto – objeto</a:t>
            </a:r>
          </a:p>
          <a:p>
            <a:pPr algn="ctr"/>
            <a:r>
              <a:rPr lang="es-AR" sz="2000" dirty="0" smtClean="0">
                <a:solidFill>
                  <a:srgbClr val="002060"/>
                </a:solidFill>
              </a:rPr>
              <a:t>Uso de gesto</a:t>
            </a:r>
            <a:endParaRPr lang="es-AR" sz="2000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362941" y="4077072"/>
            <a:ext cx="2019359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>
                <a:solidFill>
                  <a:srgbClr val="002060"/>
                </a:solidFill>
              </a:rPr>
              <a:t>Precursor del lenguaje</a:t>
            </a:r>
            <a:endParaRPr lang="es-AR" sz="2400" dirty="0">
              <a:solidFill>
                <a:srgbClr val="002060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4644008" y="2551290"/>
            <a:ext cx="785818" cy="285752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Flecha derecha"/>
          <p:cNvSpPr/>
          <p:nvPr/>
        </p:nvSpPr>
        <p:spPr>
          <a:xfrm rot="5400000">
            <a:off x="1979712" y="3294769"/>
            <a:ext cx="785818" cy="285752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050" name="Picture 2" descr="C:\Users\Usuario\Documents\UCSF\Estimulacion temprana\CLASES\atencion conjun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607" y="3713991"/>
            <a:ext cx="3174622" cy="262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250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700808"/>
            <a:ext cx="8435280" cy="4896544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>PROTOIMPERATIVOS</a:t>
            </a:r>
            <a:r>
              <a:rPr lang="es-ES" dirty="0" smtClean="0">
                <a:solidFill>
                  <a:srgbClr val="002060"/>
                </a:solidFill>
              </a:rPr>
              <a:t>. </a:t>
            </a:r>
            <a:r>
              <a:rPr lang="es-ES" dirty="0" err="1" smtClean="0">
                <a:solidFill>
                  <a:srgbClr val="002060"/>
                </a:solidFill>
              </a:rPr>
              <a:t>Ej</a:t>
            </a:r>
            <a:r>
              <a:rPr lang="es-ES" dirty="0" smtClean="0">
                <a:solidFill>
                  <a:srgbClr val="002060"/>
                </a:solidFill>
              </a:rPr>
              <a:t>, señalar lo que desea con </a:t>
            </a:r>
            <a:r>
              <a:rPr lang="es-ES" dirty="0" err="1" smtClean="0">
                <a:solidFill>
                  <a:srgbClr val="002060"/>
                </a:solidFill>
              </a:rPr>
              <a:t>indice</a:t>
            </a:r>
            <a:r>
              <a:rPr lang="es-ES" dirty="0" smtClean="0">
                <a:solidFill>
                  <a:srgbClr val="002060"/>
                </a:solidFill>
              </a:rPr>
              <a:t>, pedir.</a:t>
            </a:r>
            <a:endParaRPr lang="es-ES" dirty="0" smtClean="0">
              <a:solidFill>
                <a:srgbClr val="002060"/>
              </a:solidFill>
            </a:endParaRPr>
          </a:p>
          <a:p>
            <a:endParaRPr lang="es-ES" dirty="0" smtClean="0">
              <a:solidFill>
                <a:srgbClr val="002060"/>
              </a:solidFill>
            </a:endParaRPr>
          </a:p>
          <a:p>
            <a:r>
              <a:rPr lang="es-ES" b="1" dirty="0" smtClean="0">
                <a:solidFill>
                  <a:srgbClr val="002060"/>
                </a:solidFill>
              </a:rPr>
              <a:t>PROTODECLARATIVOS.  </a:t>
            </a:r>
            <a:r>
              <a:rPr lang="es-ES" dirty="0" smtClean="0">
                <a:solidFill>
                  <a:srgbClr val="002060"/>
                </a:solidFill>
              </a:rPr>
              <a:t>Gestos con la función de compartir la atención del </a:t>
            </a:r>
            <a:r>
              <a:rPr lang="es-ES" dirty="0" smtClean="0">
                <a:solidFill>
                  <a:srgbClr val="002060"/>
                </a:solidFill>
              </a:rPr>
              <a:t>otro; mostrar, dar,</a:t>
            </a:r>
          </a:p>
          <a:p>
            <a:pPr marL="0" indent="0" algn="ctr">
              <a:buNone/>
            </a:pPr>
            <a:endParaRPr lang="es-ES" sz="3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s-ES" sz="3400" b="1" i="1" dirty="0" smtClean="0">
                <a:solidFill>
                  <a:srgbClr val="002060"/>
                </a:solidFill>
              </a:rPr>
              <a:t>Ambos deben aparecer antes de los 12 meses.</a:t>
            </a:r>
          </a:p>
          <a:p>
            <a:endParaRPr lang="es-ES" b="1" dirty="0" smtClean="0">
              <a:solidFill>
                <a:srgbClr val="002060"/>
              </a:solidFill>
            </a:endParaRPr>
          </a:p>
          <a:p>
            <a:r>
              <a:rPr lang="es-AR" b="1" dirty="0" smtClean="0">
                <a:solidFill>
                  <a:srgbClr val="002060"/>
                </a:solidFill>
              </a:rPr>
              <a:t>GESTOS SIMBÓLICOS O REPRESENTACIONALES </a:t>
            </a:r>
            <a:r>
              <a:rPr lang="es-AR" dirty="0" smtClean="0">
                <a:solidFill>
                  <a:srgbClr val="002060"/>
                </a:solidFill>
              </a:rPr>
              <a:t>(12 </a:t>
            </a:r>
            <a:r>
              <a:rPr lang="es-AR" dirty="0">
                <a:solidFill>
                  <a:srgbClr val="002060"/>
                </a:solidFill>
              </a:rPr>
              <a:t>y los 18 meses</a:t>
            </a:r>
            <a:r>
              <a:rPr lang="es-AR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s-AR" dirty="0" smtClean="0">
                <a:solidFill>
                  <a:srgbClr val="002060"/>
                </a:solidFill>
              </a:rPr>
              <a:t>Gestos </a:t>
            </a:r>
            <a:r>
              <a:rPr lang="es-AR" dirty="0">
                <a:solidFill>
                  <a:srgbClr val="002060"/>
                </a:solidFill>
              </a:rPr>
              <a:t>que están relacionados con ciertos significados. </a:t>
            </a:r>
            <a:endParaRPr lang="es-AR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AR" dirty="0" smtClean="0">
                <a:solidFill>
                  <a:srgbClr val="002060"/>
                </a:solidFill>
              </a:rPr>
              <a:t>Por </a:t>
            </a:r>
            <a:r>
              <a:rPr lang="es-AR" dirty="0" err="1" smtClean="0">
                <a:solidFill>
                  <a:srgbClr val="002060"/>
                </a:solidFill>
              </a:rPr>
              <a:t>ej</a:t>
            </a:r>
            <a:r>
              <a:rPr lang="es-AR" dirty="0" smtClean="0">
                <a:solidFill>
                  <a:srgbClr val="002060"/>
                </a:solidFill>
              </a:rPr>
              <a:t>: </a:t>
            </a:r>
            <a:r>
              <a:rPr lang="es-AR" dirty="0">
                <a:solidFill>
                  <a:srgbClr val="002060"/>
                </a:solidFill>
              </a:rPr>
              <a:t>saludar (gesto para decir hola o chau), llamar (hacer el gesto del teléfono con la mano), festejar. Son </a:t>
            </a:r>
            <a:r>
              <a:rPr lang="es-AR" dirty="0" smtClean="0">
                <a:solidFill>
                  <a:srgbClr val="002060"/>
                </a:solidFill>
              </a:rPr>
              <a:t> </a:t>
            </a:r>
            <a:r>
              <a:rPr lang="es-AR" dirty="0">
                <a:solidFill>
                  <a:srgbClr val="002060"/>
                </a:solidFill>
              </a:rPr>
              <a:t>acciones simples que pueden ser usadas para representar objetos, eventos, deseos, necesidades, pensamientos y emociones (</a:t>
            </a:r>
            <a:r>
              <a:rPr lang="es-AR" dirty="0" err="1">
                <a:solidFill>
                  <a:srgbClr val="002060"/>
                </a:solidFill>
              </a:rPr>
              <a:t>Farkas</a:t>
            </a:r>
            <a:r>
              <a:rPr lang="es-AR" dirty="0">
                <a:solidFill>
                  <a:srgbClr val="002060"/>
                </a:solidFill>
              </a:rPr>
              <a:t>, 2007</a:t>
            </a:r>
            <a:r>
              <a:rPr lang="es-AR" dirty="0" smtClean="0">
                <a:solidFill>
                  <a:srgbClr val="002060"/>
                </a:solidFill>
              </a:rPr>
              <a:t>).</a:t>
            </a:r>
          </a:p>
          <a:p>
            <a:pPr marL="0" indent="0">
              <a:buNone/>
            </a:pPr>
            <a:endParaRPr lang="es-AR" dirty="0" smtClean="0">
              <a:solidFill>
                <a:srgbClr val="002060"/>
              </a:solidFill>
            </a:endParaRPr>
          </a:p>
          <a:p>
            <a:r>
              <a:rPr lang="es-AR" b="1" dirty="0" smtClean="0">
                <a:solidFill>
                  <a:srgbClr val="002060"/>
                </a:solidFill>
              </a:rPr>
              <a:t>GESTOS ICÓNICOS </a:t>
            </a:r>
            <a:r>
              <a:rPr lang="es-AR" dirty="0" smtClean="0">
                <a:solidFill>
                  <a:srgbClr val="002060"/>
                </a:solidFill>
              </a:rPr>
              <a:t>(</a:t>
            </a:r>
            <a:r>
              <a:rPr lang="es-AR" dirty="0">
                <a:solidFill>
                  <a:srgbClr val="002060"/>
                </a:solidFill>
              </a:rPr>
              <a:t>3 </a:t>
            </a:r>
            <a:r>
              <a:rPr lang="es-AR" dirty="0" smtClean="0">
                <a:solidFill>
                  <a:srgbClr val="002060"/>
                </a:solidFill>
              </a:rPr>
              <a:t>años)</a:t>
            </a:r>
          </a:p>
          <a:p>
            <a:pPr marL="0" indent="0">
              <a:buNone/>
            </a:pPr>
            <a:r>
              <a:rPr lang="es-AR" dirty="0">
                <a:solidFill>
                  <a:srgbClr val="002060"/>
                </a:solidFill>
              </a:rPr>
              <a:t>S</a:t>
            </a:r>
            <a:r>
              <a:rPr lang="es-AR" dirty="0" smtClean="0">
                <a:solidFill>
                  <a:srgbClr val="002060"/>
                </a:solidFill>
              </a:rPr>
              <a:t>urgen </a:t>
            </a:r>
            <a:r>
              <a:rPr lang="es-AR" dirty="0">
                <a:solidFill>
                  <a:srgbClr val="002060"/>
                </a:solidFill>
              </a:rPr>
              <a:t>cuando el niño ya ha desarrollado el lenguaje; son los que acompañan al habla debido a que el niño necesita del apoyo físico de su cuerpo para producirla. </a:t>
            </a:r>
            <a:endParaRPr lang="es-AR" dirty="0" smtClean="0">
              <a:solidFill>
                <a:srgbClr val="002060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2060"/>
                </a:solidFill>
              </a:rPr>
              <a:t>USO DE GESTOS</a:t>
            </a:r>
            <a:endParaRPr lang="es-AR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Usuario\Documents\UCSF\Estimulacion temprana\señal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45226"/>
            <a:ext cx="2555776" cy="148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3077" name="Picture 5" descr="C:\Users\Usuario\Documents\UCSF\Estimulacion temprana\bebe salud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99" y="323850"/>
            <a:ext cx="2856074" cy="206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Usuario\Documents\UCSF\Estimulacion temprana\apaudi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323850"/>
            <a:ext cx="3461209" cy="181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Usuario\Documents\UCSF\Estimulacion temprana\gesto chocque los 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292705"/>
            <a:ext cx="3084627" cy="200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Usuario\Documents\UCSF\Estimulacion temprana\gesto no est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598" y="4547972"/>
            <a:ext cx="2997706" cy="214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Usuario\Documents\UCSF\Estimulacion temprana\señala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4625027"/>
            <a:ext cx="3024337" cy="198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Usuario\Documents\UCSF\Estimulacion temprana\gesto confusio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75" y="242173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:\Users\Usuario\Documents\UCSF\Estimulacion temprana\gesto silencio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80" y="2564431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873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58204" cy="4905396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>1. PERIODO PRE-VERBAL (0 A 12 M)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Emisión de sonidos cada vez mas comunicativos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Inicia en balbuceo, llanto, gorjeo hasta bocales y silabas </a:t>
            </a:r>
          </a:p>
          <a:p>
            <a:endParaRPr lang="es-ES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rgbClr val="002060"/>
                </a:solidFill>
              </a:rPr>
              <a:t>LAS PRIMERAS PALABRAS APARCEN A LOS 12 MESES</a:t>
            </a:r>
          </a:p>
          <a:p>
            <a:endParaRPr lang="es-ES" b="1" dirty="0" smtClean="0">
              <a:solidFill>
                <a:srgbClr val="002060"/>
              </a:solidFill>
            </a:endParaRPr>
          </a:p>
          <a:p>
            <a:r>
              <a:rPr lang="es-ES" b="1" dirty="0" smtClean="0">
                <a:solidFill>
                  <a:srgbClr val="002060"/>
                </a:solidFill>
              </a:rPr>
              <a:t>2. PERIODO . HOLOFRASE (12 a 16 m) 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Uso de un termino para reemplazar una frase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Incorporan mas vocabulario, pueden omitir y reemplazar fonemas.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Una palabra tiene muchos significados</a:t>
            </a:r>
          </a:p>
          <a:p>
            <a:pPr>
              <a:buNone/>
            </a:pPr>
            <a:endParaRPr lang="es-ES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/>
              <a:t>ETAPAS DE DESARROLLO DEL LENGUAJE</a:t>
            </a:r>
            <a:endParaRPr lang="es-A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4071942"/>
            <a:ext cx="8305800" cy="1143000"/>
          </a:xfrm>
        </p:spPr>
        <p:txBody>
          <a:bodyPr/>
          <a:lstStyle/>
          <a:p>
            <a:endParaRPr lang="es-ES" dirty="0" smtClean="0"/>
          </a:p>
          <a:p>
            <a:r>
              <a:rPr lang="es-ES" sz="3600" b="1" i="1" dirty="0" smtClean="0">
                <a:solidFill>
                  <a:schemeClr val="bg1"/>
                </a:solidFill>
                <a:latin typeface="Bradley Hand ITC" pitchFamily="66" charset="0"/>
              </a:rPr>
              <a:t>Son  lo mismo ?</a:t>
            </a:r>
            <a:endParaRPr lang="es-AR" sz="3600" b="1" i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692696"/>
            <a:ext cx="8291264" cy="2736304"/>
          </a:xfrm>
        </p:spPr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  <a:latin typeface="Bahnschrift" pitchFamily="34" charset="0"/>
              </a:rPr>
              <a:t>LENGUAJE</a:t>
            </a:r>
            <a:br>
              <a:rPr lang="es-ES" sz="4000" b="1" dirty="0" smtClean="0">
                <a:solidFill>
                  <a:schemeClr val="bg1"/>
                </a:solidFill>
                <a:latin typeface="Bahnschrift" pitchFamily="34" charset="0"/>
              </a:rPr>
            </a:br>
            <a:r>
              <a:rPr lang="es-ES" sz="4000" b="1" dirty="0">
                <a:solidFill>
                  <a:schemeClr val="bg1"/>
                </a:solidFill>
                <a:latin typeface="Bahnschrift" pitchFamily="34" charset="0"/>
              </a:rPr>
              <a:t/>
            </a:r>
            <a:br>
              <a:rPr lang="es-ES" sz="4000" b="1" dirty="0">
                <a:solidFill>
                  <a:schemeClr val="bg1"/>
                </a:solidFill>
                <a:latin typeface="Bahnschrift" pitchFamily="34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Bahnschrift" pitchFamily="34" charset="0"/>
              </a:rPr>
              <a:t/>
            </a:r>
            <a:br>
              <a:rPr lang="es-ES" sz="4000" b="1" dirty="0" smtClean="0">
                <a:solidFill>
                  <a:schemeClr val="bg1"/>
                </a:solidFill>
                <a:latin typeface="Bahnschrift" pitchFamily="34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Bahnschrift" pitchFamily="34" charset="0"/>
              </a:rPr>
              <a:t>COMUNICACION</a:t>
            </a:r>
            <a:endParaRPr lang="es-AR" sz="4000" b="1" dirty="0">
              <a:solidFill>
                <a:schemeClr val="bg1"/>
              </a:solidFill>
              <a:latin typeface="Bahnschrift" pitchFamily="34" charset="0"/>
            </a:endParaRPr>
          </a:p>
        </p:txBody>
      </p:sp>
      <p:sp>
        <p:nvSpPr>
          <p:cNvPr id="4" name="3 Flecha izquierda y derecha"/>
          <p:cNvSpPr/>
          <p:nvPr/>
        </p:nvSpPr>
        <p:spPr>
          <a:xfrm rot="5400000">
            <a:off x="3997646" y="1987130"/>
            <a:ext cx="928694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286412"/>
          </a:xfrm>
        </p:spPr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>3 PERIODO. 16 m a 36 meses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Mayor expresión oral y comprensión del lenguaje.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Arma oraciones, comenzando a combinar de a 2 o 3 palabras.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Aumento sustancial del vocabulario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Inicio de uso de tiempos verbales. </a:t>
            </a:r>
          </a:p>
          <a:p>
            <a:endParaRPr lang="es-ES" dirty="0" smtClean="0">
              <a:solidFill>
                <a:srgbClr val="002060"/>
              </a:solidFill>
            </a:endParaRPr>
          </a:p>
          <a:p>
            <a:r>
              <a:rPr lang="es-ES" b="1" dirty="0" smtClean="0">
                <a:solidFill>
                  <a:srgbClr val="002060"/>
                </a:solidFill>
              </a:rPr>
              <a:t>4 PERIODO.  3 a 4 años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Comprensión y uso de plurales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Preguntas </a:t>
            </a:r>
            <a:r>
              <a:rPr lang="es-ES" dirty="0" err="1" smtClean="0">
                <a:solidFill>
                  <a:srgbClr val="002060"/>
                </a:solidFill>
              </a:rPr>
              <a:t>who</a:t>
            </a:r>
            <a:r>
              <a:rPr lang="es-ES" dirty="0" smtClean="0">
                <a:solidFill>
                  <a:srgbClr val="002060"/>
                </a:solidFill>
              </a:rPr>
              <a:t> ( quien, cuando, como, donde)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Lenguaje inteligible</a:t>
            </a: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Oraciones mas complejas</a:t>
            </a:r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/>
              <a:t>ETAPAS DE DESARROLLO DEL LENGUAJE</a:t>
            </a:r>
            <a:endParaRPr lang="es-AR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5544616"/>
          </a:xfrm>
          <a:solidFill>
            <a:schemeClr val="bg2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s-AR" dirty="0">
                <a:solidFill>
                  <a:srgbClr val="002060"/>
                </a:solidFill>
              </a:rPr>
              <a:t>No interactúa socialmente (desde los primeros meses). </a:t>
            </a:r>
            <a:endParaRPr lang="es-AR" dirty="0" smtClean="0">
              <a:solidFill>
                <a:srgbClr val="002060"/>
              </a:solidFill>
            </a:endParaRPr>
          </a:p>
          <a:p>
            <a:r>
              <a:rPr lang="es-AR" dirty="0" smtClean="0">
                <a:solidFill>
                  <a:srgbClr val="002060"/>
                </a:solidFill>
              </a:rPr>
              <a:t>No </a:t>
            </a:r>
            <a:r>
              <a:rPr lang="es-AR" dirty="0">
                <a:solidFill>
                  <a:srgbClr val="002060"/>
                </a:solidFill>
              </a:rPr>
              <a:t>entiende lo que se le dice (a partir del año). </a:t>
            </a:r>
            <a:endParaRPr lang="es-AR" dirty="0" smtClean="0">
              <a:solidFill>
                <a:srgbClr val="002060"/>
              </a:solidFill>
            </a:endParaRPr>
          </a:p>
          <a:p>
            <a:r>
              <a:rPr lang="es-AR" dirty="0" smtClean="0">
                <a:solidFill>
                  <a:srgbClr val="002060"/>
                </a:solidFill>
              </a:rPr>
              <a:t>Usa </a:t>
            </a:r>
            <a:r>
              <a:rPr lang="es-AR" dirty="0">
                <a:solidFill>
                  <a:srgbClr val="002060"/>
                </a:solidFill>
              </a:rPr>
              <a:t>pocos sonidos, palabras o gestos (entre los 18 meses y los 2 años). </a:t>
            </a:r>
            <a:endParaRPr lang="es-AR" dirty="0" smtClean="0">
              <a:solidFill>
                <a:srgbClr val="002060"/>
              </a:solidFill>
            </a:endParaRPr>
          </a:p>
          <a:p>
            <a:r>
              <a:rPr lang="es-AR" dirty="0" smtClean="0">
                <a:solidFill>
                  <a:srgbClr val="002060"/>
                </a:solidFill>
              </a:rPr>
              <a:t>No </a:t>
            </a:r>
            <a:r>
              <a:rPr lang="es-AR" dirty="0">
                <a:solidFill>
                  <a:srgbClr val="002060"/>
                </a:solidFill>
              </a:rPr>
              <a:t>dice las palabras con claridad (entre los 18 meses y los 2 años). </a:t>
            </a:r>
            <a:endParaRPr lang="es-AR" dirty="0" smtClean="0">
              <a:solidFill>
                <a:srgbClr val="002060"/>
              </a:solidFill>
            </a:endParaRPr>
          </a:p>
          <a:p>
            <a:r>
              <a:rPr lang="es-AR" dirty="0" smtClean="0">
                <a:solidFill>
                  <a:srgbClr val="002060"/>
                </a:solidFill>
              </a:rPr>
              <a:t>No </a:t>
            </a:r>
            <a:r>
              <a:rPr lang="es-AR" dirty="0">
                <a:solidFill>
                  <a:srgbClr val="002060"/>
                </a:solidFill>
              </a:rPr>
              <a:t>combina las palabras (a partir de los 2 años). </a:t>
            </a:r>
            <a:endParaRPr lang="es-AR" dirty="0" smtClean="0">
              <a:solidFill>
                <a:srgbClr val="002060"/>
              </a:solidFill>
            </a:endParaRPr>
          </a:p>
          <a:p>
            <a:r>
              <a:rPr lang="es-AR" dirty="0" smtClean="0">
                <a:solidFill>
                  <a:srgbClr val="002060"/>
                </a:solidFill>
              </a:rPr>
              <a:t>Tiene </a:t>
            </a:r>
            <a:r>
              <a:rPr lang="es-AR" dirty="0">
                <a:solidFill>
                  <a:srgbClr val="002060"/>
                </a:solidFill>
              </a:rPr>
              <a:t>problemas para jugar y hablar con otros niños (2-3 años). </a:t>
            </a:r>
            <a:endParaRPr lang="es-AR" dirty="0" smtClean="0">
              <a:solidFill>
                <a:srgbClr val="002060"/>
              </a:solidFill>
            </a:endParaRPr>
          </a:p>
          <a:p>
            <a:r>
              <a:rPr lang="es-AR" dirty="0" smtClean="0">
                <a:solidFill>
                  <a:srgbClr val="002060"/>
                </a:solidFill>
              </a:rPr>
              <a:t>Tiene </a:t>
            </a:r>
            <a:r>
              <a:rPr lang="es-AR" dirty="0">
                <a:solidFill>
                  <a:srgbClr val="002060"/>
                </a:solidFill>
              </a:rPr>
              <a:t>que hacer un esfuerzo para decir sonidos o palabras (entre los 3 y los 4 años).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571128"/>
          </a:xfrm>
        </p:spPr>
        <p:txBody>
          <a:bodyPr>
            <a:noAutofit/>
          </a:bodyPr>
          <a:lstStyle/>
          <a:p>
            <a:r>
              <a:rPr lang="es-AR" sz="3200" b="1" dirty="0" smtClean="0"/>
              <a:t>Señales de alarma</a:t>
            </a:r>
            <a:endParaRPr lang="es-AR" sz="3200" b="1" dirty="0"/>
          </a:p>
        </p:txBody>
      </p:sp>
    </p:spTree>
    <p:extLst>
      <p:ext uri="{BB962C8B-B14F-4D97-AF65-F5344CB8AC3E}">
        <p14:creationId xmlns:p14="http://schemas.microsoft.com/office/powerpoint/2010/main" val="306690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Pueden aparecer a muy temprana edad.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err="1" smtClean="0"/>
              <a:t>Etiologia</a:t>
            </a:r>
            <a:r>
              <a:rPr lang="es-AR" dirty="0" smtClean="0"/>
              <a:t> diversa :</a:t>
            </a:r>
          </a:p>
          <a:p>
            <a:pPr marL="0" indent="0">
              <a:buNone/>
            </a:pPr>
            <a:r>
              <a:rPr lang="es-AR" dirty="0" smtClean="0"/>
              <a:t>hipoacusia, </a:t>
            </a:r>
          </a:p>
          <a:p>
            <a:pPr marL="0" indent="0">
              <a:buNone/>
            </a:pPr>
            <a:r>
              <a:rPr lang="es-AR" dirty="0" smtClean="0"/>
              <a:t>baja estimulación,  </a:t>
            </a:r>
          </a:p>
          <a:p>
            <a:pPr marL="0" indent="0">
              <a:buNone/>
            </a:pPr>
            <a:r>
              <a:rPr lang="es-AR" dirty="0" smtClean="0"/>
              <a:t>dificultades cognitivas, </a:t>
            </a:r>
          </a:p>
          <a:p>
            <a:pPr marL="0" indent="0">
              <a:buNone/>
            </a:pPr>
            <a:r>
              <a:rPr lang="es-AR" dirty="0" smtClean="0"/>
              <a:t>trastornos psicopatológicos (TEA)</a:t>
            </a:r>
          </a:p>
          <a:p>
            <a:pPr marL="0" indent="0">
              <a:buNone/>
            </a:pPr>
            <a:r>
              <a:rPr lang="es-AR" dirty="0" smtClean="0"/>
              <a:t>trastornos primarios del lenguaje (TEL, RDL)</a:t>
            </a:r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Trastornos del lenguaje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2020647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4000" b="1" dirty="0" smtClean="0">
                <a:solidFill>
                  <a:schemeClr val="bg1"/>
                </a:solidFill>
              </a:rPr>
              <a:t>¿ Que debemos observar  relacionado con comunicación y lenguaje, al intervenir con un niño de 0 a 3 años ?</a:t>
            </a:r>
            <a:endParaRPr lang="es-AR" sz="4000" b="1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05728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https://www.youtube.com/watch?v=0er5vtV0ERc </a:t>
            </a: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57718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INTERCAMBIO DE INFORMACION.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“Resultado de </a:t>
            </a:r>
            <a:r>
              <a:rPr lang="es-ES" b="1" dirty="0" smtClean="0">
                <a:solidFill>
                  <a:schemeClr val="bg1"/>
                </a:solidFill>
              </a:rPr>
              <a:t>conductas comunicativas </a:t>
            </a:r>
            <a:r>
              <a:rPr lang="es-ES" dirty="0" smtClean="0">
                <a:solidFill>
                  <a:schemeClr val="bg1"/>
                </a:solidFill>
              </a:rPr>
              <a:t>que se dan en un </a:t>
            </a:r>
            <a:r>
              <a:rPr lang="es-ES" b="1" dirty="0" smtClean="0">
                <a:solidFill>
                  <a:schemeClr val="bg1"/>
                </a:solidFill>
              </a:rPr>
              <a:t>intercambio social</a:t>
            </a:r>
            <a:r>
              <a:rPr lang="es-ES" dirty="0" smtClean="0">
                <a:solidFill>
                  <a:schemeClr val="bg1"/>
                </a:solidFill>
              </a:rPr>
              <a:t>”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AR" dirty="0" smtClean="0">
                <a:solidFill>
                  <a:schemeClr val="bg1"/>
                </a:solidFill>
              </a:rPr>
              <a:t>La comunicación con los demás se inicia con el contacto y la conexión que promueven un </a:t>
            </a:r>
            <a:r>
              <a:rPr lang="es-AR" dirty="0" smtClean="0">
                <a:solidFill>
                  <a:schemeClr val="bg1"/>
                </a:solidFill>
              </a:rPr>
              <a:t>“</a:t>
            </a:r>
            <a:r>
              <a:rPr lang="es-AR" dirty="0" smtClean="0">
                <a:solidFill>
                  <a:schemeClr val="bg1"/>
                </a:solidFill>
              </a:rPr>
              <a:t>diálogo tónico-corporal” de miradas, gestos, mímica, voces, movimientos, vivenciados con placer o displacer. 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219200"/>
          </a:xfrm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COMUNICACION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laspo\Documents\EStimulacion temprana\Imag para clases\sonrisa soci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8056" y="0"/>
            <a:ext cx="3955944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 smtClean="0"/>
              <a:t>“</a:t>
            </a:r>
            <a:r>
              <a:rPr lang="es-AR" i="1" dirty="0" smtClean="0">
                <a:solidFill>
                  <a:schemeClr val="bg1"/>
                </a:solidFill>
              </a:rPr>
              <a:t> </a:t>
            </a:r>
            <a:r>
              <a:rPr lang="es-AR" i="1" dirty="0">
                <a:solidFill>
                  <a:schemeClr val="bg1"/>
                </a:solidFill>
              </a:rPr>
              <a:t>habilidad que permite el acceso a </a:t>
            </a:r>
            <a:r>
              <a:rPr lang="es-AR" i="1" dirty="0" smtClean="0">
                <a:solidFill>
                  <a:schemeClr val="bg1"/>
                </a:solidFill>
              </a:rPr>
              <a:t>la comunicación </a:t>
            </a:r>
            <a:r>
              <a:rPr lang="es-AR" i="1" dirty="0">
                <a:solidFill>
                  <a:schemeClr val="bg1"/>
                </a:solidFill>
              </a:rPr>
              <a:t>interpersonal, al conocimiento del mundo, al desarrollo del pensamiento, </a:t>
            </a:r>
            <a:r>
              <a:rPr lang="es-AR" i="1" dirty="0" smtClean="0">
                <a:solidFill>
                  <a:schemeClr val="bg1"/>
                </a:solidFill>
              </a:rPr>
              <a:t>al despliegue </a:t>
            </a:r>
            <a:r>
              <a:rPr lang="es-AR" i="1" dirty="0">
                <a:solidFill>
                  <a:schemeClr val="bg1"/>
                </a:solidFill>
              </a:rPr>
              <a:t>de las habilidades sociales, y actúa también como regulador de las emociones </a:t>
            </a:r>
            <a:r>
              <a:rPr lang="es-AR" i="1" dirty="0" smtClean="0">
                <a:solidFill>
                  <a:schemeClr val="bg1"/>
                </a:solidFill>
              </a:rPr>
              <a:t>y la </a:t>
            </a:r>
            <a:r>
              <a:rPr lang="es-AR" i="1" dirty="0">
                <a:solidFill>
                  <a:schemeClr val="bg1"/>
                </a:solidFill>
              </a:rPr>
              <a:t>conducta” </a:t>
            </a:r>
            <a:endParaRPr lang="es-AR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i="1" dirty="0" smtClean="0">
                <a:solidFill>
                  <a:schemeClr val="bg1"/>
                </a:solidFill>
              </a:rPr>
              <a:t>(</a:t>
            </a:r>
            <a:r>
              <a:rPr lang="es-AR" i="1" dirty="0">
                <a:solidFill>
                  <a:schemeClr val="bg1"/>
                </a:solidFill>
              </a:rPr>
              <a:t>Verónica </a:t>
            </a:r>
            <a:r>
              <a:rPr lang="es-AR" i="1" dirty="0" err="1">
                <a:solidFill>
                  <a:schemeClr val="bg1"/>
                </a:solidFill>
              </a:rPr>
              <a:t>Maggio</a:t>
            </a:r>
            <a:r>
              <a:rPr lang="es-AR" i="1" dirty="0">
                <a:solidFill>
                  <a:schemeClr val="bg1"/>
                </a:solidFill>
              </a:rPr>
              <a:t>- Comunicación y lenguaje en la infancia, 2020</a:t>
            </a:r>
            <a:r>
              <a:rPr lang="es-AR" i="1" dirty="0" smtClean="0">
                <a:solidFill>
                  <a:schemeClr val="bg1"/>
                </a:solidFill>
              </a:rPr>
              <a:t>).</a:t>
            </a:r>
          </a:p>
          <a:p>
            <a:pPr marL="0" indent="0">
              <a:buNone/>
            </a:pPr>
            <a:endParaRPr lang="es-AR" i="1" dirty="0">
              <a:solidFill>
                <a:schemeClr val="bg1"/>
              </a:solidFill>
            </a:endParaRPr>
          </a:p>
          <a:p>
            <a:r>
              <a:rPr lang="es-AR" i="1" dirty="0">
                <a:solidFill>
                  <a:schemeClr val="bg1"/>
                </a:solidFill>
              </a:rPr>
              <a:t>En la infancia, el lenguaje se constituye como un recurso primordial para la </a:t>
            </a:r>
            <a:r>
              <a:rPr lang="es-AR" i="1" dirty="0" smtClean="0">
                <a:solidFill>
                  <a:schemeClr val="bg1"/>
                </a:solidFill>
              </a:rPr>
              <a:t>construcción del pensamiento</a:t>
            </a:r>
            <a:r>
              <a:rPr lang="es-AR" i="1" dirty="0">
                <a:solidFill>
                  <a:schemeClr val="bg1"/>
                </a:solidFill>
              </a:rPr>
              <a:t>.</a:t>
            </a:r>
            <a:endParaRPr lang="es-AR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AR" i="1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LENGUAJE</a:t>
            </a:r>
            <a:endParaRPr lang="es-A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0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19256" cy="5309782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Capacidad</a:t>
            </a:r>
            <a:r>
              <a:rPr lang="es-ES" dirty="0" smtClean="0">
                <a:solidFill>
                  <a:schemeClr val="bg1"/>
                </a:solidFill>
              </a:rPr>
              <a:t> del </a:t>
            </a:r>
            <a:r>
              <a:rPr lang="es-ES" dirty="0" smtClean="0">
                <a:solidFill>
                  <a:schemeClr val="bg1"/>
                </a:solidFill>
              </a:rPr>
              <a:t>ser </a:t>
            </a:r>
            <a:r>
              <a:rPr lang="es-ES" dirty="0" smtClean="0">
                <a:solidFill>
                  <a:schemeClr val="bg1"/>
                </a:solidFill>
              </a:rPr>
              <a:t>humano de comunicar y de representar la realidad mediante </a:t>
            </a:r>
            <a:r>
              <a:rPr lang="es-ES" b="1" dirty="0" smtClean="0">
                <a:solidFill>
                  <a:schemeClr val="bg1"/>
                </a:solidFill>
              </a:rPr>
              <a:t>signos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chemeClr val="bg1"/>
                </a:solidFill>
              </a:rPr>
              <a:t>Es funcional</a:t>
            </a:r>
            <a:r>
              <a:rPr lang="es-ES" dirty="0" smtClean="0">
                <a:solidFill>
                  <a:schemeClr val="bg1"/>
                </a:solidFill>
              </a:rPr>
              <a:t>. Sirve a las necesidades comunicativas y a los contextos del entorno comunicativo.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Requiere </a:t>
            </a:r>
            <a:r>
              <a:rPr lang="es-ES" dirty="0" smtClean="0">
                <a:solidFill>
                  <a:schemeClr val="bg1"/>
                </a:solidFill>
              </a:rPr>
              <a:t>que antes exista algún tipo de comunicación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Tiene un proceso de construcción ( 6 años).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Implica aspectos fonológicos, gramaticales, pragmáticos.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Implica adquisición de pautas cognitivas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LENGUAJE</a:t>
            </a:r>
            <a:endParaRPr lang="es-A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05396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Expresión verbal </a:t>
            </a:r>
            <a:r>
              <a:rPr lang="es-ES" dirty="0" smtClean="0">
                <a:solidFill>
                  <a:schemeClr val="bg1"/>
                </a:solidFill>
              </a:rPr>
              <a:t>del lenguaje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r>
              <a:rPr lang="es-AR" b="1" dirty="0">
                <a:solidFill>
                  <a:schemeClr val="bg1"/>
                </a:solidFill>
              </a:rPr>
              <a:t>Es un proceso: </a:t>
            </a:r>
            <a:r>
              <a:rPr lang="es-AR" dirty="0">
                <a:solidFill>
                  <a:schemeClr val="bg1"/>
                </a:solidFill>
              </a:rPr>
              <a:t>requiere una coordinación neuromuscular muy precisa, </a:t>
            </a:r>
            <a:r>
              <a:rPr lang="es-AR" dirty="0" smtClean="0">
                <a:solidFill>
                  <a:schemeClr val="bg1"/>
                </a:solidFill>
              </a:rPr>
              <a:t>necesaria para </a:t>
            </a:r>
            <a:r>
              <a:rPr lang="es-AR" dirty="0">
                <a:solidFill>
                  <a:schemeClr val="bg1"/>
                </a:solidFill>
              </a:rPr>
              <a:t>la planificación y la ejecución de secuencias </a:t>
            </a:r>
            <a:r>
              <a:rPr lang="es-AR" dirty="0" smtClean="0">
                <a:solidFill>
                  <a:schemeClr val="bg1"/>
                </a:solidFill>
              </a:rPr>
              <a:t>motoras. </a:t>
            </a:r>
          </a:p>
          <a:p>
            <a:r>
              <a:rPr lang="es-AR" dirty="0">
                <a:solidFill>
                  <a:schemeClr val="bg1"/>
                </a:solidFill>
              </a:rPr>
              <a:t>S</a:t>
            </a:r>
            <a:r>
              <a:rPr lang="es-AR" dirty="0" smtClean="0">
                <a:solidFill>
                  <a:schemeClr val="bg1"/>
                </a:solidFill>
              </a:rPr>
              <a:t>e </a:t>
            </a:r>
            <a:r>
              <a:rPr lang="es-AR" dirty="0">
                <a:solidFill>
                  <a:schemeClr val="bg1"/>
                </a:solidFill>
              </a:rPr>
              <a:t>conforma </a:t>
            </a:r>
            <a:r>
              <a:rPr lang="es-AR" dirty="0" smtClean="0">
                <a:solidFill>
                  <a:schemeClr val="bg1"/>
                </a:solidFill>
              </a:rPr>
              <a:t>de </a:t>
            </a:r>
            <a:r>
              <a:rPr lang="es-AR" dirty="0">
                <a:solidFill>
                  <a:schemeClr val="bg1"/>
                </a:solidFill>
              </a:rPr>
              <a:t>sonidos específicos </a:t>
            </a:r>
            <a:r>
              <a:rPr lang="es-AR" dirty="0" smtClean="0">
                <a:solidFill>
                  <a:schemeClr val="bg1"/>
                </a:solidFill>
              </a:rPr>
              <a:t>(fonemas), </a:t>
            </a:r>
            <a:r>
              <a:rPr lang="es-AR" dirty="0">
                <a:solidFill>
                  <a:schemeClr val="bg1"/>
                </a:solidFill>
              </a:rPr>
              <a:t>los cuales </a:t>
            </a:r>
            <a:r>
              <a:rPr lang="es-AR" dirty="0" smtClean="0">
                <a:solidFill>
                  <a:schemeClr val="bg1"/>
                </a:solidFill>
              </a:rPr>
              <a:t>se combinan </a:t>
            </a:r>
            <a:r>
              <a:rPr lang="es-AR" dirty="0">
                <a:solidFill>
                  <a:schemeClr val="bg1"/>
                </a:solidFill>
              </a:rPr>
              <a:t>de cierta manera según la lengua.</a:t>
            </a:r>
          </a:p>
          <a:p>
            <a:pPr marL="0" indent="0"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El desarrollo del habla permite la expresión del lenguaje  que nos facilita comunicarnos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pPr algn="ctr"/>
            <a:r>
              <a:rPr lang="es-ES" b="1" i="1" dirty="0" smtClean="0">
                <a:solidFill>
                  <a:schemeClr val="bg1"/>
                </a:solidFill>
              </a:rPr>
              <a:t>Puede haber habla y no comunicación</a:t>
            </a:r>
          </a:p>
          <a:p>
            <a:pPr algn="ctr"/>
            <a:endParaRPr lang="es-ES" b="1" i="1" dirty="0" smtClean="0">
              <a:solidFill>
                <a:schemeClr val="bg1"/>
              </a:solidFill>
            </a:endParaRPr>
          </a:p>
          <a:p>
            <a:pPr algn="ctr"/>
            <a:r>
              <a:rPr lang="es-ES" b="1" i="1" dirty="0" smtClean="0">
                <a:solidFill>
                  <a:schemeClr val="bg1"/>
                </a:solidFill>
              </a:rPr>
              <a:t>Puede haber comunicación sin habla</a:t>
            </a:r>
            <a:endParaRPr lang="es-AR" b="1" i="1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HABLA</a:t>
            </a:r>
            <a:endParaRPr lang="es-A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>
                <a:solidFill>
                  <a:schemeClr val="bg1"/>
                </a:solidFill>
              </a:rPr>
              <a:t>Existen </a:t>
            </a:r>
            <a:r>
              <a:rPr lang="es-AR" dirty="0">
                <a:solidFill>
                  <a:schemeClr val="bg1"/>
                </a:solidFill>
              </a:rPr>
              <a:t>otros medios a través de los cuales puede tener lugar la comunicación</a:t>
            </a:r>
            <a:r>
              <a:rPr lang="es-AR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s-A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dirty="0" smtClean="0">
                <a:solidFill>
                  <a:schemeClr val="bg1"/>
                </a:solidFill>
              </a:rPr>
              <a:t>Escritura</a:t>
            </a:r>
            <a:r>
              <a:rPr lang="es-AR" dirty="0">
                <a:solidFill>
                  <a:schemeClr val="bg1"/>
                </a:solidFill>
              </a:rPr>
              <a:t>, dibujo, lengua de señas, gestos, expresiones faciales, </a:t>
            </a:r>
            <a:r>
              <a:rPr lang="es-AR" dirty="0" smtClean="0">
                <a:solidFill>
                  <a:schemeClr val="bg1"/>
                </a:solidFill>
              </a:rPr>
              <a:t>posturas corporales</a:t>
            </a:r>
            <a:r>
              <a:rPr lang="es-AR" dirty="0">
                <a:solidFill>
                  <a:schemeClr val="bg1"/>
                </a:solidFill>
              </a:rPr>
              <a:t>.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3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DESARROLLO DEL LENGUAJE</a:t>
            </a:r>
            <a:endParaRPr lang="es-AR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571472" y="1428736"/>
          <a:ext cx="7572428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>
                <a:solidFill>
                  <a:schemeClr val="bg1"/>
                </a:solidFill>
              </a:rPr>
              <a:t>CONDICIONES</a:t>
            </a:r>
          </a:p>
          <a:p>
            <a:pPr>
              <a:buNone/>
            </a:pPr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sz="2800" dirty="0" smtClean="0">
                <a:solidFill>
                  <a:schemeClr val="bg1"/>
                </a:solidFill>
              </a:rPr>
              <a:t>Buen nivel de audición </a:t>
            </a:r>
          </a:p>
          <a:p>
            <a:pPr>
              <a:buNone/>
            </a:pPr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>
                <a:solidFill>
                  <a:schemeClr val="bg1"/>
                </a:solidFill>
              </a:rPr>
              <a:t>Habilidades cognitivas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>
                <a:solidFill>
                  <a:schemeClr val="bg1"/>
                </a:solidFill>
              </a:rPr>
              <a:t>Conexión con el medio</a:t>
            </a:r>
          </a:p>
          <a:p>
            <a:endParaRPr lang="es-ES" sz="2800" dirty="0" smtClean="0">
              <a:solidFill>
                <a:schemeClr val="bg1"/>
              </a:solidFill>
            </a:endParaRPr>
          </a:p>
          <a:p>
            <a:r>
              <a:rPr lang="es-ES" sz="2800" dirty="0" smtClean="0">
                <a:solidFill>
                  <a:schemeClr val="bg1"/>
                </a:solidFill>
              </a:rPr>
              <a:t>Adquisición de habilidades motoras ( coordinación movimientos de boca)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DESARROLLO DEL LENGUAJE</a:t>
            </a:r>
            <a:endParaRPr lang="es-AR" dirty="0"/>
          </a:p>
        </p:txBody>
      </p:sp>
      <p:pic>
        <p:nvPicPr>
          <p:cNvPr id="4" name="Picture 5" descr="C:\Users\laspo\Documents\EStimulacion temprana\Imag para clases\imitac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1303" y="1928802"/>
            <a:ext cx="4402697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apel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232</TotalTime>
  <Words>946</Words>
  <Application>Microsoft Office PowerPoint</Application>
  <PresentationFormat>Presentación en pantalla (4:3)</PresentationFormat>
  <Paragraphs>160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26" baseType="lpstr">
      <vt:lpstr>Papel</vt:lpstr>
      <vt:lpstr>1_Papel</vt:lpstr>
      <vt:lpstr>Materia: Estimulación temprana</vt:lpstr>
      <vt:lpstr>LENGUAJE   COMUNICACION</vt:lpstr>
      <vt:lpstr>COMUNICACION</vt:lpstr>
      <vt:lpstr>LENGUAJE</vt:lpstr>
      <vt:lpstr>LENGUAJE</vt:lpstr>
      <vt:lpstr>HABLA</vt:lpstr>
      <vt:lpstr>Presentación de PowerPoint</vt:lpstr>
      <vt:lpstr>DESARROLLO DEL LENGUAJE</vt:lpstr>
      <vt:lpstr>DESARROLLO DEL LENGUAJE</vt:lpstr>
      <vt:lpstr>Presentación de PowerPoint</vt:lpstr>
      <vt:lpstr>PLANOS DEL LENGUAJE</vt:lpstr>
      <vt:lpstr>ADQUISICION DEL LENGUAJE</vt:lpstr>
      <vt:lpstr>   </vt:lpstr>
      <vt:lpstr>PREREQUISITOS COMUNICATIVOS</vt:lpstr>
      <vt:lpstr>COMUNICACIÓN PRE- LINGUISTICA</vt:lpstr>
      <vt:lpstr>Presentación de PowerPoint</vt:lpstr>
      <vt:lpstr>USO DE GESTOS</vt:lpstr>
      <vt:lpstr>Presentación de PowerPoint</vt:lpstr>
      <vt:lpstr>ETAPAS DE DESARROLLO DEL LENGUAJE</vt:lpstr>
      <vt:lpstr>ETAPAS DE DESARROLLO DEL LENGUAJE</vt:lpstr>
      <vt:lpstr>Señales de alarma</vt:lpstr>
      <vt:lpstr>Trastornos del lenguaje</vt:lpstr>
      <vt:lpstr>Presentación de PowerPoint</vt:lpstr>
      <vt:lpstr>Presentación de PowerPoint</vt:lpstr>
    </vt:vector>
  </TitlesOfParts>
  <Company>EXO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Materia: Estimulación temprana</dc:title>
  <dc:creator>laspower@outlook.com</dc:creator>
  <cp:lastModifiedBy>2345</cp:lastModifiedBy>
  <cp:revision>22</cp:revision>
  <dcterms:created xsi:type="dcterms:W3CDTF">2024-07-01T10:54:56Z</dcterms:created>
  <dcterms:modified xsi:type="dcterms:W3CDTF">2024-07-02T13:32:20Z</dcterms:modified>
</cp:coreProperties>
</file>