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454" r:id="rId2"/>
    <p:sldId id="468" r:id="rId3"/>
    <p:sldId id="469" r:id="rId4"/>
    <p:sldId id="470" r:id="rId5"/>
    <p:sldId id="455" r:id="rId6"/>
    <p:sldId id="399" r:id="rId7"/>
    <p:sldId id="401" r:id="rId8"/>
    <p:sldId id="404" r:id="rId9"/>
    <p:sldId id="426" r:id="rId10"/>
    <p:sldId id="415" r:id="rId11"/>
    <p:sldId id="458" r:id="rId12"/>
    <p:sldId id="459" r:id="rId13"/>
    <p:sldId id="462" r:id="rId14"/>
    <p:sldId id="464" r:id="rId15"/>
    <p:sldId id="419" r:id="rId16"/>
    <p:sldId id="422" r:id="rId17"/>
    <p:sldId id="471" r:id="rId18"/>
    <p:sldId id="435" r:id="rId19"/>
    <p:sldId id="436" r:id="rId20"/>
    <p:sldId id="438" r:id="rId21"/>
    <p:sldId id="439" r:id="rId22"/>
    <p:sldId id="362" r:id="rId23"/>
    <p:sldId id="442" r:id="rId24"/>
    <p:sldId id="444" r:id="rId25"/>
    <p:sldId id="427" r:id="rId26"/>
    <p:sldId id="443" r:id="rId27"/>
    <p:sldId id="365" r:id="rId28"/>
    <p:sldId id="452" r:id="rId2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C9DC"/>
    <a:srgbClr val="19D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1D630-E232-4B58-8854-8C07DA119A52}" type="datetimeFigureOut">
              <a:rPr lang="es-AR" smtClean="0"/>
              <a:t>12/06/2024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3644B-9824-4B9A-8FB5-CF76C91F4866}" type="slidenum">
              <a:rPr lang="es-AR" smtClean="0"/>
              <a:t>‹Nº›</a:t>
            </a:fld>
            <a:endParaRPr lang="es-AR"/>
          </a:p>
        </p:txBody>
      </p:sp>
    </p:spTree>
    <p:extLst>
      <p:ext uri="{BB962C8B-B14F-4D97-AF65-F5344CB8AC3E}">
        <p14:creationId xmlns:p14="http://schemas.microsoft.com/office/powerpoint/2010/main" val="300675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endParaRPr lang="es-AR"/>
          </a:p>
        </p:txBody>
      </p:sp>
      <p:sp>
        <p:nvSpPr>
          <p:cNvPr id="5" name="Footer Placeholder 4"/>
          <p:cNvSpPr>
            <a:spLocks noGrp="1"/>
          </p:cNvSpPr>
          <p:nvPr>
            <p:ph type="ftr" sz="quarter" idx="11"/>
          </p:nvPr>
        </p:nvSpPr>
        <p:spPr/>
        <p:txBody>
          <a:bodyPr/>
          <a:lstStyle/>
          <a:p>
            <a:r>
              <a:rPr lang="pt-BR"/>
              <a:t>INSTALACIONES II                                                             Mgter Arq. Marta Gomez</a:t>
            </a:r>
            <a:endParaRPr lang="es-AR"/>
          </a:p>
        </p:txBody>
      </p:sp>
      <p:sp>
        <p:nvSpPr>
          <p:cNvPr id="6" name="Slide Number Placeholder 5"/>
          <p:cNvSpPr>
            <a:spLocks noGrp="1"/>
          </p:cNvSpPr>
          <p:nvPr>
            <p:ph type="sldNum" sz="quarter" idx="12"/>
          </p:nvPr>
        </p:nvSpPr>
        <p:spPr/>
        <p:txBody>
          <a:bodyPr/>
          <a:lstStyle/>
          <a:p>
            <a:fld id="{BAD4A967-5786-4632-A050-AE15A4BB4C94}" type="slidenum">
              <a:rPr lang="es-AR" smtClean="0"/>
              <a:t>‹Nº›</a:t>
            </a:fld>
            <a:endParaRPr lang="es-AR"/>
          </a:p>
        </p:txBody>
      </p:sp>
    </p:spTree>
    <p:extLst>
      <p:ext uri="{BB962C8B-B14F-4D97-AF65-F5344CB8AC3E}">
        <p14:creationId xmlns:p14="http://schemas.microsoft.com/office/powerpoint/2010/main" val="4777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AR"/>
          </a:p>
        </p:txBody>
      </p:sp>
      <p:sp>
        <p:nvSpPr>
          <p:cNvPr id="8" name="Footer Placeholder 7"/>
          <p:cNvSpPr>
            <a:spLocks noGrp="1"/>
          </p:cNvSpPr>
          <p:nvPr>
            <p:ph type="ftr" sz="quarter" idx="11"/>
          </p:nvPr>
        </p:nvSpPr>
        <p:spPr/>
        <p:txBody>
          <a:bodyPr/>
          <a:lstStyle/>
          <a:p>
            <a:r>
              <a:rPr lang="pt-BR"/>
              <a:t>INSTALACIONES II                                                             Mgter Arq. Marta Gomez</a:t>
            </a:r>
            <a:endParaRPr lang="es-AR"/>
          </a:p>
        </p:txBody>
      </p:sp>
      <p:sp>
        <p:nvSpPr>
          <p:cNvPr id="9" name="Slide Number Placeholder 8"/>
          <p:cNvSpPr>
            <a:spLocks noGrp="1"/>
          </p:cNvSpPr>
          <p:nvPr>
            <p:ph type="sldNum" sz="quarter" idx="12"/>
          </p:nvPr>
        </p:nvSpPr>
        <p:spPr/>
        <p:txBody>
          <a:bodyPr/>
          <a:lstStyle/>
          <a:p>
            <a:fld id="{BAD4A967-5786-4632-A050-AE15A4BB4C94}" type="slidenum">
              <a:rPr lang="es-AR" smtClean="0"/>
              <a:t>‹Nº›</a:t>
            </a:fld>
            <a:endParaRPr lang="es-AR"/>
          </a:p>
        </p:txBody>
      </p:sp>
    </p:spTree>
    <p:extLst>
      <p:ext uri="{BB962C8B-B14F-4D97-AF65-F5344CB8AC3E}">
        <p14:creationId xmlns:p14="http://schemas.microsoft.com/office/powerpoint/2010/main" val="154760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AR"/>
          </a:p>
        </p:txBody>
      </p:sp>
      <p:sp>
        <p:nvSpPr>
          <p:cNvPr id="8" name="Footer Placeholder 7"/>
          <p:cNvSpPr>
            <a:spLocks noGrp="1"/>
          </p:cNvSpPr>
          <p:nvPr>
            <p:ph type="ftr" sz="quarter" idx="11"/>
          </p:nvPr>
        </p:nvSpPr>
        <p:spPr/>
        <p:txBody>
          <a:bodyPr/>
          <a:lstStyle/>
          <a:p>
            <a:r>
              <a:rPr lang="pt-BR"/>
              <a:t>INSTALACIONES II                                                             Mgter Arq. Marta Gomez</a:t>
            </a:r>
            <a:endParaRPr lang="es-AR"/>
          </a:p>
        </p:txBody>
      </p:sp>
      <p:sp>
        <p:nvSpPr>
          <p:cNvPr id="9" name="Slide Number Placeholder 8"/>
          <p:cNvSpPr>
            <a:spLocks noGrp="1"/>
          </p:cNvSpPr>
          <p:nvPr>
            <p:ph type="sldNum" sz="quarter" idx="12"/>
          </p:nvPr>
        </p:nvSpPr>
        <p:spPr/>
        <p:txBody>
          <a:bodyPr/>
          <a:lstStyle/>
          <a:p>
            <a:fld id="{BAD4A967-5786-4632-A050-AE15A4BB4C94}" type="slidenum">
              <a:rPr lang="es-AR" smtClean="0"/>
              <a:t>‹Nº›</a:t>
            </a:fld>
            <a:endParaRPr lang="es-AR"/>
          </a:p>
        </p:txBody>
      </p:sp>
    </p:spTree>
    <p:extLst>
      <p:ext uri="{BB962C8B-B14F-4D97-AF65-F5344CB8AC3E}">
        <p14:creationId xmlns:p14="http://schemas.microsoft.com/office/powerpoint/2010/main" val="29356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AR"/>
          </a:p>
        </p:txBody>
      </p:sp>
      <p:sp>
        <p:nvSpPr>
          <p:cNvPr id="5" name="Footer Placeholder 4"/>
          <p:cNvSpPr>
            <a:spLocks noGrp="1"/>
          </p:cNvSpPr>
          <p:nvPr>
            <p:ph type="ftr" sz="quarter" idx="11"/>
          </p:nvPr>
        </p:nvSpPr>
        <p:spPr/>
        <p:txBody>
          <a:bodyPr/>
          <a:lstStyle/>
          <a:p>
            <a:r>
              <a:rPr lang="pt-BR"/>
              <a:t>INSTALACIONES II                                                             Mgter Arq. Marta Gomez</a:t>
            </a:r>
            <a:endParaRPr lang="es-AR"/>
          </a:p>
        </p:txBody>
      </p:sp>
      <p:sp>
        <p:nvSpPr>
          <p:cNvPr id="6" name="Slide Number Placeholder 5"/>
          <p:cNvSpPr>
            <a:spLocks noGrp="1"/>
          </p:cNvSpPr>
          <p:nvPr>
            <p:ph type="sldNum" sz="quarter" idx="12"/>
          </p:nvPr>
        </p:nvSpPr>
        <p:spPr/>
        <p:txBody>
          <a:bodyPr/>
          <a:lstStyle/>
          <a:p>
            <a:fld id="{BAD4A967-5786-4632-A050-AE15A4BB4C94}" type="slidenum">
              <a:rPr lang="es-AR" smtClean="0"/>
              <a:t>‹Nº›</a:t>
            </a:fld>
            <a:endParaRPr lang="es-AR"/>
          </a:p>
        </p:txBody>
      </p:sp>
    </p:spTree>
    <p:extLst>
      <p:ext uri="{BB962C8B-B14F-4D97-AF65-F5344CB8AC3E}">
        <p14:creationId xmlns:p14="http://schemas.microsoft.com/office/powerpoint/2010/main" val="153216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AR"/>
          </a:p>
        </p:txBody>
      </p:sp>
      <p:sp>
        <p:nvSpPr>
          <p:cNvPr id="5" name="Footer Placeholder 4"/>
          <p:cNvSpPr>
            <a:spLocks noGrp="1"/>
          </p:cNvSpPr>
          <p:nvPr>
            <p:ph type="ftr" sz="quarter" idx="11"/>
          </p:nvPr>
        </p:nvSpPr>
        <p:spPr/>
        <p:txBody>
          <a:bodyPr/>
          <a:lstStyle/>
          <a:p>
            <a:r>
              <a:rPr lang="pt-BR"/>
              <a:t>INSTALACIONES II                                                             Mgter Arq. Marta Gomez</a:t>
            </a:r>
            <a:endParaRPr lang="es-AR"/>
          </a:p>
        </p:txBody>
      </p:sp>
      <p:sp>
        <p:nvSpPr>
          <p:cNvPr id="6" name="Slide Number Placeholder 5"/>
          <p:cNvSpPr>
            <a:spLocks noGrp="1"/>
          </p:cNvSpPr>
          <p:nvPr>
            <p:ph type="sldNum" sz="quarter" idx="12"/>
          </p:nvPr>
        </p:nvSpPr>
        <p:spPr/>
        <p:txBody>
          <a:bodyPr/>
          <a:lstStyle/>
          <a:p>
            <a:fld id="{BAD4A967-5786-4632-A050-AE15A4BB4C94}" type="slidenum">
              <a:rPr lang="es-AR" smtClean="0"/>
              <a:t>‹Nº›</a:t>
            </a:fld>
            <a:endParaRPr lang="es-AR"/>
          </a:p>
        </p:txBody>
      </p:sp>
    </p:spTree>
    <p:extLst>
      <p:ext uri="{BB962C8B-B14F-4D97-AF65-F5344CB8AC3E}">
        <p14:creationId xmlns:p14="http://schemas.microsoft.com/office/powerpoint/2010/main" val="51752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endParaRPr lang="es-AR"/>
          </a:p>
        </p:txBody>
      </p:sp>
      <p:sp>
        <p:nvSpPr>
          <p:cNvPr id="9" name="Footer Placeholder 8"/>
          <p:cNvSpPr>
            <a:spLocks noGrp="1"/>
          </p:cNvSpPr>
          <p:nvPr>
            <p:ph type="ftr" sz="quarter" idx="11"/>
          </p:nvPr>
        </p:nvSpPr>
        <p:spPr/>
        <p:txBody>
          <a:bodyPr/>
          <a:lstStyle/>
          <a:p>
            <a:r>
              <a:rPr lang="pt-BR"/>
              <a:t>INSTALACIONES II                                                             Mgter Arq. Marta Gomez</a:t>
            </a:r>
            <a:endParaRPr lang="es-AR"/>
          </a:p>
        </p:txBody>
      </p:sp>
      <p:sp>
        <p:nvSpPr>
          <p:cNvPr id="10" name="Slide Number Placeholder 9"/>
          <p:cNvSpPr>
            <a:spLocks noGrp="1"/>
          </p:cNvSpPr>
          <p:nvPr>
            <p:ph type="sldNum" sz="quarter" idx="12"/>
          </p:nvPr>
        </p:nvSpPr>
        <p:spPr/>
        <p:txBody>
          <a:bodyPr/>
          <a:lstStyle/>
          <a:p>
            <a:fld id="{BAD4A967-5786-4632-A050-AE15A4BB4C94}" type="slidenum">
              <a:rPr lang="es-AR" smtClean="0"/>
              <a:t>‹Nº›</a:t>
            </a:fld>
            <a:endParaRPr lang="es-AR"/>
          </a:p>
        </p:txBody>
      </p:sp>
    </p:spTree>
    <p:extLst>
      <p:ext uri="{BB962C8B-B14F-4D97-AF65-F5344CB8AC3E}">
        <p14:creationId xmlns:p14="http://schemas.microsoft.com/office/powerpoint/2010/main" val="418733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endParaRPr lang="es-AR"/>
          </a:p>
        </p:txBody>
      </p:sp>
      <p:sp>
        <p:nvSpPr>
          <p:cNvPr id="11" name="Footer Placeholder 10"/>
          <p:cNvSpPr>
            <a:spLocks noGrp="1"/>
          </p:cNvSpPr>
          <p:nvPr>
            <p:ph type="ftr" sz="quarter" idx="11"/>
          </p:nvPr>
        </p:nvSpPr>
        <p:spPr/>
        <p:txBody>
          <a:bodyPr/>
          <a:lstStyle/>
          <a:p>
            <a:r>
              <a:rPr lang="pt-BR"/>
              <a:t>INSTALACIONES II                                                             Mgter Arq. Marta Gomez</a:t>
            </a:r>
            <a:endParaRPr lang="es-AR"/>
          </a:p>
        </p:txBody>
      </p:sp>
      <p:sp>
        <p:nvSpPr>
          <p:cNvPr id="12" name="Slide Number Placeholder 11"/>
          <p:cNvSpPr>
            <a:spLocks noGrp="1"/>
          </p:cNvSpPr>
          <p:nvPr>
            <p:ph type="sldNum" sz="quarter" idx="12"/>
          </p:nvPr>
        </p:nvSpPr>
        <p:spPr/>
        <p:txBody>
          <a:bodyPr/>
          <a:lstStyle/>
          <a:p>
            <a:fld id="{BAD4A967-5786-4632-A050-AE15A4BB4C94}" type="slidenum">
              <a:rPr lang="es-AR" smtClean="0"/>
              <a:t>‹Nº›</a:t>
            </a:fld>
            <a:endParaRPr lang="es-AR"/>
          </a:p>
        </p:txBody>
      </p:sp>
    </p:spTree>
    <p:extLst>
      <p:ext uri="{BB962C8B-B14F-4D97-AF65-F5344CB8AC3E}">
        <p14:creationId xmlns:p14="http://schemas.microsoft.com/office/powerpoint/2010/main" val="68939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endParaRPr lang="es-AR"/>
          </a:p>
        </p:txBody>
      </p:sp>
      <p:sp>
        <p:nvSpPr>
          <p:cNvPr id="7" name="Footer Placeholder 6"/>
          <p:cNvSpPr>
            <a:spLocks noGrp="1"/>
          </p:cNvSpPr>
          <p:nvPr>
            <p:ph type="ftr" sz="quarter" idx="11"/>
          </p:nvPr>
        </p:nvSpPr>
        <p:spPr/>
        <p:txBody>
          <a:bodyPr/>
          <a:lstStyle/>
          <a:p>
            <a:r>
              <a:rPr lang="pt-BR"/>
              <a:t>INSTALACIONES II                                                             Mgter Arq. Marta Gomez</a:t>
            </a:r>
            <a:endParaRPr lang="es-AR"/>
          </a:p>
        </p:txBody>
      </p:sp>
      <p:sp>
        <p:nvSpPr>
          <p:cNvPr id="8" name="Slide Number Placeholder 7"/>
          <p:cNvSpPr>
            <a:spLocks noGrp="1"/>
          </p:cNvSpPr>
          <p:nvPr>
            <p:ph type="sldNum" sz="quarter" idx="12"/>
          </p:nvPr>
        </p:nvSpPr>
        <p:spPr/>
        <p:txBody>
          <a:bodyPr/>
          <a:lstStyle/>
          <a:p>
            <a:fld id="{BAD4A967-5786-4632-A050-AE15A4BB4C94}" type="slidenum">
              <a:rPr lang="es-AR" smtClean="0"/>
              <a:t>‹Nº›</a:t>
            </a:fld>
            <a:endParaRPr lang="es-AR"/>
          </a:p>
        </p:txBody>
      </p:sp>
    </p:spTree>
    <p:extLst>
      <p:ext uri="{BB962C8B-B14F-4D97-AF65-F5344CB8AC3E}">
        <p14:creationId xmlns:p14="http://schemas.microsoft.com/office/powerpoint/2010/main" val="288218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s-AR"/>
          </a:p>
        </p:txBody>
      </p:sp>
      <p:sp>
        <p:nvSpPr>
          <p:cNvPr id="6" name="Footer Placeholder 5"/>
          <p:cNvSpPr>
            <a:spLocks noGrp="1"/>
          </p:cNvSpPr>
          <p:nvPr>
            <p:ph type="ftr" sz="quarter" idx="11"/>
          </p:nvPr>
        </p:nvSpPr>
        <p:spPr/>
        <p:txBody>
          <a:bodyPr/>
          <a:lstStyle/>
          <a:p>
            <a:r>
              <a:rPr lang="pt-BR"/>
              <a:t>INSTALACIONES II                                                             Mgter Arq. Marta Gomez</a:t>
            </a:r>
            <a:endParaRPr lang="es-AR"/>
          </a:p>
        </p:txBody>
      </p:sp>
      <p:sp>
        <p:nvSpPr>
          <p:cNvPr id="7" name="Slide Number Placeholder 6"/>
          <p:cNvSpPr>
            <a:spLocks noGrp="1"/>
          </p:cNvSpPr>
          <p:nvPr>
            <p:ph type="sldNum" sz="quarter" idx="12"/>
          </p:nvPr>
        </p:nvSpPr>
        <p:spPr/>
        <p:txBody>
          <a:bodyPr/>
          <a:lstStyle/>
          <a:p>
            <a:fld id="{BAD4A967-5786-4632-A050-AE15A4BB4C94}" type="slidenum">
              <a:rPr lang="es-AR" smtClean="0"/>
              <a:t>‹Nº›</a:t>
            </a:fld>
            <a:endParaRPr lang="es-AR"/>
          </a:p>
        </p:txBody>
      </p:sp>
    </p:spTree>
    <p:extLst>
      <p:ext uri="{BB962C8B-B14F-4D97-AF65-F5344CB8AC3E}">
        <p14:creationId xmlns:p14="http://schemas.microsoft.com/office/powerpoint/2010/main" val="35361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endParaRPr lang="es-AR"/>
          </a:p>
        </p:txBody>
      </p:sp>
      <p:sp>
        <p:nvSpPr>
          <p:cNvPr id="9" name="Footer Placeholder 8"/>
          <p:cNvSpPr>
            <a:spLocks noGrp="1"/>
          </p:cNvSpPr>
          <p:nvPr>
            <p:ph type="ftr" sz="quarter" idx="11"/>
          </p:nvPr>
        </p:nvSpPr>
        <p:spPr/>
        <p:txBody>
          <a:bodyPr/>
          <a:lstStyle/>
          <a:p>
            <a:r>
              <a:rPr lang="pt-BR"/>
              <a:t>INSTALACIONES II                                                             Mgter Arq. Marta Gomez</a:t>
            </a:r>
            <a:endParaRPr lang="es-AR"/>
          </a:p>
        </p:txBody>
      </p:sp>
      <p:sp>
        <p:nvSpPr>
          <p:cNvPr id="10" name="Slide Number Placeholder 9"/>
          <p:cNvSpPr>
            <a:spLocks noGrp="1"/>
          </p:cNvSpPr>
          <p:nvPr>
            <p:ph type="sldNum" sz="quarter" idx="12"/>
          </p:nvPr>
        </p:nvSpPr>
        <p:spPr/>
        <p:txBody>
          <a:bodyPr/>
          <a:lstStyle/>
          <a:p>
            <a:fld id="{BAD4A967-5786-4632-A050-AE15A4BB4C94}" type="slidenum">
              <a:rPr lang="es-AR" smtClean="0"/>
              <a:t>‹Nº›</a:t>
            </a:fld>
            <a:endParaRPr lang="es-AR"/>
          </a:p>
        </p:txBody>
      </p:sp>
    </p:spTree>
    <p:extLst>
      <p:ext uri="{BB962C8B-B14F-4D97-AF65-F5344CB8AC3E}">
        <p14:creationId xmlns:p14="http://schemas.microsoft.com/office/powerpoint/2010/main" val="412290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endParaRPr lang="es-AR"/>
          </a:p>
        </p:txBody>
      </p:sp>
      <p:sp>
        <p:nvSpPr>
          <p:cNvPr id="9" name="Footer Placeholder 8"/>
          <p:cNvSpPr>
            <a:spLocks noGrp="1"/>
          </p:cNvSpPr>
          <p:nvPr>
            <p:ph type="ftr" sz="quarter" idx="11"/>
          </p:nvPr>
        </p:nvSpPr>
        <p:spPr>
          <a:xfrm>
            <a:off x="3499101" y="6356350"/>
            <a:ext cx="5911517" cy="365125"/>
          </a:xfrm>
        </p:spPr>
        <p:txBody>
          <a:bodyPr/>
          <a:lstStyle/>
          <a:p>
            <a:r>
              <a:rPr lang="pt-BR"/>
              <a:t>INSTALACIONES II                                                             Mgter Arq. Marta Gomez</a:t>
            </a:r>
            <a:endParaRPr lang="es-AR"/>
          </a:p>
        </p:txBody>
      </p:sp>
      <p:sp>
        <p:nvSpPr>
          <p:cNvPr id="10" name="Slide Number Placeholder 9"/>
          <p:cNvSpPr>
            <a:spLocks noGrp="1"/>
          </p:cNvSpPr>
          <p:nvPr>
            <p:ph type="sldNum" sz="quarter" idx="12"/>
          </p:nvPr>
        </p:nvSpPr>
        <p:spPr/>
        <p:txBody>
          <a:bodyPr/>
          <a:lstStyle/>
          <a:p>
            <a:fld id="{BAD4A967-5786-4632-A050-AE15A4BB4C94}" type="slidenum">
              <a:rPr lang="es-AR" smtClean="0"/>
              <a:t>‹Nº›</a:t>
            </a:fld>
            <a:endParaRPr lang="es-AR"/>
          </a:p>
        </p:txBody>
      </p:sp>
    </p:spTree>
    <p:extLst>
      <p:ext uri="{BB962C8B-B14F-4D97-AF65-F5344CB8AC3E}">
        <p14:creationId xmlns:p14="http://schemas.microsoft.com/office/powerpoint/2010/main" val="242311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pPr>
              <a:defRPr/>
            </a:pPr>
            <a:endParaRPr lang="es-AR" altLang="es-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pPr>
              <a:defRPr/>
            </a:pPr>
            <a:r>
              <a:rPr lang="pt-BR" altLang="es-AR"/>
              <a:t>INSTALACIONES II                                                             Mgter Arq. Marta Gomez</a:t>
            </a:r>
            <a:endParaRPr lang="es-AR" altLang="es-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a:defRPr/>
            </a:pPr>
            <a:fld id="{EB86130A-5E70-4658-B6FF-F44ED1FE3E4F}" type="slidenum">
              <a:rPr lang="es-AR" altLang="es-AR" smtClean="0"/>
              <a:pPr>
                <a:defRPr/>
              </a:pPr>
              <a:t>‹Nº›</a:t>
            </a:fld>
            <a:endParaRPr lang="es-AR" altLang="es-AR"/>
          </a:p>
        </p:txBody>
      </p:sp>
    </p:spTree>
    <p:extLst>
      <p:ext uri="{BB962C8B-B14F-4D97-AF65-F5344CB8AC3E}">
        <p14:creationId xmlns:p14="http://schemas.microsoft.com/office/powerpoint/2010/main" val="294414356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oleObject" Target="../embeddings/oleObject9.bin"/><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276" y="530226"/>
            <a:ext cx="1285875" cy="1223963"/>
          </a:xfrm>
          <a:prstGeom prst="rect">
            <a:avLst/>
          </a:prstGeom>
          <a:noFill/>
          <a:ln w="38100">
            <a:solidFill>
              <a:schemeClr val="bg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099" name="Rectángulo 1"/>
          <p:cNvSpPr>
            <a:spLocks noChangeArrowheads="1"/>
          </p:cNvSpPr>
          <p:nvPr/>
        </p:nvSpPr>
        <p:spPr bwMode="auto">
          <a:xfrm>
            <a:off x="2927350" y="1946276"/>
            <a:ext cx="5976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Tx/>
              <a:buNone/>
            </a:pPr>
            <a:r>
              <a:rPr lang="es-ES" sz="2000" b="1" dirty="0"/>
              <a:t>Universidad Católica de Santa Fe</a:t>
            </a:r>
          </a:p>
          <a:p>
            <a:pPr algn="ctr" eaLnBrk="1" hangingPunct="1">
              <a:lnSpc>
                <a:spcPct val="90000"/>
              </a:lnSpc>
              <a:spcBef>
                <a:spcPct val="0"/>
              </a:spcBef>
              <a:buFontTx/>
              <a:buNone/>
            </a:pPr>
            <a:r>
              <a:rPr lang="es-AR" sz="2000" b="1" dirty="0"/>
              <a:t>Facultad de Arquitectura y Diseño</a:t>
            </a:r>
          </a:p>
          <a:p>
            <a:pPr algn="ctr" eaLnBrk="1" hangingPunct="1">
              <a:lnSpc>
                <a:spcPct val="90000"/>
              </a:lnSpc>
              <a:spcBef>
                <a:spcPct val="0"/>
              </a:spcBef>
              <a:buFontTx/>
              <a:buNone/>
            </a:pPr>
            <a:r>
              <a:rPr lang="es-AR" sz="2000" b="1" dirty="0"/>
              <a:t>Sede Santos Mártires Posadas Misiones</a:t>
            </a:r>
          </a:p>
        </p:txBody>
      </p:sp>
      <p:sp>
        <p:nvSpPr>
          <p:cNvPr id="4100" name="Rectángulo 2"/>
          <p:cNvSpPr>
            <a:spLocks noChangeArrowheads="1"/>
          </p:cNvSpPr>
          <p:nvPr/>
        </p:nvSpPr>
        <p:spPr bwMode="auto">
          <a:xfrm>
            <a:off x="3556298" y="3244850"/>
            <a:ext cx="5079404"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Tx/>
              <a:buNone/>
            </a:pPr>
            <a:r>
              <a:rPr lang="es-ES" sz="2000" b="1" dirty="0">
                <a:latin typeface="Arial Black" panose="020B0A04020102020204" pitchFamily="34" charset="0"/>
              </a:rPr>
              <a:t>CÁTEDRA: INSTALACIONES II</a:t>
            </a:r>
          </a:p>
          <a:p>
            <a:pPr algn="ctr" eaLnBrk="1" hangingPunct="1">
              <a:lnSpc>
                <a:spcPct val="90000"/>
              </a:lnSpc>
              <a:spcBef>
                <a:spcPct val="0"/>
              </a:spcBef>
              <a:buFontTx/>
              <a:buNone/>
            </a:pPr>
            <a:endParaRPr lang="es-AR" sz="2000" b="1" dirty="0">
              <a:latin typeface="Arial Black" panose="020B0A04020102020204" pitchFamily="34" charset="0"/>
            </a:endParaRPr>
          </a:p>
          <a:p>
            <a:pPr algn="ctr" eaLnBrk="1" hangingPunct="1">
              <a:lnSpc>
                <a:spcPct val="90000"/>
              </a:lnSpc>
              <a:spcBef>
                <a:spcPct val="0"/>
              </a:spcBef>
              <a:buFontTx/>
              <a:buNone/>
            </a:pPr>
            <a:r>
              <a:rPr lang="es-AR" sz="2000" b="1" dirty="0">
                <a:latin typeface="Arial Black" panose="020B0A04020102020204" pitchFamily="34" charset="0"/>
              </a:rPr>
              <a:t>ACUSTICA ARQUITECTONICA</a:t>
            </a:r>
          </a:p>
          <a:p>
            <a:pPr algn="ctr" eaLnBrk="1" hangingPunct="1">
              <a:lnSpc>
                <a:spcPct val="90000"/>
              </a:lnSpc>
              <a:spcBef>
                <a:spcPct val="0"/>
              </a:spcBef>
              <a:buFontTx/>
              <a:buNone/>
            </a:pPr>
            <a:endParaRPr lang="es-AR" sz="2000" b="1" dirty="0">
              <a:latin typeface="Arial Black" panose="020B0A04020102020204" pitchFamily="34" charset="0"/>
            </a:endParaRPr>
          </a:p>
          <a:p>
            <a:pPr algn="ctr" eaLnBrk="1" hangingPunct="1">
              <a:lnSpc>
                <a:spcPct val="90000"/>
              </a:lnSpc>
              <a:spcBef>
                <a:spcPct val="0"/>
              </a:spcBef>
              <a:buFontTx/>
              <a:buNone/>
            </a:pPr>
            <a:endParaRPr lang="es-AR" sz="2000" b="1" dirty="0">
              <a:latin typeface="Arial Black" panose="020B0A04020102020204" pitchFamily="34" charset="0"/>
            </a:endParaRPr>
          </a:p>
          <a:p>
            <a:pPr algn="ctr" eaLnBrk="1" hangingPunct="1">
              <a:lnSpc>
                <a:spcPct val="90000"/>
              </a:lnSpc>
              <a:spcBef>
                <a:spcPct val="0"/>
              </a:spcBef>
              <a:buFontTx/>
              <a:buNone/>
            </a:pPr>
            <a:endParaRPr lang="es-AR" sz="2000" b="1" dirty="0">
              <a:latin typeface="Arial Black" panose="020B0A04020102020204" pitchFamily="34" charset="0"/>
            </a:endParaRPr>
          </a:p>
          <a:p>
            <a:pPr algn="ctr" eaLnBrk="1" hangingPunct="1">
              <a:lnSpc>
                <a:spcPct val="90000"/>
              </a:lnSpc>
              <a:spcBef>
                <a:spcPct val="0"/>
              </a:spcBef>
              <a:buFontTx/>
              <a:buNone/>
            </a:pPr>
            <a:r>
              <a:rPr lang="es-AR" sz="1400" b="1" dirty="0">
                <a:latin typeface="Arial Black" panose="020B0A04020102020204" pitchFamily="34" charset="0"/>
              </a:rPr>
              <a:t>DOCENTES: </a:t>
            </a:r>
            <a:r>
              <a:rPr lang="es-AR" sz="1400" b="1" dirty="0" err="1">
                <a:latin typeface="Arial Black" panose="020B0A04020102020204" pitchFamily="34" charset="0"/>
              </a:rPr>
              <a:t>Arqtos</a:t>
            </a:r>
            <a:r>
              <a:rPr lang="es-AR" sz="1400" b="1" dirty="0">
                <a:latin typeface="Arial Black" panose="020B0A04020102020204" pitchFamily="34" charset="0"/>
              </a:rPr>
              <a:t> Ávila </a:t>
            </a:r>
            <a:r>
              <a:rPr lang="es-AR" sz="1400" b="1" dirty="0" err="1">
                <a:latin typeface="Arial Black" panose="020B0A04020102020204" pitchFamily="34" charset="0"/>
              </a:rPr>
              <a:t>Dario</a:t>
            </a:r>
            <a:r>
              <a:rPr lang="es-AR" sz="1400" b="1" dirty="0">
                <a:latin typeface="Arial Black" panose="020B0A04020102020204" pitchFamily="34" charset="0"/>
              </a:rPr>
              <a:t> – Cáceres Ricardo </a:t>
            </a:r>
          </a:p>
          <a:p>
            <a:pPr algn="ctr" eaLnBrk="1" hangingPunct="1">
              <a:lnSpc>
                <a:spcPct val="90000"/>
              </a:lnSpc>
              <a:spcBef>
                <a:spcPct val="0"/>
              </a:spcBef>
              <a:buFontTx/>
              <a:buNone/>
            </a:pPr>
            <a:endParaRPr lang="es-AR" sz="1400" b="1" dirty="0">
              <a:latin typeface="Arial Black" panose="020B0A04020102020204" pitchFamily="34" charset="0"/>
            </a:endParaRPr>
          </a:p>
          <a:p>
            <a:pPr algn="ctr" eaLnBrk="1" hangingPunct="1">
              <a:lnSpc>
                <a:spcPct val="90000"/>
              </a:lnSpc>
              <a:spcBef>
                <a:spcPct val="0"/>
              </a:spcBef>
              <a:buFontTx/>
              <a:buNone/>
            </a:pPr>
            <a:endParaRPr lang="es-AR" sz="1400" b="1" dirty="0">
              <a:latin typeface="Arial Black" panose="020B0A04020102020204" pitchFamily="34" charset="0"/>
            </a:endParaRPr>
          </a:p>
          <a:p>
            <a:pPr algn="ctr" eaLnBrk="1" hangingPunct="1">
              <a:lnSpc>
                <a:spcPct val="90000"/>
              </a:lnSpc>
              <a:spcBef>
                <a:spcPct val="0"/>
              </a:spcBef>
              <a:buFontTx/>
              <a:buNone/>
            </a:pPr>
            <a:endParaRPr lang="es-AR" sz="1400" b="1" dirty="0">
              <a:latin typeface="Arial Black" panose="020B0A04020102020204" pitchFamily="34" charset="0"/>
            </a:endParaRPr>
          </a:p>
          <a:p>
            <a:pPr algn="ctr" eaLnBrk="1" hangingPunct="1">
              <a:lnSpc>
                <a:spcPct val="90000"/>
              </a:lnSpc>
              <a:spcBef>
                <a:spcPct val="0"/>
              </a:spcBef>
              <a:buFontTx/>
              <a:buNone/>
            </a:pPr>
            <a:r>
              <a:rPr lang="es-AR" sz="1400" b="1" dirty="0">
                <a:latin typeface="Arial Black" panose="020B0A04020102020204" pitchFamily="34" charset="0"/>
              </a:rPr>
              <a:t>2024</a:t>
            </a:r>
            <a:endParaRPr lang="es-ES" sz="1400" b="1" dirty="0">
              <a:latin typeface="Arial Black" panose="020B0A04020102020204" pitchFamily="34" charset="0"/>
            </a:endParaRPr>
          </a:p>
        </p:txBody>
      </p:sp>
    </p:spTree>
    <p:extLst>
      <p:ext uri="{BB962C8B-B14F-4D97-AF65-F5344CB8AC3E}">
        <p14:creationId xmlns:p14="http://schemas.microsoft.com/office/powerpoint/2010/main" val="225597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Marcador de número de diapositiva 2">
            <a:extLst>
              <a:ext uri="{FF2B5EF4-FFF2-40B4-BE49-F238E27FC236}">
                <a16:creationId xmlns:a16="http://schemas.microsoft.com/office/drawing/2014/main" id="{8F334279-1418-4761-998C-528550B01E56}"/>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56CFDE8-0889-4379-B28F-443B0FC5621A}" type="slidenum">
              <a:rPr lang="es-AR" altLang="es-AR">
                <a:latin typeface="Arial" panose="020B0604020202020204" pitchFamily="34" charset="0"/>
              </a:rPr>
              <a:pPr/>
              <a:t>10</a:t>
            </a:fld>
            <a:endParaRPr lang="es-AR" altLang="es-AR">
              <a:latin typeface="Arial" panose="020B0604020202020204" pitchFamily="34" charset="0"/>
            </a:endParaRPr>
          </a:p>
        </p:txBody>
      </p:sp>
      <p:sp>
        <p:nvSpPr>
          <p:cNvPr id="3" name="Rectángulo 2"/>
          <p:cNvSpPr/>
          <p:nvPr/>
        </p:nvSpPr>
        <p:spPr>
          <a:xfrm>
            <a:off x="-179410" y="699667"/>
            <a:ext cx="4615366" cy="461665"/>
          </a:xfrm>
          <a:prstGeom prst="rect">
            <a:avLst/>
          </a:prstGeom>
        </p:spPr>
        <p:txBody>
          <a:bodyPr wrap="none">
            <a:spAutoFit/>
          </a:bodyPr>
          <a:lstStyle/>
          <a:p>
            <a:pPr lvl="2"/>
            <a:r>
              <a:rPr lang="es-AR" altLang="es-AR" sz="2400" b="1" dirty="0">
                <a:solidFill>
                  <a:srgbClr val="FFC000"/>
                </a:solidFill>
                <a:latin typeface="Arial" panose="020B0604020202020204" pitchFamily="34" charset="0"/>
              </a:rPr>
              <a:t>Bases </a:t>
            </a:r>
            <a:r>
              <a:rPr lang="es-AR" altLang="es-AR" sz="2400" b="1" dirty="0" err="1">
                <a:solidFill>
                  <a:srgbClr val="FFC000"/>
                </a:solidFill>
                <a:latin typeface="Arial" panose="020B0604020202020204" pitchFamily="34" charset="0"/>
              </a:rPr>
              <a:t>antivibratorias</a:t>
            </a:r>
            <a:r>
              <a:rPr lang="es-AR" altLang="es-AR" sz="2400" b="1" dirty="0">
                <a:solidFill>
                  <a:srgbClr val="FFC000"/>
                </a:solidFill>
                <a:latin typeface="Arial" panose="020B0604020202020204" pitchFamily="34" charset="0"/>
              </a:rPr>
              <a:t>….</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05" y="1313647"/>
            <a:ext cx="4082603" cy="270456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005" y="4406184"/>
            <a:ext cx="2847975" cy="208476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8533" y="270456"/>
            <a:ext cx="4254119" cy="4254119"/>
          </a:xfrm>
          <a:prstGeom prst="rect">
            <a:avLst/>
          </a:prstGeom>
        </p:spPr>
      </p:pic>
      <p:sp>
        <p:nvSpPr>
          <p:cNvPr id="9" name="Rectángulo 8"/>
          <p:cNvSpPr/>
          <p:nvPr/>
        </p:nvSpPr>
        <p:spPr>
          <a:xfrm>
            <a:off x="4044340" y="5448568"/>
            <a:ext cx="6919137" cy="923330"/>
          </a:xfrm>
          <a:prstGeom prst="rect">
            <a:avLst/>
          </a:prstGeom>
        </p:spPr>
        <p:txBody>
          <a:bodyPr wrap="square">
            <a:spAutoFit/>
          </a:bodyPr>
          <a:lstStyle/>
          <a:p>
            <a:r>
              <a:rPr lang="es-AR" dirty="0">
                <a:latin typeface="arial" panose="020B0604020202020204" pitchFamily="34" charset="0"/>
              </a:rPr>
              <a:t>Los aisladores de vibraciones son </a:t>
            </a:r>
            <a:r>
              <a:rPr lang="es-AR" b="1" dirty="0">
                <a:latin typeface="arial" panose="020B0604020202020204" pitchFamily="34" charset="0"/>
              </a:rPr>
              <a:t>soportes</a:t>
            </a:r>
            <a:r>
              <a:rPr lang="es-AR" dirty="0">
                <a:latin typeface="arial" panose="020B0604020202020204" pitchFamily="34" charset="0"/>
              </a:rPr>
              <a:t> elásticos que tiene como funcionalidad reducir tanto las vibraciones ambientales que llegan a la máquina como las que genera ella misma.</a:t>
            </a:r>
            <a:endParaRPr lang="es-ES" dirty="0"/>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8577" y="275422"/>
            <a:ext cx="2209800" cy="2076450"/>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1992" y="2513425"/>
            <a:ext cx="2256385" cy="2725408"/>
          </a:xfrm>
          <a:prstGeom prst="rect">
            <a:avLst/>
          </a:prstGeom>
        </p:spPr>
      </p:pic>
    </p:spTree>
    <p:extLst>
      <p:ext uri="{BB962C8B-B14F-4D97-AF65-F5344CB8AC3E}">
        <p14:creationId xmlns:p14="http://schemas.microsoft.com/office/powerpoint/2010/main" val="3711930618"/>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Marcador de número de diapositiva 2">
            <a:extLst>
              <a:ext uri="{FF2B5EF4-FFF2-40B4-BE49-F238E27FC236}">
                <a16:creationId xmlns:a16="http://schemas.microsoft.com/office/drawing/2014/main" id="{8F334279-1418-4761-998C-528550B01E56}"/>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56CFDE8-0889-4379-B28F-443B0FC5621A}" type="slidenum">
              <a:rPr lang="es-AR" altLang="es-AR">
                <a:latin typeface="Arial" panose="020B0604020202020204" pitchFamily="34" charset="0"/>
              </a:rPr>
              <a:pPr/>
              <a:t>11</a:t>
            </a:fld>
            <a:endParaRPr lang="es-AR" altLang="es-AR">
              <a:latin typeface="Arial" panose="020B0604020202020204" pitchFamily="34" charset="0"/>
            </a:endParaRPr>
          </a:p>
        </p:txBody>
      </p:sp>
      <p:sp>
        <p:nvSpPr>
          <p:cNvPr id="141316" name="Rectangle 4">
            <a:extLst>
              <a:ext uri="{FF2B5EF4-FFF2-40B4-BE49-F238E27FC236}">
                <a16:creationId xmlns:a16="http://schemas.microsoft.com/office/drawing/2014/main" id="{CA64DB02-1ED4-4318-AB11-84351B8A337F}"/>
              </a:ext>
            </a:extLst>
          </p:cNvPr>
          <p:cNvSpPr>
            <a:spLocks noGrp="1" noRot="1" noChangeArrowheads="1"/>
          </p:cNvSpPr>
          <p:nvPr>
            <p:ph type="title" idx="4294967295"/>
          </p:nvPr>
        </p:nvSpPr>
        <p:spPr>
          <a:xfrm>
            <a:off x="425986" y="261730"/>
            <a:ext cx="8229600" cy="1143000"/>
          </a:xfrm>
        </p:spPr>
        <p:txBody>
          <a:bodyPr>
            <a:normAutofit/>
          </a:bodyPr>
          <a:lstStyle/>
          <a:p>
            <a:pPr eaLnBrk="1" hangingPunct="1">
              <a:defRPr/>
            </a:pPr>
            <a:r>
              <a:rPr lang="es-ES_tradnl" altLang="es-AR" sz="2400" b="1" dirty="0">
                <a:solidFill>
                  <a:srgbClr val="FFC000"/>
                </a:solidFill>
              </a:rPr>
              <a:t>Soportes desde el cielorraso, debajo de la losa…..</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4" y="1404730"/>
            <a:ext cx="2512789" cy="184785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869" y="1404730"/>
            <a:ext cx="6168982" cy="4243943"/>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85" y="3585319"/>
            <a:ext cx="2614837" cy="2063353"/>
          </a:xfrm>
          <a:prstGeom prst="rect">
            <a:avLst/>
          </a:prstGeom>
        </p:spPr>
      </p:pic>
    </p:spTree>
    <p:extLst>
      <p:ext uri="{BB962C8B-B14F-4D97-AF65-F5344CB8AC3E}">
        <p14:creationId xmlns:p14="http://schemas.microsoft.com/office/powerpoint/2010/main" val="3633674383"/>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Marcador de número de diapositiva 2">
            <a:extLst>
              <a:ext uri="{FF2B5EF4-FFF2-40B4-BE49-F238E27FC236}">
                <a16:creationId xmlns:a16="http://schemas.microsoft.com/office/drawing/2014/main" id="{8F334279-1418-4761-998C-528550B01E56}"/>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56CFDE8-0889-4379-B28F-443B0FC5621A}" type="slidenum">
              <a:rPr lang="es-AR" altLang="es-AR">
                <a:latin typeface="Arial" panose="020B0604020202020204" pitchFamily="34" charset="0"/>
              </a:rPr>
              <a:pPr/>
              <a:t>12</a:t>
            </a:fld>
            <a:endParaRPr lang="es-AR" altLang="es-AR">
              <a:latin typeface="Arial" panose="020B0604020202020204" pitchFamily="34"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0" y="1263195"/>
            <a:ext cx="5512158" cy="451426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314" y="1263195"/>
            <a:ext cx="5659371" cy="4514267"/>
          </a:xfrm>
          <a:prstGeom prst="rect">
            <a:avLst/>
          </a:prstGeom>
        </p:spPr>
      </p:pic>
    </p:spTree>
    <p:extLst>
      <p:ext uri="{BB962C8B-B14F-4D97-AF65-F5344CB8AC3E}">
        <p14:creationId xmlns:p14="http://schemas.microsoft.com/office/powerpoint/2010/main" val="425587608"/>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3 Marcador de número de diapositiva"/>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61F947-A8D0-41AA-9476-AAE51793872D}" type="slidenum">
              <a:rPr lang="en-US" sz="1400"/>
              <a:pPr>
                <a:spcBef>
                  <a:spcPct val="0"/>
                </a:spcBef>
                <a:buFontTx/>
                <a:buNone/>
              </a:pPr>
              <a:t>13</a:t>
            </a:fld>
            <a:endParaRPr lang="en-US" sz="1400"/>
          </a:p>
        </p:txBody>
      </p:sp>
      <p:pic>
        <p:nvPicPr>
          <p:cNvPr id="78851" name="Picture 5" descr="Aislamiento acústico en los sistemas de Philip Newell | AUDIOFO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93" y="1304924"/>
            <a:ext cx="5679583"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Aislamiento acústico en los sistemas de Philip Newell | AUDIOFO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132" y="1304924"/>
            <a:ext cx="5640947"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09093" y="552650"/>
            <a:ext cx="5290231" cy="461665"/>
          </a:xfrm>
          <a:prstGeom prst="rect">
            <a:avLst/>
          </a:prstGeom>
        </p:spPr>
        <p:txBody>
          <a:bodyPr wrap="none">
            <a:spAutoFit/>
          </a:bodyPr>
          <a:lstStyle/>
          <a:p>
            <a:r>
              <a:rPr lang="es-ES_tradnl" altLang="es-AR" sz="2400" b="1" dirty="0">
                <a:solidFill>
                  <a:srgbClr val="FFC000"/>
                </a:solidFill>
              </a:rPr>
              <a:t>En envolventes verticales (paredes)…..</a:t>
            </a:r>
            <a:endParaRPr lang="es-ES" sz="2400" dirty="0"/>
          </a:p>
        </p:txBody>
      </p:sp>
    </p:spTree>
    <p:extLst>
      <p:ext uri="{BB962C8B-B14F-4D97-AF65-F5344CB8AC3E}">
        <p14:creationId xmlns:p14="http://schemas.microsoft.com/office/powerpoint/2010/main" val="30354216"/>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3 Marcador de número de diapositiva"/>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49F5D4E-5BD7-4DF8-BEAD-A0669D14E70E}" type="slidenum">
              <a:rPr lang="en-US" sz="1400"/>
              <a:pPr>
                <a:spcBef>
                  <a:spcPct val="0"/>
                </a:spcBef>
                <a:buFontTx/>
                <a:buNone/>
              </a:pPr>
              <a:t>14</a:t>
            </a:fld>
            <a:endParaRPr lang="en-US" sz="1400"/>
          </a:p>
        </p:txBody>
      </p:sp>
      <p:pic>
        <p:nvPicPr>
          <p:cNvPr id="80899" name="Picture 2" descr="Material aislante termico: Tipos de aislantes acust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333376"/>
            <a:ext cx="331311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Sist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1" y="333376"/>
            <a:ext cx="326707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6" descr="aislamiento acúst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2760663"/>
            <a:ext cx="456565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8" descr="Lana mine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725" y="2760664"/>
            <a:ext cx="2833688"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islamiento Acústico - Acústica Sansegun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5375" y="1187160"/>
            <a:ext cx="2296061" cy="227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8718997" y="1048879"/>
            <a:ext cx="2292439" cy="25477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89074059"/>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Marcador de número de diapositiva 2">
            <a:extLst>
              <a:ext uri="{FF2B5EF4-FFF2-40B4-BE49-F238E27FC236}">
                <a16:creationId xmlns:a16="http://schemas.microsoft.com/office/drawing/2014/main" id="{6B7B6D08-1CAD-45AA-B7BE-0212C2070186}"/>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88D8532-02AC-48BD-BC5E-C28A4A0E692C}" type="slidenum">
              <a:rPr lang="es-AR" altLang="es-AR">
                <a:latin typeface="Arial" panose="020B0604020202020204" pitchFamily="34" charset="0"/>
              </a:rPr>
              <a:pPr/>
              <a:t>15</a:t>
            </a:fld>
            <a:endParaRPr lang="es-AR" altLang="es-AR" dirty="0">
              <a:latin typeface="Arial" panose="020B0604020202020204" pitchFamily="34" charset="0"/>
            </a:endParaRPr>
          </a:p>
        </p:txBody>
      </p:sp>
      <p:sp>
        <p:nvSpPr>
          <p:cNvPr id="260099" name="Text Box 2">
            <a:extLst>
              <a:ext uri="{FF2B5EF4-FFF2-40B4-BE49-F238E27FC236}">
                <a16:creationId xmlns:a16="http://schemas.microsoft.com/office/drawing/2014/main" id="{2D7D5EAE-1D66-4CB0-93DD-2FBA19A3F74F}"/>
              </a:ext>
            </a:extLst>
          </p:cNvPr>
          <p:cNvSpPr txBox="1">
            <a:spLocks noChangeArrowheads="1"/>
          </p:cNvSpPr>
          <p:nvPr/>
        </p:nvSpPr>
        <p:spPr bwMode="auto">
          <a:xfrm>
            <a:off x="1289756" y="3582154"/>
            <a:ext cx="9044066"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lnSpc>
                <a:spcPct val="120000"/>
              </a:lnSpc>
            </a:pPr>
            <a:r>
              <a:rPr lang="es-AR" altLang="es-AR" sz="2000" dirty="0">
                <a:latin typeface="Arial" panose="020B0604020202020204" pitchFamily="34" charset="0"/>
              </a:rPr>
              <a:t>Recordemos también, si subsiste una fisura, F, entre el borde de un tabique c y un muro m, los sonidos, recorriendo éste camino, llenarán completamente los locales adyacentes.</a:t>
            </a:r>
          </a:p>
          <a:p>
            <a:pPr lvl="2">
              <a:lnSpc>
                <a:spcPct val="120000"/>
              </a:lnSpc>
            </a:pPr>
            <a:endParaRPr lang="es-AR" altLang="es-AR" sz="2000" dirty="0">
              <a:latin typeface="Arial" panose="020B0604020202020204" pitchFamily="34" charset="0"/>
            </a:endParaRPr>
          </a:p>
          <a:p>
            <a:pPr lvl="2">
              <a:lnSpc>
                <a:spcPct val="120000"/>
              </a:lnSpc>
            </a:pPr>
            <a:r>
              <a:rPr lang="es-AR" altLang="es-AR" sz="2000" dirty="0">
                <a:latin typeface="Arial" panose="020B0604020202020204" pitchFamily="34" charset="0"/>
              </a:rPr>
              <a:t> Sucederá como si en ése local se hubiese instalado un manantial de sonido en el orificio de la fisura.</a:t>
            </a:r>
          </a:p>
          <a:p>
            <a:pPr>
              <a:spcBef>
                <a:spcPct val="50000"/>
              </a:spcBef>
            </a:pPr>
            <a:endParaRPr lang="es-ES_tradnl" altLang="es-AR" sz="2000" dirty="0">
              <a:latin typeface="Times New Roman" panose="02020603050405020304" pitchFamily="18" charset="0"/>
            </a:endParaRPr>
          </a:p>
        </p:txBody>
      </p:sp>
      <p:graphicFrame>
        <p:nvGraphicFramePr>
          <p:cNvPr id="260100" name="Object 3">
            <a:extLst>
              <a:ext uri="{FF2B5EF4-FFF2-40B4-BE49-F238E27FC236}">
                <a16:creationId xmlns:a16="http://schemas.microsoft.com/office/drawing/2014/main" id="{2F2C1F5A-3270-4F83-93C3-8E6DE3146E8E}"/>
              </a:ext>
            </a:extLst>
          </p:cNvPr>
          <p:cNvGraphicFramePr>
            <a:graphicFrameLocks noChangeAspect="1"/>
          </p:cNvGraphicFramePr>
          <p:nvPr>
            <p:extLst>
              <p:ext uri="{D42A27DB-BD31-4B8C-83A1-F6EECF244321}">
                <p14:modId xmlns:p14="http://schemas.microsoft.com/office/powerpoint/2010/main" val="3576642798"/>
              </p:ext>
            </p:extLst>
          </p:nvPr>
        </p:nvGraphicFramePr>
        <p:xfrm>
          <a:off x="3184384" y="719395"/>
          <a:ext cx="4572000" cy="2408238"/>
        </p:xfrm>
        <a:graphic>
          <a:graphicData uri="http://schemas.openxmlformats.org/presentationml/2006/ole">
            <mc:AlternateContent xmlns:mc="http://schemas.openxmlformats.org/markup-compatibility/2006">
              <mc:Choice xmlns:v="urn:schemas-microsoft-com:vml" Requires="v">
                <p:oleObj name="Imagen de mapa de bits" r:id="rId2" imgW="2316793" imgH="1219393" progId="Paint.Picture">
                  <p:embed/>
                </p:oleObj>
              </mc:Choice>
              <mc:Fallback>
                <p:oleObj name="Imagen de mapa de bits" r:id="rId2" imgW="2316793" imgH="1219393" progId="Paint.Picture">
                  <p:embed/>
                  <p:pic>
                    <p:nvPicPr>
                      <p:cNvPr id="260100" name="Object 3">
                        <a:extLst>
                          <a:ext uri="{FF2B5EF4-FFF2-40B4-BE49-F238E27FC236}">
                            <a16:creationId xmlns:a16="http://schemas.microsoft.com/office/drawing/2014/main" id="{2F2C1F5A-3270-4F83-93C3-8E6DE3146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384" y="719395"/>
                        <a:ext cx="45720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Elipse 1"/>
          <p:cNvSpPr/>
          <p:nvPr/>
        </p:nvSpPr>
        <p:spPr>
          <a:xfrm>
            <a:off x="6224531" y="2290351"/>
            <a:ext cx="958467" cy="837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87819849"/>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Marcador de número de diapositiva 2">
            <a:extLst>
              <a:ext uri="{FF2B5EF4-FFF2-40B4-BE49-F238E27FC236}">
                <a16:creationId xmlns:a16="http://schemas.microsoft.com/office/drawing/2014/main" id="{B8595C17-B2CE-4C83-B451-3CFA3510BB8A}"/>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F381BFB-4EC9-404F-BB9C-D64D1871DB4D}" type="slidenum">
              <a:rPr lang="es-AR" altLang="es-AR">
                <a:latin typeface="Arial" panose="020B0604020202020204" pitchFamily="34" charset="0"/>
              </a:rPr>
              <a:pPr/>
              <a:t>16</a:t>
            </a:fld>
            <a:endParaRPr lang="es-AR" altLang="es-AR">
              <a:latin typeface="Arial" panose="020B0604020202020204" pitchFamily="34" charset="0"/>
            </a:endParaRPr>
          </a:p>
        </p:txBody>
      </p:sp>
      <p:sp>
        <p:nvSpPr>
          <p:cNvPr id="263171" name="Text Box 2">
            <a:extLst>
              <a:ext uri="{FF2B5EF4-FFF2-40B4-BE49-F238E27FC236}">
                <a16:creationId xmlns:a16="http://schemas.microsoft.com/office/drawing/2014/main" id="{FF34BB1D-441B-4557-9269-C150D4683EBE}"/>
              </a:ext>
            </a:extLst>
          </p:cNvPr>
          <p:cNvSpPr txBox="1">
            <a:spLocks noChangeArrowheads="1"/>
          </p:cNvSpPr>
          <p:nvPr/>
        </p:nvSpPr>
        <p:spPr bwMode="auto">
          <a:xfrm>
            <a:off x="1301826" y="602257"/>
            <a:ext cx="8932843"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1257300" lvl="2" indent="-342900">
              <a:lnSpc>
                <a:spcPct val="130000"/>
              </a:lnSpc>
              <a:buFont typeface="Wingdings" panose="05000000000000000000" pitchFamily="2" charset="2"/>
              <a:buChar char="q"/>
            </a:pPr>
            <a:r>
              <a:rPr lang="es-AR" altLang="es-AR" sz="2000" dirty="0">
                <a:latin typeface="Arial" panose="020B0604020202020204" pitchFamily="34" charset="0"/>
              </a:rPr>
              <a:t>Cuando los sonidos se propagan en un tubo pierden poca intensidad, todo el mundo conoce casos como los largos pasillos, las cajas de escaleras y ascensores que trasmiten los ruidos a través de todo el edificio.</a:t>
            </a:r>
          </a:p>
          <a:p>
            <a:pPr>
              <a:spcBef>
                <a:spcPct val="50000"/>
              </a:spcBef>
            </a:pPr>
            <a:endParaRPr lang="es-ES_tradnl" altLang="es-AR" sz="2000" dirty="0">
              <a:latin typeface="Times New Roman" panose="02020603050405020304" pitchFamily="18" charset="0"/>
            </a:endParaRPr>
          </a:p>
        </p:txBody>
      </p:sp>
      <p:sp>
        <p:nvSpPr>
          <p:cNvPr id="2" name="Rectángulo 1"/>
          <p:cNvSpPr/>
          <p:nvPr/>
        </p:nvSpPr>
        <p:spPr>
          <a:xfrm>
            <a:off x="2210719" y="2353866"/>
            <a:ext cx="8313248" cy="496996"/>
          </a:xfrm>
          <a:prstGeom prst="rect">
            <a:avLst/>
          </a:prstGeom>
        </p:spPr>
        <p:txBody>
          <a:bodyPr wrap="square">
            <a:spAutoFit/>
          </a:bodyPr>
          <a:lstStyle/>
          <a:p>
            <a:pPr>
              <a:lnSpc>
                <a:spcPct val="150000"/>
              </a:lnSpc>
              <a:spcBef>
                <a:spcPct val="50000"/>
              </a:spcBef>
            </a:pPr>
            <a:r>
              <a:rPr lang="es-AR" altLang="es-AR" sz="2000" dirty="0">
                <a:latin typeface="Arial" panose="020B0604020202020204" pitchFamily="34" charset="0"/>
              </a:rPr>
              <a:t> </a:t>
            </a:r>
            <a:endParaRPr lang="es-ES_tradnl" altLang="es-AR" sz="2000" dirty="0">
              <a:latin typeface="Arial" panose="020B0604020202020204" pitchFamily="34" charset="0"/>
            </a:endParaRPr>
          </a:p>
        </p:txBody>
      </p:sp>
      <p:sp>
        <p:nvSpPr>
          <p:cNvPr id="3" name="Rectángulo 2"/>
          <p:cNvSpPr/>
          <p:nvPr/>
        </p:nvSpPr>
        <p:spPr>
          <a:xfrm>
            <a:off x="1301826" y="2353866"/>
            <a:ext cx="9043012" cy="1692771"/>
          </a:xfrm>
          <a:prstGeom prst="rect">
            <a:avLst/>
          </a:prstGeom>
        </p:spPr>
        <p:txBody>
          <a:bodyPr wrap="square">
            <a:spAutoFit/>
          </a:bodyPr>
          <a:lstStyle/>
          <a:p>
            <a:pPr marL="1257300" lvl="2" indent="-342900">
              <a:lnSpc>
                <a:spcPct val="130000"/>
              </a:lnSpc>
              <a:buFont typeface="Wingdings" panose="05000000000000000000" pitchFamily="2" charset="2"/>
              <a:buChar char="q"/>
            </a:pPr>
            <a:r>
              <a:rPr lang="es-AR" altLang="es-AR" sz="2000" dirty="0">
                <a:latin typeface="Arial" panose="020B0604020202020204" pitchFamily="34" charset="0"/>
              </a:rPr>
              <a:t>La ley del tubo es por, por otra parte, una segunda razón demostrativa de la importancia de las transmisiones longitudinales por vía de los muros. La pared no es,  en síntesis, mas que un tubo aplanado, los sonidos pueden seguirla sin reducirse….</a:t>
            </a:r>
          </a:p>
        </p:txBody>
      </p:sp>
    </p:spTree>
    <p:extLst>
      <p:ext uri="{BB962C8B-B14F-4D97-AF65-F5344CB8AC3E}">
        <p14:creationId xmlns:p14="http://schemas.microsoft.com/office/powerpoint/2010/main" val="318328842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3 Marcador de número de diapositiva"/>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68EDA06-9288-4E1C-A9AC-FB0919F9B292}" type="slidenum">
              <a:rPr lang="en-US" sz="1400"/>
              <a:pPr>
                <a:spcBef>
                  <a:spcPct val="0"/>
                </a:spcBef>
                <a:buFontTx/>
                <a:buNone/>
              </a:pPr>
              <a:t>17</a:t>
            </a:fld>
            <a:endParaRPr lang="en-US" sz="140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452" y="1246135"/>
            <a:ext cx="3296993" cy="3606085"/>
          </a:xfrm>
          <a:prstGeom prst="rect">
            <a:avLst/>
          </a:prstGeom>
        </p:spPr>
      </p:pic>
      <p:sp>
        <p:nvSpPr>
          <p:cNvPr id="4" name="Rectángulo 3"/>
          <p:cNvSpPr/>
          <p:nvPr/>
        </p:nvSpPr>
        <p:spPr>
          <a:xfrm>
            <a:off x="570542" y="629923"/>
            <a:ext cx="4657044" cy="461665"/>
          </a:xfrm>
          <a:prstGeom prst="rect">
            <a:avLst/>
          </a:prstGeom>
        </p:spPr>
        <p:txBody>
          <a:bodyPr wrap="none">
            <a:spAutoFit/>
          </a:bodyPr>
          <a:lstStyle/>
          <a:p>
            <a:r>
              <a:rPr lang="es-ES_tradnl" altLang="es-AR" sz="2400" b="1" dirty="0">
                <a:solidFill>
                  <a:srgbClr val="FFC000"/>
                </a:solidFill>
              </a:rPr>
              <a:t>Uso de cajas de insonorización…..</a:t>
            </a:r>
            <a:endParaRPr lang="es-ES" sz="24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500" y="322284"/>
            <a:ext cx="4662153" cy="4133806"/>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62" y="2408349"/>
            <a:ext cx="3234911" cy="4313126"/>
          </a:xfrm>
          <a:prstGeom prst="rect">
            <a:avLst/>
          </a:prstGeom>
        </p:spPr>
      </p:pic>
    </p:spTree>
    <p:extLst>
      <p:ext uri="{BB962C8B-B14F-4D97-AF65-F5344CB8AC3E}">
        <p14:creationId xmlns:p14="http://schemas.microsoft.com/office/powerpoint/2010/main" val="583065555"/>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Marcador de número de diapositiva 2">
            <a:extLst>
              <a:ext uri="{FF2B5EF4-FFF2-40B4-BE49-F238E27FC236}">
                <a16:creationId xmlns:a16="http://schemas.microsoft.com/office/drawing/2014/main" id="{278BE2A6-4CEC-48D4-957B-05BC3A9D6DAB}"/>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2D55DB-4F30-4A48-8432-08939173997A}" type="slidenum">
              <a:rPr lang="es-AR" altLang="es-AR">
                <a:latin typeface="Arial" panose="020B0604020202020204" pitchFamily="34" charset="0"/>
              </a:rPr>
              <a:pPr/>
              <a:t>18</a:t>
            </a:fld>
            <a:endParaRPr lang="es-AR" altLang="es-AR">
              <a:latin typeface="Arial" panose="020B0604020202020204" pitchFamily="34" charset="0"/>
            </a:endParaRPr>
          </a:p>
        </p:txBody>
      </p:sp>
      <p:sp>
        <p:nvSpPr>
          <p:cNvPr id="206851" name="Text Box 1026">
            <a:extLst>
              <a:ext uri="{FF2B5EF4-FFF2-40B4-BE49-F238E27FC236}">
                <a16:creationId xmlns:a16="http://schemas.microsoft.com/office/drawing/2014/main" id="{3FE3FF8B-E7FD-4F6F-996B-F8E8E06DEA16}"/>
              </a:ext>
            </a:extLst>
          </p:cNvPr>
          <p:cNvSpPr txBox="1">
            <a:spLocks noChangeArrowheads="1"/>
          </p:cNvSpPr>
          <p:nvPr/>
        </p:nvSpPr>
        <p:spPr bwMode="auto">
          <a:xfrm>
            <a:off x="197476" y="723039"/>
            <a:ext cx="8686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endParaRPr lang="es-AR" altLang="es-AR" sz="2400" dirty="0">
              <a:latin typeface="Arial" panose="020B0604020202020204" pitchFamily="34" charset="0"/>
            </a:endParaRPr>
          </a:p>
          <a:p>
            <a:pPr>
              <a:spcBef>
                <a:spcPct val="50000"/>
              </a:spcBef>
            </a:pPr>
            <a:endParaRPr lang="es-ES_tradnl" altLang="es-AR" sz="2400" dirty="0">
              <a:latin typeface="Times New Roman" panose="02020603050405020304" pitchFamily="18" charset="0"/>
            </a:endParaRPr>
          </a:p>
        </p:txBody>
      </p:sp>
      <p:sp>
        <p:nvSpPr>
          <p:cNvPr id="2" name="Rectángulo 1"/>
          <p:cNvSpPr/>
          <p:nvPr/>
        </p:nvSpPr>
        <p:spPr>
          <a:xfrm>
            <a:off x="-145961" y="651557"/>
            <a:ext cx="7177825" cy="461665"/>
          </a:xfrm>
          <a:prstGeom prst="rect">
            <a:avLst/>
          </a:prstGeom>
        </p:spPr>
        <p:txBody>
          <a:bodyPr wrap="square">
            <a:spAutoFit/>
          </a:bodyPr>
          <a:lstStyle/>
          <a:p>
            <a:pPr lvl="2"/>
            <a:r>
              <a:rPr lang="es-AR" altLang="es-AR" sz="2400" b="1" dirty="0">
                <a:solidFill>
                  <a:srgbClr val="FFC000"/>
                </a:solidFill>
                <a:latin typeface="Arial" panose="020B0604020202020204" pitchFamily="34" charset="0"/>
              </a:rPr>
              <a:t>EL CONTROL DEL RUIDO EXTERIOR…</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365" y="1230870"/>
            <a:ext cx="8074025" cy="5382683"/>
          </a:xfrm>
          <a:prstGeom prst="rect">
            <a:avLst/>
          </a:prstGeom>
        </p:spPr>
      </p:pic>
    </p:spTree>
    <p:extLst>
      <p:ext uri="{BB962C8B-B14F-4D97-AF65-F5344CB8AC3E}">
        <p14:creationId xmlns:p14="http://schemas.microsoft.com/office/powerpoint/2010/main" val="528962267"/>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Marcador de número de diapositiva 2">
            <a:extLst>
              <a:ext uri="{FF2B5EF4-FFF2-40B4-BE49-F238E27FC236}">
                <a16:creationId xmlns:a16="http://schemas.microsoft.com/office/drawing/2014/main" id="{BED0C6F8-7B73-410D-B1E5-B6766B65760E}"/>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A1ABCAA-D651-4D99-90D5-8667DCD6636E}" type="slidenum">
              <a:rPr lang="es-AR" altLang="es-AR">
                <a:latin typeface="Arial" panose="020B0604020202020204" pitchFamily="34" charset="0"/>
              </a:rPr>
              <a:pPr/>
              <a:t>19</a:t>
            </a:fld>
            <a:endParaRPr lang="es-AR" altLang="es-AR">
              <a:latin typeface="Arial" panose="020B0604020202020204" pitchFamily="34" charset="0"/>
            </a:endParaRPr>
          </a:p>
        </p:txBody>
      </p:sp>
      <p:sp>
        <p:nvSpPr>
          <p:cNvPr id="207875" name="Text Box 1026">
            <a:extLst>
              <a:ext uri="{FF2B5EF4-FFF2-40B4-BE49-F238E27FC236}">
                <a16:creationId xmlns:a16="http://schemas.microsoft.com/office/drawing/2014/main" id="{B3FC871E-4F9E-4E36-9FC4-826D211F1C59}"/>
              </a:ext>
            </a:extLst>
          </p:cNvPr>
          <p:cNvSpPr txBox="1">
            <a:spLocks noChangeArrowheads="1"/>
          </p:cNvSpPr>
          <p:nvPr/>
        </p:nvSpPr>
        <p:spPr bwMode="auto">
          <a:xfrm>
            <a:off x="1709670" y="524815"/>
            <a:ext cx="7924800"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lnSpc>
                <a:spcPct val="110000"/>
              </a:lnSpc>
            </a:pPr>
            <a:endParaRPr lang="es-AR" altLang="es-AR" sz="2400" dirty="0">
              <a:latin typeface="Arial" panose="020B0604020202020204" pitchFamily="34" charset="0"/>
            </a:endParaRPr>
          </a:p>
          <a:p>
            <a:pPr>
              <a:spcBef>
                <a:spcPct val="50000"/>
              </a:spcBef>
            </a:pPr>
            <a:endParaRPr lang="es-ES_tradnl" altLang="es-AR" sz="2400" dirty="0">
              <a:latin typeface="Times New Roman" panose="02020603050405020304" pitchFamily="18" charset="0"/>
            </a:endParaRPr>
          </a:p>
        </p:txBody>
      </p:sp>
      <p:sp>
        <p:nvSpPr>
          <p:cNvPr id="2" name="Rectángulo 1"/>
          <p:cNvSpPr/>
          <p:nvPr/>
        </p:nvSpPr>
        <p:spPr>
          <a:xfrm>
            <a:off x="412122" y="524815"/>
            <a:ext cx="11526593" cy="40606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400" b="1" dirty="0">
                <a:solidFill>
                  <a:srgbClr val="FFC000"/>
                </a:solidFill>
              </a:rPr>
              <a:t>Posibles respuestas a una problemática agobiante y creciente en países desarrollados y en vías de desarrollo….</a:t>
            </a:r>
          </a:p>
          <a:p>
            <a:endParaRPr lang="es-AR" sz="2400" dirty="0"/>
          </a:p>
          <a:p>
            <a:pPr marL="285750" indent="-285750">
              <a:buFont typeface="Wingdings" panose="05000000000000000000" pitchFamily="2" charset="2"/>
              <a:buChar char="§"/>
            </a:pPr>
            <a:r>
              <a:rPr lang="es-AR" sz="2400" dirty="0"/>
              <a:t>Planificación urbana del crecimiento de la ciudad.</a:t>
            </a:r>
          </a:p>
          <a:p>
            <a:pPr marL="285750" indent="-285750">
              <a:buFont typeface="Wingdings" panose="05000000000000000000" pitchFamily="2" charset="2"/>
              <a:buChar char="§"/>
            </a:pPr>
            <a:r>
              <a:rPr lang="es-AR" sz="2400" dirty="0"/>
              <a:t>Identificación de fuentes contaminantes de ruidos urbanos.</a:t>
            </a:r>
          </a:p>
          <a:p>
            <a:pPr marL="285750" indent="-285750">
              <a:buFont typeface="Wingdings" panose="05000000000000000000" pitchFamily="2" charset="2"/>
              <a:buChar char="§"/>
            </a:pPr>
            <a:r>
              <a:rPr lang="es-AR" sz="2400" dirty="0"/>
              <a:t>Estudio de circulaciones de vías publicas.</a:t>
            </a:r>
          </a:p>
          <a:p>
            <a:pPr marL="285750" indent="-285750">
              <a:buFont typeface="Wingdings" panose="05000000000000000000" pitchFamily="2" charset="2"/>
              <a:buChar char="§"/>
            </a:pPr>
            <a:r>
              <a:rPr lang="es-AR" sz="2400" dirty="0"/>
              <a:t>Estudio de las topografías del lugar.</a:t>
            </a:r>
          </a:p>
          <a:p>
            <a:pPr marL="285750" indent="-285750">
              <a:buFont typeface="Wingdings" panose="05000000000000000000" pitchFamily="2" charset="2"/>
              <a:buChar char="§"/>
            </a:pPr>
            <a:r>
              <a:rPr lang="es-AR" sz="2400" dirty="0"/>
              <a:t>Uso de tecnologías aplicadas a su atenuación en edificaciones nuevas y existentes.</a:t>
            </a:r>
          </a:p>
          <a:p>
            <a:pPr marL="285750" indent="-285750">
              <a:buFont typeface="Wingdings" panose="05000000000000000000" pitchFamily="2" charset="2"/>
              <a:buChar char="§"/>
            </a:pPr>
            <a:r>
              <a:rPr lang="es-AR" sz="2400" dirty="0"/>
              <a:t>Exigencias de las normativas vigentes.</a:t>
            </a:r>
          </a:p>
          <a:p>
            <a:pPr marL="285750" indent="-285750">
              <a:buFont typeface="Wingdings" panose="05000000000000000000" pitchFamily="2" charset="2"/>
              <a:buChar char="§"/>
            </a:pPr>
            <a:endParaRPr lang="es-ES" sz="2400" dirty="0"/>
          </a:p>
        </p:txBody>
      </p:sp>
    </p:spTree>
    <p:extLst>
      <p:ext uri="{BB962C8B-B14F-4D97-AF65-F5344CB8AC3E}">
        <p14:creationId xmlns:p14="http://schemas.microsoft.com/office/powerpoint/2010/main" val="2083928822"/>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Marcador de número de diapositiva 2">
            <a:extLst>
              <a:ext uri="{FF2B5EF4-FFF2-40B4-BE49-F238E27FC236}">
                <a16:creationId xmlns:a16="http://schemas.microsoft.com/office/drawing/2014/main" id="{8F334279-1418-4761-998C-528550B01E56}"/>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56CFDE8-0889-4379-B28F-443B0FC5621A}" type="slidenum">
              <a:rPr lang="es-AR" altLang="es-AR">
                <a:latin typeface="Arial" panose="020B0604020202020204" pitchFamily="34" charset="0"/>
              </a:rPr>
              <a:pPr/>
              <a:t>2</a:t>
            </a:fld>
            <a:endParaRPr lang="es-AR" altLang="es-AR">
              <a:latin typeface="Arial" panose="020B0604020202020204" pitchFamily="34" charset="0"/>
            </a:endParaRPr>
          </a:p>
        </p:txBody>
      </p:sp>
      <p:sp>
        <p:nvSpPr>
          <p:cNvPr id="141316" name="Rectangle 4">
            <a:extLst>
              <a:ext uri="{FF2B5EF4-FFF2-40B4-BE49-F238E27FC236}">
                <a16:creationId xmlns:a16="http://schemas.microsoft.com/office/drawing/2014/main" id="{CA64DB02-1ED4-4318-AB11-84351B8A337F}"/>
              </a:ext>
            </a:extLst>
          </p:cNvPr>
          <p:cNvSpPr>
            <a:spLocks noGrp="1" noRot="1" noChangeArrowheads="1"/>
          </p:cNvSpPr>
          <p:nvPr>
            <p:ph type="title" idx="4294967295"/>
          </p:nvPr>
        </p:nvSpPr>
        <p:spPr>
          <a:xfrm>
            <a:off x="425986" y="261730"/>
            <a:ext cx="8229600" cy="1143000"/>
          </a:xfrm>
        </p:spPr>
        <p:txBody>
          <a:bodyPr>
            <a:normAutofit/>
          </a:bodyPr>
          <a:lstStyle/>
          <a:p>
            <a:pPr eaLnBrk="1" hangingPunct="1">
              <a:defRPr/>
            </a:pPr>
            <a:r>
              <a:rPr lang="es-ES_tradnl" altLang="es-AR" sz="2400" b="1" dirty="0">
                <a:solidFill>
                  <a:srgbClr val="FFC000"/>
                </a:solidFill>
              </a:rPr>
              <a:t>PROPAGACION DEL SONIDO / RUIDOS INTERIORES</a:t>
            </a:r>
          </a:p>
        </p:txBody>
      </p:sp>
      <p:pic>
        <p:nvPicPr>
          <p:cNvPr id="23565" name="Picture 13" descr="Resultado de imagen para ruidos exteriores soluciones acusticas">
            <a:extLst>
              <a:ext uri="{FF2B5EF4-FFF2-40B4-BE49-F238E27FC236}">
                <a16:creationId xmlns:a16="http://schemas.microsoft.com/office/drawing/2014/main" id="{835B5C09-3F1C-4395-833E-F027A3C77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86" y="1404730"/>
            <a:ext cx="6072223" cy="456475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806784" y="1751727"/>
            <a:ext cx="4131325" cy="2329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b="1" dirty="0"/>
              <a:t>Vías de comunicación del ruido:</a:t>
            </a:r>
          </a:p>
          <a:p>
            <a:endParaRPr lang="es-AR" b="1" dirty="0"/>
          </a:p>
          <a:p>
            <a:pPr marL="285750" indent="-285750">
              <a:buFontTx/>
              <a:buChar char="-"/>
            </a:pPr>
            <a:r>
              <a:rPr lang="es-AR" dirty="0"/>
              <a:t>Cerramientos </a:t>
            </a:r>
            <a:r>
              <a:rPr lang="es-AR" dirty="0" err="1"/>
              <a:t>int</a:t>
            </a:r>
            <a:r>
              <a:rPr lang="es-AR" dirty="0"/>
              <a:t>. / ext.</a:t>
            </a:r>
          </a:p>
          <a:p>
            <a:pPr marL="285750" indent="-285750">
              <a:buFontTx/>
              <a:buChar char="-"/>
            </a:pPr>
            <a:r>
              <a:rPr lang="es-AR" dirty="0"/>
              <a:t>Losas entrepisos / azoteas</a:t>
            </a:r>
          </a:p>
          <a:p>
            <a:pPr marL="285750" indent="-285750">
              <a:buFontTx/>
              <a:buChar char="-"/>
            </a:pPr>
            <a:r>
              <a:rPr lang="es-AR" dirty="0"/>
              <a:t>Unión carpinterías y mamposterías</a:t>
            </a:r>
          </a:p>
          <a:p>
            <a:pPr marL="285750" indent="-285750">
              <a:buFontTx/>
              <a:buChar char="-"/>
            </a:pPr>
            <a:r>
              <a:rPr lang="es-AR" dirty="0"/>
              <a:t>Ductos de instalaciones</a:t>
            </a:r>
          </a:p>
          <a:p>
            <a:pPr marL="285750" indent="-285750">
              <a:buFontTx/>
              <a:buChar char="-"/>
            </a:pPr>
            <a:r>
              <a:rPr lang="es-AR" dirty="0"/>
              <a:t>Cajas de escaleras / ascensores</a:t>
            </a:r>
            <a:endParaRPr lang="es-ES" dirty="0"/>
          </a:p>
        </p:txBody>
      </p:sp>
      <p:pic>
        <p:nvPicPr>
          <p:cNvPr id="7" name="Picture 4" descr="Imagen relacionada">
            <a:extLst>
              <a:ext uri="{FF2B5EF4-FFF2-40B4-BE49-F238E27FC236}">
                <a16:creationId xmlns:a16="http://schemas.microsoft.com/office/drawing/2014/main" id="{B9811078-2B50-4666-9ECF-D3D933300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870" y="4223485"/>
            <a:ext cx="6101151" cy="24979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enómenos ondulatorios: características, tipos, ejemplos - Life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9904" y="261730"/>
            <a:ext cx="3296992" cy="164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158012"/>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Marcador de número de diapositiva 2">
            <a:extLst>
              <a:ext uri="{FF2B5EF4-FFF2-40B4-BE49-F238E27FC236}">
                <a16:creationId xmlns:a16="http://schemas.microsoft.com/office/drawing/2014/main" id="{52AAA98D-8465-4CA4-AB59-AF11D66FF58D}"/>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DFAE02A-E3B4-4088-AA23-6E766FABDE46}" type="slidenum">
              <a:rPr lang="es-AR" altLang="es-AR">
                <a:latin typeface="Arial" panose="020B0604020202020204" pitchFamily="34" charset="0"/>
              </a:rPr>
              <a:pPr/>
              <a:t>20</a:t>
            </a:fld>
            <a:endParaRPr lang="es-AR" altLang="es-AR">
              <a:latin typeface="Arial" panose="020B0604020202020204" pitchFamily="34" charset="0"/>
            </a:endParaRPr>
          </a:p>
        </p:txBody>
      </p:sp>
      <p:sp>
        <p:nvSpPr>
          <p:cNvPr id="209923" name="Text Box 1028">
            <a:extLst>
              <a:ext uri="{FF2B5EF4-FFF2-40B4-BE49-F238E27FC236}">
                <a16:creationId xmlns:a16="http://schemas.microsoft.com/office/drawing/2014/main" id="{6375548B-4461-41AB-9BE3-26C1A9AB43DD}"/>
              </a:ext>
            </a:extLst>
          </p:cNvPr>
          <p:cNvSpPr txBox="1">
            <a:spLocks noChangeArrowheads="1"/>
          </p:cNvSpPr>
          <p:nvPr/>
        </p:nvSpPr>
        <p:spPr bwMode="auto">
          <a:xfrm>
            <a:off x="20574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endParaRPr lang="es-ES" altLang="es-AR" sz="2400">
              <a:latin typeface="Times New Roman" panose="02020603050405020304" pitchFamily="18" charset="0"/>
            </a:endParaRPr>
          </a:p>
        </p:txBody>
      </p:sp>
      <p:graphicFrame>
        <p:nvGraphicFramePr>
          <p:cNvPr id="209924" name="Object 1029">
            <a:extLst>
              <a:ext uri="{FF2B5EF4-FFF2-40B4-BE49-F238E27FC236}">
                <a16:creationId xmlns:a16="http://schemas.microsoft.com/office/drawing/2014/main" id="{C7C71BED-1D30-4DD3-9799-04226DBF6E11}"/>
              </a:ext>
            </a:extLst>
          </p:cNvPr>
          <p:cNvGraphicFramePr>
            <a:graphicFrameLocks noChangeAspect="1"/>
          </p:cNvGraphicFramePr>
          <p:nvPr>
            <p:extLst>
              <p:ext uri="{D42A27DB-BD31-4B8C-83A1-F6EECF244321}">
                <p14:modId xmlns:p14="http://schemas.microsoft.com/office/powerpoint/2010/main" val="98227900"/>
              </p:ext>
            </p:extLst>
          </p:nvPr>
        </p:nvGraphicFramePr>
        <p:xfrm>
          <a:off x="2286000" y="1248178"/>
          <a:ext cx="7543800" cy="2693988"/>
        </p:xfrm>
        <a:graphic>
          <a:graphicData uri="http://schemas.openxmlformats.org/presentationml/2006/ole">
            <mc:AlternateContent xmlns:mc="http://schemas.openxmlformats.org/markup-compatibility/2006">
              <mc:Choice xmlns:v="urn:schemas-microsoft-com:vml" Requires="v">
                <p:oleObj name="Imagen de mapa de bits" r:id="rId2" imgW="3497850" imgH="1249613" progId="Paint.Picture">
                  <p:embed/>
                </p:oleObj>
              </mc:Choice>
              <mc:Fallback>
                <p:oleObj name="Imagen de mapa de bits" r:id="rId2" imgW="3497850" imgH="1249613" progId="Paint.Picture">
                  <p:embed/>
                  <p:pic>
                    <p:nvPicPr>
                      <p:cNvPr id="209924" name="Object 1029">
                        <a:extLst>
                          <a:ext uri="{FF2B5EF4-FFF2-40B4-BE49-F238E27FC236}">
                            <a16:creationId xmlns:a16="http://schemas.microsoft.com/office/drawing/2014/main" id="{C7C71BED-1D30-4DD3-9799-04226DBF6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48178"/>
                        <a:ext cx="754380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9925" name="Text Box 1030">
            <a:extLst>
              <a:ext uri="{FF2B5EF4-FFF2-40B4-BE49-F238E27FC236}">
                <a16:creationId xmlns:a16="http://schemas.microsoft.com/office/drawing/2014/main" id="{82107261-F2B1-48BD-8C79-5B79BEED5FDD}"/>
              </a:ext>
            </a:extLst>
          </p:cNvPr>
          <p:cNvSpPr txBox="1">
            <a:spLocks noChangeArrowheads="1"/>
          </p:cNvSpPr>
          <p:nvPr/>
        </p:nvSpPr>
        <p:spPr bwMode="auto">
          <a:xfrm>
            <a:off x="1524000" y="4419601"/>
            <a:ext cx="8686800" cy="23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lnSpc>
                <a:spcPct val="120000"/>
              </a:lnSpc>
            </a:pPr>
            <a:r>
              <a:rPr lang="es-AR" altLang="es-AR" sz="2400">
                <a:latin typeface="Arial" panose="020B0604020202020204" pitchFamily="34" charset="0"/>
              </a:rPr>
              <a:t>a- unión de calle con vía principal</a:t>
            </a:r>
          </a:p>
          <a:p>
            <a:pPr lvl="2">
              <a:lnSpc>
                <a:spcPct val="120000"/>
              </a:lnSpc>
            </a:pPr>
            <a:r>
              <a:rPr lang="es-AR" altLang="es-AR" sz="2400">
                <a:latin typeface="Arial" panose="020B0604020202020204" pitchFamily="34" charset="0"/>
              </a:rPr>
              <a:t>b- Reducción de intersecciones. Una sup. de 8 ha con 24 cruces reducidas a 4 cruces.-</a:t>
            </a:r>
          </a:p>
          <a:p>
            <a:pPr lvl="2"/>
            <a:endParaRPr lang="es-AR" altLang="es-AR" sz="2400">
              <a:latin typeface="Arial" panose="020B0604020202020204" pitchFamily="34" charset="0"/>
            </a:endParaRPr>
          </a:p>
          <a:p>
            <a:pPr>
              <a:spcBef>
                <a:spcPct val="50000"/>
              </a:spcBef>
            </a:pPr>
            <a:endParaRPr lang="es-ES_tradnl" altLang="es-AR" sz="2400">
              <a:latin typeface="Times New Roman" panose="02020603050405020304" pitchFamily="18" charset="0"/>
            </a:endParaRPr>
          </a:p>
        </p:txBody>
      </p:sp>
    </p:spTree>
    <p:extLst>
      <p:ext uri="{BB962C8B-B14F-4D97-AF65-F5344CB8AC3E}">
        <p14:creationId xmlns:p14="http://schemas.microsoft.com/office/powerpoint/2010/main" val="946738448"/>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Marcador de número de diapositiva 2">
            <a:extLst>
              <a:ext uri="{FF2B5EF4-FFF2-40B4-BE49-F238E27FC236}">
                <a16:creationId xmlns:a16="http://schemas.microsoft.com/office/drawing/2014/main" id="{C3149389-880A-46BA-8670-5C5C58924CEB}"/>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F507792-63C4-4A0A-8CC4-0F93EE417D10}" type="slidenum">
              <a:rPr lang="es-AR" altLang="es-AR">
                <a:latin typeface="Arial" panose="020B0604020202020204" pitchFamily="34" charset="0"/>
              </a:rPr>
              <a:pPr/>
              <a:t>21</a:t>
            </a:fld>
            <a:endParaRPr lang="es-AR" altLang="es-AR">
              <a:latin typeface="Arial" panose="020B0604020202020204" pitchFamily="34" charset="0"/>
            </a:endParaRPr>
          </a:p>
        </p:txBody>
      </p:sp>
      <p:sp>
        <p:nvSpPr>
          <p:cNvPr id="210947" name="Text Box 1026">
            <a:extLst>
              <a:ext uri="{FF2B5EF4-FFF2-40B4-BE49-F238E27FC236}">
                <a16:creationId xmlns:a16="http://schemas.microsoft.com/office/drawing/2014/main" id="{60618E58-D0C1-4ABE-BC06-8891C52AA5C0}"/>
              </a:ext>
            </a:extLst>
          </p:cNvPr>
          <p:cNvSpPr txBox="1">
            <a:spLocks noChangeArrowheads="1"/>
          </p:cNvSpPr>
          <p:nvPr/>
        </p:nvSpPr>
        <p:spPr bwMode="auto">
          <a:xfrm>
            <a:off x="-503349" y="399246"/>
            <a:ext cx="81534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lgn="just">
              <a:lnSpc>
                <a:spcPct val="140000"/>
              </a:lnSpc>
            </a:pPr>
            <a:r>
              <a:rPr lang="es-AR" altLang="es-AR" sz="2000" dirty="0">
                <a:latin typeface="Arial" panose="020B0604020202020204" pitchFamily="34" charset="0"/>
              </a:rPr>
              <a:t>Otra forma de reducir el ruido de tránsito, es por medio de viaductos donde la distancia a las viviendas se determina en función de la pantalla artificial formada por el terreno.-</a:t>
            </a:r>
          </a:p>
          <a:p>
            <a:pPr algn="just">
              <a:spcBef>
                <a:spcPct val="50000"/>
              </a:spcBef>
            </a:pPr>
            <a:endParaRPr lang="es-ES_tradnl" altLang="es-AR" sz="2000" dirty="0">
              <a:latin typeface="Times New Roman" panose="02020603050405020304" pitchFamily="18" charset="0"/>
            </a:endParaRPr>
          </a:p>
        </p:txBody>
      </p:sp>
      <p:graphicFrame>
        <p:nvGraphicFramePr>
          <p:cNvPr id="210948" name="Object 1027">
            <a:extLst>
              <a:ext uri="{FF2B5EF4-FFF2-40B4-BE49-F238E27FC236}">
                <a16:creationId xmlns:a16="http://schemas.microsoft.com/office/drawing/2014/main" id="{FD36AD66-0D05-445B-A9D3-70ED1FEB7E5F}"/>
              </a:ext>
            </a:extLst>
          </p:cNvPr>
          <p:cNvGraphicFramePr>
            <a:graphicFrameLocks noChangeAspect="1"/>
          </p:cNvGraphicFramePr>
          <p:nvPr>
            <p:extLst>
              <p:ext uri="{D42A27DB-BD31-4B8C-83A1-F6EECF244321}">
                <p14:modId xmlns:p14="http://schemas.microsoft.com/office/powerpoint/2010/main" val="119369698"/>
              </p:ext>
            </p:extLst>
          </p:nvPr>
        </p:nvGraphicFramePr>
        <p:xfrm>
          <a:off x="509789" y="1997299"/>
          <a:ext cx="8229600" cy="1512888"/>
        </p:xfrm>
        <a:graphic>
          <a:graphicData uri="http://schemas.openxmlformats.org/presentationml/2006/ole">
            <mc:AlternateContent xmlns:mc="http://schemas.openxmlformats.org/markup-compatibility/2006">
              <mc:Choice xmlns:v="urn:schemas-microsoft-com:vml" Requires="v">
                <p:oleObj name="Imagen de mapa de bits" r:id="rId2" imgW="4038610" imgH="700870" progId="Paint.Picture">
                  <p:embed/>
                </p:oleObj>
              </mc:Choice>
              <mc:Fallback>
                <p:oleObj name="Imagen de mapa de bits" r:id="rId2" imgW="4038610" imgH="700870" progId="Paint.Picture">
                  <p:embed/>
                  <p:pic>
                    <p:nvPicPr>
                      <p:cNvPr id="210948" name="Object 1027">
                        <a:extLst>
                          <a:ext uri="{FF2B5EF4-FFF2-40B4-BE49-F238E27FC236}">
                            <a16:creationId xmlns:a16="http://schemas.microsoft.com/office/drawing/2014/main" id="{FD36AD66-0D05-445B-A9D3-70ED1FEB7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89" y="1997299"/>
                        <a:ext cx="8229600"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ángulo 1"/>
          <p:cNvSpPr/>
          <p:nvPr/>
        </p:nvSpPr>
        <p:spPr>
          <a:xfrm>
            <a:off x="-503349" y="3959789"/>
            <a:ext cx="6096000" cy="2092881"/>
          </a:xfrm>
          <a:prstGeom prst="rect">
            <a:avLst/>
          </a:prstGeom>
        </p:spPr>
        <p:txBody>
          <a:bodyPr>
            <a:spAutoFit/>
          </a:bodyPr>
          <a:lstStyle/>
          <a:p>
            <a:pPr lvl="2" algn="just">
              <a:lnSpc>
                <a:spcPct val="130000"/>
              </a:lnSpc>
            </a:pPr>
            <a:r>
              <a:rPr lang="es-AR" altLang="es-AR" sz="2000" dirty="0">
                <a:latin typeface="Arial" panose="020B0604020202020204" pitchFamily="34" charset="0"/>
              </a:rPr>
              <a:t>La ubicación correcta de zonas ruidosas como en el caso de fábricas, en terrenos accidentados, contribuye a obtener la disminución de ruidos en las zonas de viviendas.</a:t>
            </a:r>
          </a:p>
        </p:txBody>
      </p:sp>
      <p:graphicFrame>
        <p:nvGraphicFramePr>
          <p:cNvPr id="6" name="Object 1027">
            <a:extLst>
              <a:ext uri="{FF2B5EF4-FFF2-40B4-BE49-F238E27FC236}">
                <a16:creationId xmlns:a16="http://schemas.microsoft.com/office/drawing/2014/main" id="{2F134264-C325-4428-8ACE-A5AABCF98E14}"/>
              </a:ext>
            </a:extLst>
          </p:cNvPr>
          <p:cNvGraphicFramePr>
            <a:graphicFrameLocks noChangeAspect="1"/>
          </p:cNvGraphicFramePr>
          <p:nvPr>
            <p:extLst>
              <p:ext uri="{D42A27DB-BD31-4B8C-83A1-F6EECF244321}">
                <p14:modId xmlns:p14="http://schemas.microsoft.com/office/powerpoint/2010/main" val="972534137"/>
              </p:ext>
            </p:extLst>
          </p:nvPr>
        </p:nvGraphicFramePr>
        <p:xfrm>
          <a:off x="5820177" y="3987800"/>
          <a:ext cx="5029200" cy="2368550"/>
        </p:xfrm>
        <a:graphic>
          <a:graphicData uri="http://schemas.openxmlformats.org/presentationml/2006/ole">
            <mc:AlternateContent xmlns:mc="http://schemas.openxmlformats.org/markup-compatibility/2006">
              <mc:Choice xmlns:v="urn:schemas-microsoft-com:vml" Requires="v">
                <p:oleObj name="Imagen de mapa de bits" r:id="rId4" imgW="3238218" imgH="1699301" progId="Paint.Picture">
                  <p:embed/>
                </p:oleObj>
              </mc:Choice>
              <mc:Fallback>
                <p:oleObj name="Imagen de mapa de bits" r:id="rId4" imgW="3238218" imgH="169930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0177" y="3987800"/>
                        <a:ext cx="502920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39529677"/>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Marcador de número de diapositiva 2">
            <a:extLst>
              <a:ext uri="{FF2B5EF4-FFF2-40B4-BE49-F238E27FC236}">
                <a16:creationId xmlns:a16="http://schemas.microsoft.com/office/drawing/2014/main" id="{739115AF-F198-4018-9B9C-C8A9F85709BE}"/>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DE8AD87-1C15-4931-8F23-91842F5DBAE7}" type="slidenum">
              <a:rPr lang="es-AR" altLang="es-AR">
                <a:latin typeface="Arial" panose="020B0604020202020204" pitchFamily="34" charset="0"/>
              </a:rPr>
              <a:pPr/>
              <a:t>22</a:t>
            </a:fld>
            <a:endParaRPr lang="es-AR" altLang="es-AR">
              <a:latin typeface="Arial" panose="020B0604020202020204" pitchFamily="34" charset="0"/>
            </a:endParaRPr>
          </a:p>
        </p:txBody>
      </p:sp>
      <p:sp>
        <p:nvSpPr>
          <p:cNvPr id="250883" name="Text Box 3">
            <a:extLst>
              <a:ext uri="{FF2B5EF4-FFF2-40B4-BE49-F238E27FC236}">
                <a16:creationId xmlns:a16="http://schemas.microsoft.com/office/drawing/2014/main" id="{18C794B5-EE6D-4057-A2F9-CAF766FC118A}"/>
              </a:ext>
            </a:extLst>
          </p:cNvPr>
          <p:cNvSpPr txBox="1">
            <a:spLocks noChangeArrowheads="1"/>
          </p:cNvSpPr>
          <p:nvPr/>
        </p:nvSpPr>
        <p:spPr bwMode="auto">
          <a:xfrm>
            <a:off x="4704522" y="2985052"/>
            <a:ext cx="6467061" cy="33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nSpc>
                <a:spcPct val="120000"/>
              </a:lnSpc>
              <a:spcBef>
                <a:spcPct val="50000"/>
              </a:spcBef>
            </a:pPr>
            <a:r>
              <a:rPr lang="es-AR" altLang="es-AR" sz="2400" dirty="0">
                <a:latin typeface="Arial" panose="020B0604020202020204" pitchFamily="34" charset="0"/>
              </a:rPr>
              <a:t>El ruido de tránsito en calles angostas con edificios paralelos a la misma, causa grandes molestias para la mayoría de los habitantes. </a:t>
            </a:r>
          </a:p>
          <a:p>
            <a:pPr>
              <a:lnSpc>
                <a:spcPct val="120000"/>
              </a:lnSpc>
              <a:spcBef>
                <a:spcPct val="50000"/>
              </a:spcBef>
            </a:pPr>
            <a:r>
              <a:rPr lang="es-AR" altLang="es-AR" sz="2400" dirty="0">
                <a:latin typeface="Arial" panose="020B0604020202020204" pitchFamily="34" charset="0"/>
              </a:rPr>
              <a:t>Calles más anchas, eventualmente con vegetación interpuesta entre las calles y los edificios, pueden reducir sustancialmente el ruido de tránsito</a:t>
            </a:r>
            <a:endParaRPr lang="es-ES_tradnl" altLang="es-AR" sz="2400" dirty="0">
              <a:latin typeface="Arial" panose="020B0604020202020204" pitchFamily="34" charset="0"/>
            </a:endParaRPr>
          </a:p>
        </p:txBody>
      </p:sp>
      <p:graphicFrame>
        <p:nvGraphicFramePr>
          <p:cNvPr id="250884" name="Object 4">
            <a:extLst>
              <a:ext uri="{FF2B5EF4-FFF2-40B4-BE49-F238E27FC236}">
                <a16:creationId xmlns:a16="http://schemas.microsoft.com/office/drawing/2014/main" id="{01A4F937-03CD-487E-9C7D-254E7E2F223E}"/>
              </a:ext>
            </a:extLst>
          </p:cNvPr>
          <p:cNvGraphicFramePr>
            <a:graphicFrameLocks noChangeAspect="1"/>
          </p:cNvGraphicFramePr>
          <p:nvPr>
            <p:extLst>
              <p:ext uri="{D42A27DB-BD31-4B8C-83A1-F6EECF244321}">
                <p14:modId xmlns:p14="http://schemas.microsoft.com/office/powerpoint/2010/main" val="2172949067"/>
              </p:ext>
            </p:extLst>
          </p:nvPr>
        </p:nvGraphicFramePr>
        <p:xfrm>
          <a:off x="5453272" y="1237047"/>
          <a:ext cx="6115876" cy="1391788"/>
        </p:xfrm>
        <a:graphic>
          <a:graphicData uri="http://schemas.openxmlformats.org/presentationml/2006/ole">
            <mc:AlternateContent xmlns:mc="http://schemas.openxmlformats.org/markup-compatibility/2006">
              <mc:Choice xmlns:v="urn:schemas-microsoft-com:vml" Requires="v">
                <p:oleObj name="Imagen de mapa de bits" r:id="rId2" imgW="3375484" imgH="769616" progId="Paint.Picture">
                  <p:embed/>
                </p:oleObj>
              </mc:Choice>
              <mc:Fallback>
                <p:oleObj name="Imagen de mapa de bits" r:id="rId2" imgW="3375484" imgH="769616" progId="Paint.Picture">
                  <p:embed/>
                  <p:pic>
                    <p:nvPicPr>
                      <p:cNvPr id="250884" name="Object 4">
                        <a:extLst>
                          <a:ext uri="{FF2B5EF4-FFF2-40B4-BE49-F238E27FC236}">
                            <a16:creationId xmlns:a16="http://schemas.microsoft.com/office/drawing/2014/main" id="{01A4F937-03CD-487E-9C7D-254E7E2F2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272" y="1237047"/>
                        <a:ext cx="6115876" cy="1391788"/>
                      </a:xfrm>
                      <a:prstGeom prst="rect">
                        <a:avLst/>
                      </a:prstGeom>
                      <a:noFill/>
                      <a:ln>
                        <a:noFill/>
                      </a:ln>
                      <a:effectLst/>
                    </p:spPr>
                  </p:pic>
                </p:oleObj>
              </mc:Fallback>
            </mc:AlternateContent>
          </a:graphicData>
        </a:graphic>
      </p:graphicFrame>
      <p:pic>
        <p:nvPicPr>
          <p:cNvPr id="22547" name="Picture 19" descr="Imagen relacionada">
            <a:extLst>
              <a:ext uri="{FF2B5EF4-FFF2-40B4-BE49-F238E27FC236}">
                <a16:creationId xmlns:a16="http://schemas.microsoft.com/office/drawing/2014/main" id="{FFCB9FFD-927B-4118-BA98-00CE3BF26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81" y="379761"/>
            <a:ext cx="4846983" cy="2249074"/>
          </a:xfrm>
          <a:prstGeom prst="rect">
            <a:avLst/>
          </a:prstGeom>
          <a:noFill/>
          <a:extLst>
            <a:ext uri="{909E8E84-426E-40DD-AFC4-6F175D3DCCD1}">
              <a14:hiddenFill xmlns:a14="http://schemas.microsoft.com/office/drawing/2010/main">
                <a:solidFill>
                  <a:srgbClr val="FFFFFF"/>
                </a:solidFill>
              </a14:hiddenFill>
            </a:ext>
          </a:extLst>
        </p:spPr>
      </p:pic>
      <p:pic>
        <p:nvPicPr>
          <p:cNvPr id="22550" name="Picture 22" descr="Imagen relacionada">
            <a:extLst>
              <a:ext uri="{FF2B5EF4-FFF2-40B4-BE49-F238E27FC236}">
                <a16:creationId xmlns:a16="http://schemas.microsoft.com/office/drawing/2014/main" id="{B825F317-820B-48CB-B1D6-8D555663B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608" y="2985053"/>
            <a:ext cx="3193776" cy="348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10549"/>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Marcador de número de diapositiva 2">
            <a:extLst>
              <a:ext uri="{FF2B5EF4-FFF2-40B4-BE49-F238E27FC236}">
                <a16:creationId xmlns:a16="http://schemas.microsoft.com/office/drawing/2014/main" id="{B43B0998-1B1F-45A8-8895-1300AD116899}"/>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24378D6-C270-42EC-8E32-A7B514589456}" type="slidenum">
              <a:rPr lang="es-AR" altLang="es-AR">
                <a:latin typeface="Arial" panose="020B0604020202020204" pitchFamily="34" charset="0"/>
              </a:rPr>
              <a:pPr/>
              <a:t>23</a:t>
            </a:fld>
            <a:endParaRPr lang="es-AR" altLang="es-AR">
              <a:latin typeface="Arial" panose="020B0604020202020204" pitchFamily="34" charset="0"/>
            </a:endParaRPr>
          </a:p>
        </p:txBody>
      </p:sp>
      <p:sp>
        <p:nvSpPr>
          <p:cNvPr id="214019" name="Text Box 1026">
            <a:extLst>
              <a:ext uri="{FF2B5EF4-FFF2-40B4-BE49-F238E27FC236}">
                <a16:creationId xmlns:a16="http://schemas.microsoft.com/office/drawing/2014/main" id="{B991EB0A-8B8D-407E-827C-2C61F38C511D}"/>
              </a:ext>
            </a:extLst>
          </p:cNvPr>
          <p:cNvSpPr txBox="1">
            <a:spLocks noChangeArrowheads="1"/>
          </p:cNvSpPr>
          <p:nvPr/>
        </p:nvSpPr>
        <p:spPr bwMode="auto">
          <a:xfrm>
            <a:off x="1928612" y="527062"/>
            <a:ext cx="8077200" cy="582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nSpc>
                <a:spcPct val="130000"/>
              </a:lnSpc>
              <a:spcBef>
                <a:spcPct val="50000"/>
              </a:spcBef>
            </a:pPr>
            <a:r>
              <a:rPr lang="es-AR" altLang="es-AR" sz="2800" dirty="0">
                <a:latin typeface="Arial" panose="020B0604020202020204" pitchFamily="34" charset="0"/>
              </a:rPr>
              <a:t>Una fuente sonora puntual con un nivel de ruido de 90 </a:t>
            </a:r>
            <a:r>
              <a:rPr lang="es-AR" altLang="es-AR" sz="2800" dirty="0" err="1">
                <a:latin typeface="Arial" panose="020B0604020202020204" pitchFamily="34" charset="0"/>
              </a:rPr>
              <a:t>db</a:t>
            </a:r>
            <a:r>
              <a:rPr lang="es-AR" altLang="es-AR" sz="2800" dirty="0">
                <a:latin typeface="Arial" panose="020B0604020202020204" pitchFamily="34" charset="0"/>
              </a:rPr>
              <a:t>(vía transitada) a 5m, tendrá un nivel de ruido de 84 </a:t>
            </a:r>
            <a:r>
              <a:rPr lang="es-AR" altLang="es-AR" sz="2800" dirty="0" err="1">
                <a:latin typeface="Arial" panose="020B0604020202020204" pitchFamily="34" charset="0"/>
              </a:rPr>
              <a:t>db</a:t>
            </a:r>
            <a:r>
              <a:rPr lang="es-AR" altLang="es-AR" sz="2800" dirty="0">
                <a:latin typeface="Arial" panose="020B0604020202020204" pitchFamily="34" charset="0"/>
              </a:rPr>
              <a:t>…</a:t>
            </a:r>
          </a:p>
          <a:p>
            <a:pPr>
              <a:lnSpc>
                <a:spcPct val="130000"/>
              </a:lnSpc>
              <a:spcBef>
                <a:spcPct val="50000"/>
              </a:spcBef>
            </a:pPr>
            <a:r>
              <a:rPr lang="es-AR" altLang="es-AR" sz="2800" dirty="0">
                <a:latin typeface="Arial" panose="020B0604020202020204" pitchFamily="34" charset="0"/>
              </a:rPr>
              <a:t> a 10 m de distancia, de 78 </a:t>
            </a:r>
            <a:r>
              <a:rPr lang="es-AR" altLang="es-AR" sz="2800" dirty="0" err="1">
                <a:latin typeface="Arial" panose="020B0604020202020204" pitchFamily="34" charset="0"/>
              </a:rPr>
              <a:t>db</a:t>
            </a:r>
            <a:r>
              <a:rPr lang="es-AR" altLang="es-AR" sz="2800" dirty="0">
                <a:latin typeface="Arial" panose="020B0604020202020204" pitchFamily="34" charset="0"/>
              </a:rPr>
              <a:t>…</a:t>
            </a:r>
          </a:p>
          <a:p>
            <a:pPr>
              <a:lnSpc>
                <a:spcPct val="130000"/>
              </a:lnSpc>
              <a:spcBef>
                <a:spcPct val="50000"/>
              </a:spcBef>
            </a:pPr>
            <a:r>
              <a:rPr lang="es-AR" altLang="es-AR" sz="2800" dirty="0">
                <a:latin typeface="Arial" panose="020B0604020202020204" pitchFamily="34" charset="0"/>
              </a:rPr>
              <a:t> a 20 m, de 72 </a:t>
            </a:r>
            <a:r>
              <a:rPr lang="es-AR" altLang="es-AR" sz="2800" dirty="0" err="1">
                <a:latin typeface="Arial" panose="020B0604020202020204" pitchFamily="34" charset="0"/>
              </a:rPr>
              <a:t>db</a:t>
            </a:r>
            <a:r>
              <a:rPr lang="es-AR" altLang="es-AR" sz="2800" dirty="0">
                <a:latin typeface="Arial" panose="020B0604020202020204" pitchFamily="34" charset="0"/>
              </a:rPr>
              <a:t>…</a:t>
            </a:r>
          </a:p>
          <a:p>
            <a:pPr>
              <a:lnSpc>
                <a:spcPct val="130000"/>
              </a:lnSpc>
              <a:spcBef>
                <a:spcPct val="50000"/>
              </a:spcBef>
            </a:pPr>
            <a:r>
              <a:rPr lang="es-AR" altLang="es-AR" sz="2800" dirty="0">
                <a:latin typeface="Arial" panose="020B0604020202020204" pitchFamily="34" charset="0"/>
              </a:rPr>
              <a:t> a 40m, de 66 </a:t>
            </a:r>
            <a:r>
              <a:rPr lang="es-AR" altLang="es-AR" sz="2800" dirty="0" err="1">
                <a:latin typeface="Arial" panose="020B0604020202020204" pitchFamily="34" charset="0"/>
              </a:rPr>
              <a:t>db</a:t>
            </a:r>
            <a:endParaRPr lang="es-AR" altLang="es-AR" sz="2800" dirty="0">
              <a:latin typeface="Arial" panose="020B0604020202020204" pitchFamily="34" charset="0"/>
            </a:endParaRPr>
          </a:p>
          <a:p>
            <a:pPr>
              <a:lnSpc>
                <a:spcPct val="130000"/>
              </a:lnSpc>
              <a:spcBef>
                <a:spcPct val="50000"/>
              </a:spcBef>
            </a:pPr>
            <a:r>
              <a:rPr lang="es-AR" altLang="es-AR" sz="2800" dirty="0">
                <a:latin typeface="Arial" panose="020B0604020202020204" pitchFamily="34" charset="0"/>
              </a:rPr>
              <a:t>(ley de distancia….) </a:t>
            </a:r>
          </a:p>
          <a:p>
            <a:pPr algn="ctr">
              <a:lnSpc>
                <a:spcPct val="130000"/>
              </a:lnSpc>
              <a:spcBef>
                <a:spcPct val="50000"/>
              </a:spcBef>
            </a:pPr>
            <a:r>
              <a:rPr lang="es-AR" altLang="es-AR" sz="2000" b="1" dirty="0">
                <a:solidFill>
                  <a:srgbClr val="00B0F0"/>
                </a:solidFill>
                <a:latin typeface="Arial" panose="020B0604020202020204" pitchFamily="34" charset="0"/>
              </a:rPr>
              <a:t>Cada vez que se duplica la distancia, el nivel de ruidos disminuye en 6db.</a:t>
            </a:r>
            <a:endParaRPr lang="es-ES_tradnl" altLang="es-AR" sz="2000" b="1" dirty="0">
              <a:solidFill>
                <a:srgbClr val="00B0F0"/>
              </a:solidFill>
              <a:latin typeface="Arial" panose="020B0604020202020204" pitchFamily="34" charset="0"/>
            </a:endParaRPr>
          </a:p>
        </p:txBody>
      </p:sp>
    </p:spTree>
    <p:extLst>
      <p:ext uri="{BB962C8B-B14F-4D97-AF65-F5344CB8AC3E}">
        <p14:creationId xmlns:p14="http://schemas.microsoft.com/office/powerpoint/2010/main" val="832302057"/>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Marcador de número de diapositiva 2">
            <a:extLst>
              <a:ext uri="{FF2B5EF4-FFF2-40B4-BE49-F238E27FC236}">
                <a16:creationId xmlns:a16="http://schemas.microsoft.com/office/drawing/2014/main" id="{F2B6C71B-C67A-4AFC-84D9-3588F98E97B6}"/>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5F05FC4-CD20-471B-A4C3-1B96FF9CDB5A}" type="slidenum">
              <a:rPr lang="es-AR" altLang="es-AR">
                <a:latin typeface="Arial" panose="020B0604020202020204" pitchFamily="34" charset="0"/>
              </a:rPr>
              <a:pPr/>
              <a:t>24</a:t>
            </a:fld>
            <a:endParaRPr lang="es-AR" altLang="es-AR">
              <a:latin typeface="Arial" panose="020B0604020202020204" pitchFamily="34" charset="0"/>
            </a:endParaRPr>
          </a:p>
        </p:txBody>
      </p:sp>
      <p:sp>
        <p:nvSpPr>
          <p:cNvPr id="216067" name="Text Box 1026">
            <a:extLst>
              <a:ext uri="{FF2B5EF4-FFF2-40B4-BE49-F238E27FC236}">
                <a16:creationId xmlns:a16="http://schemas.microsoft.com/office/drawing/2014/main" id="{9D7A8A64-8F3B-4AC1-BC74-2B9F367AB310}"/>
              </a:ext>
            </a:extLst>
          </p:cNvPr>
          <p:cNvSpPr txBox="1">
            <a:spLocks noChangeArrowheads="1"/>
          </p:cNvSpPr>
          <p:nvPr/>
        </p:nvSpPr>
        <p:spPr bwMode="auto">
          <a:xfrm>
            <a:off x="882370" y="979990"/>
            <a:ext cx="9751764"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lnSpc>
                <a:spcPct val="120000"/>
              </a:lnSpc>
            </a:pPr>
            <a:r>
              <a:rPr lang="es-AR" altLang="es-AR" sz="2000" dirty="0">
                <a:latin typeface="Arial" panose="020B0604020202020204" pitchFamily="34" charset="0"/>
              </a:rPr>
              <a:t>La vegetación juega un papel esencial en la propagación de los sonidos a lo largo de las superficies terrestre, ya que ayuda a absorberlo y a disiparlo.</a:t>
            </a:r>
          </a:p>
          <a:p>
            <a:pPr lvl="2">
              <a:lnSpc>
                <a:spcPct val="120000"/>
              </a:lnSpc>
            </a:pPr>
            <a:endParaRPr lang="es-AR" altLang="es-AR" sz="2000" dirty="0">
              <a:latin typeface="Arial" panose="020B0604020202020204" pitchFamily="34" charset="0"/>
            </a:endParaRPr>
          </a:p>
          <a:p>
            <a:pPr lvl="2">
              <a:lnSpc>
                <a:spcPct val="120000"/>
              </a:lnSpc>
            </a:pPr>
            <a:r>
              <a:rPr lang="es-AR" altLang="es-AR" sz="2000" dirty="0">
                <a:latin typeface="Arial" panose="020B0604020202020204" pitchFamily="34" charset="0"/>
              </a:rPr>
              <a:t>El tipo y la extensión de la vegetación a emplear dependen del área de frecuencia donde el ruido es más indeseable, las plantaciones de árboles brinda amortiguación en el caso de frecuencias bajas, la hierba y los arbustos amortiguan altas frecuencias, la vegetación ideal para éste fin debe ser de hojas perennes.</a:t>
            </a:r>
          </a:p>
          <a:p>
            <a:pPr>
              <a:spcBef>
                <a:spcPct val="50000"/>
              </a:spcBef>
            </a:pPr>
            <a:endParaRPr lang="es-ES_tradnl" altLang="es-AR" sz="2400" dirty="0">
              <a:latin typeface="Times New Roman" panose="02020603050405020304" pitchFamily="18" charset="0"/>
            </a:endParaRPr>
          </a:p>
        </p:txBody>
      </p:sp>
      <p:sp>
        <p:nvSpPr>
          <p:cNvPr id="2" name="Rectángulo 1"/>
          <p:cNvSpPr/>
          <p:nvPr/>
        </p:nvSpPr>
        <p:spPr>
          <a:xfrm>
            <a:off x="1847161" y="4165478"/>
            <a:ext cx="8786973" cy="830997"/>
          </a:xfrm>
          <a:prstGeom prst="rect">
            <a:avLst/>
          </a:prstGeom>
        </p:spPr>
        <p:txBody>
          <a:bodyPr wrap="square">
            <a:spAutoFit/>
          </a:bodyPr>
          <a:lstStyle/>
          <a:p>
            <a:pPr>
              <a:lnSpc>
                <a:spcPct val="120000"/>
              </a:lnSpc>
              <a:spcBef>
                <a:spcPct val="50000"/>
              </a:spcBef>
            </a:pPr>
            <a:r>
              <a:rPr lang="es-AR" altLang="es-AR" sz="2000" dirty="0">
                <a:latin typeface="Arial" panose="020B0604020202020204" pitchFamily="34" charset="0"/>
              </a:rPr>
              <a:t>La disminución del ruido obtenido por pantallas vegetales puede estimarse en 5 </a:t>
            </a:r>
            <a:r>
              <a:rPr lang="es-AR" altLang="es-AR" sz="2000" dirty="0" err="1">
                <a:latin typeface="Arial" panose="020B0604020202020204" pitchFamily="34" charset="0"/>
              </a:rPr>
              <a:t>db</a:t>
            </a:r>
            <a:r>
              <a:rPr lang="es-AR" altLang="es-AR" sz="2000" dirty="0">
                <a:latin typeface="Arial" panose="020B0604020202020204" pitchFamily="34" charset="0"/>
              </a:rPr>
              <a:t>, valor que está lejos de ser despreciable</a:t>
            </a:r>
            <a:endParaRPr lang="es-ES_tradnl" altLang="es-AR" sz="2000" dirty="0">
              <a:latin typeface="Arial" panose="020B0604020202020204" pitchFamily="34" charset="0"/>
            </a:endParaRPr>
          </a:p>
        </p:txBody>
      </p:sp>
    </p:spTree>
    <p:extLst>
      <p:ext uri="{BB962C8B-B14F-4D97-AF65-F5344CB8AC3E}">
        <p14:creationId xmlns:p14="http://schemas.microsoft.com/office/powerpoint/2010/main" val="1089523833"/>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91" name="Rectangle 15259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81" name="Rectangle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5" name="Rectangle 8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586" name="Picture 10" descr="Resultado de imagen para ruidos exteriores soluciones acusticas">
            <a:extLst>
              <a:ext uri="{FF2B5EF4-FFF2-40B4-BE49-F238E27FC236}">
                <a16:creationId xmlns:a16="http://schemas.microsoft.com/office/drawing/2014/main" id="{7D71A315-187C-43D3-ACB8-F8B5534B56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2" r="17449" b="-3"/>
          <a:stretch/>
        </p:blipFill>
        <p:spPr bwMode="auto">
          <a:xfrm>
            <a:off x="5120640" y="758952"/>
            <a:ext cx="3362833" cy="3191490"/>
          </a:xfrm>
          <a:prstGeom prst="rect">
            <a:avLst/>
          </a:prstGeom>
          <a:noFill/>
          <a:extLst>
            <a:ext uri="{909E8E84-426E-40DD-AFC4-6F175D3DCCD1}">
              <a14:hiddenFill xmlns:a14="http://schemas.microsoft.com/office/drawing/2010/main">
                <a:solidFill>
                  <a:srgbClr val="FFFFFF"/>
                </a:solidFill>
              </a14:hiddenFill>
            </a:ext>
          </a:extLst>
        </p:spPr>
      </p:pic>
      <p:pic>
        <p:nvPicPr>
          <p:cNvPr id="152580" name="Picture 4" descr="Imagen relacionada">
            <a:extLst>
              <a:ext uri="{FF2B5EF4-FFF2-40B4-BE49-F238E27FC236}">
                <a16:creationId xmlns:a16="http://schemas.microsoft.com/office/drawing/2014/main" id="{8224FD04-C69D-40AD-A524-5443F4D251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84" r="10797" b="2"/>
          <a:stretch/>
        </p:blipFill>
        <p:spPr bwMode="auto">
          <a:xfrm>
            <a:off x="8647719" y="2729566"/>
            <a:ext cx="2840191" cy="3360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ediccion-aislamiento-y-acondicionamientos-acusticos">
            <a:extLst>
              <a:ext uri="{FF2B5EF4-FFF2-40B4-BE49-F238E27FC236}">
                <a16:creationId xmlns:a16="http://schemas.microsoft.com/office/drawing/2014/main" id="{9D0440F0-EB99-4239-8B36-9C33BF665A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63" r="-4" b="-4"/>
          <a:stretch/>
        </p:blipFill>
        <p:spPr bwMode="auto">
          <a:xfrm>
            <a:off x="8638608" y="758952"/>
            <a:ext cx="2849303" cy="1830905"/>
          </a:xfrm>
          <a:prstGeom prst="rect">
            <a:avLst/>
          </a:prstGeom>
          <a:noFill/>
          <a:extLst>
            <a:ext uri="{909E8E84-426E-40DD-AFC4-6F175D3DCCD1}">
              <a14:hiddenFill xmlns:a14="http://schemas.microsoft.com/office/drawing/2010/main">
                <a:solidFill>
                  <a:srgbClr val="FFFFFF"/>
                </a:solidFill>
              </a14:hiddenFill>
            </a:ext>
          </a:extLst>
        </p:spPr>
      </p:pic>
      <p:pic>
        <p:nvPicPr>
          <p:cNvPr id="152582" name="Picture 6" descr="Imagen relacionada">
            <a:extLst>
              <a:ext uri="{FF2B5EF4-FFF2-40B4-BE49-F238E27FC236}">
                <a16:creationId xmlns:a16="http://schemas.microsoft.com/office/drawing/2014/main" id="{971A8B00-08B4-4C19-9BDC-4123DF5649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12" r="737" b="5"/>
          <a:stretch/>
        </p:blipFill>
        <p:spPr bwMode="auto">
          <a:xfrm>
            <a:off x="5120640" y="4090151"/>
            <a:ext cx="3371946" cy="199975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esultado de imagen para ruidos exteriores soluciones acusticas">
            <a:extLst>
              <a:ext uri="{FF2B5EF4-FFF2-40B4-BE49-F238E27FC236}">
                <a16:creationId xmlns:a16="http://schemas.microsoft.com/office/drawing/2014/main" id="{D86FA2E9-7E74-46F4-9B91-3C34CFCC380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2" name="Marcador de número de diapositiva 1">
            <a:extLst>
              <a:ext uri="{FF2B5EF4-FFF2-40B4-BE49-F238E27FC236}">
                <a16:creationId xmlns:a16="http://schemas.microsoft.com/office/drawing/2014/main" id="{7AFF1170-A9A8-4CE0-B763-8C717B3EDF1F}"/>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defTabSz="457200">
              <a:spcAft>
                <a:spcPts val="600"/>
              </a:spcAft>
            </a:pPr>
            <a:fld id="{BAD4A967-5786-4632-A050-AE15A4BB4C94}" type="slidenum">
              <a:rPr lang="en-US" smtClean="0"/>
              <a:pPr defTabSz="457200">
                <a:spcAft>
                  <a:spcPts val="600"/>
                </a:spcAft>
              </a:pPr>
              <a:t>25</a:t>
            </a:fld>
            <a:endParaRPr lang="en-US"/>
          </a:p>
        </p:txBody>
      </p:sp>
      <p:sp>
        <p:nvSpPr>
          <p:cNvPr id="3" name="CuadroTexto 2">
            <a:extLst>
              <a:ext uri="{FF2B5EF4-FFF2-40B4-BE49-F238E27FC236}">
                <a16:creationId xmlns:a16="http://schemas.microsoft.com/office/drawing/2014/main" id="{E02E0898-7ECF-40FC-AB6B-C153B87A96C8}"/>
              </a:ext>
            </a:extLst>
          </p:cNvPr>
          <p:cNvSpPr txBox="1"/>
          <p:nvPr/>
        </p:nvSpPr>
        <p:spPr>
          <a:xfrm>
            <a:off x="490985" y="1298448"/>
            <a:ext cx="3837552" cy="3255264"/>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900" spc="-100" dirty="0">
              <a:solidFill>
                <a:srgbClr val="FFFFFF"/>
              </a:solidFill>
              <a:latin typeface="+mj-lt"/>
              <a:ea typeface="+mj-ea"/>
              <a:cs typeface="+mj-cs"/>
            </a:endParaRPr>
          </a:p>
        </p:txBody>
      </p:sp>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277" y="3809998"/>
            <a:ext cx="3810000" cy="2840489"/>
          </a:xfrm>
          <a:prstGeom prst="rect">
            <a:avLst/>
          </a:prstGeom>
        </p:spPr>
      </p:pic>
      <p:pic>
        <p:nvPicPr>
          <p:cNvPr id="18" name="Imagen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029" y="533400"/>
            <a:ext cx="5263617" cy="3048000"/>
          </a:xfrm>
          <a:prstGeom prst="rect">
            <a:avLst/>
          </a:prstGeom>
        </p:spPr>
      </p:pic>
    </p:spTree>
    <p:extLst>
      <p:ext uri="{BB962C8B-B14F-4D97-AF65-F5344CB8AC3E}">
        <p14:creationId xmlns:p14="http://schemas.microsoft.com/office/powerpoint/2010/main" val="390054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Marcador de número de diapositiva 2">
            <a:extLst>
              <a:ext uri="{FF2B5EF4-FFF2-40B4-BE49-F238E27FC236}">
                <a16:creationId xmlns:a16="http://schemas.microsoft.com/office/drawing/2014/main" id="{9803E626-3421-4F1E-AF16-ED621F3A2C6E}"/>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D4E0477-9088-4587-9433-EBB27EC35AAB}" type="slidenum">
              <a:rPr lang="es-AR" altLang="es-AR">
                <a:latin typeface="Arial" panose="020B0604020202020204" pitchFamily="34" charset="0"/>
              </a:rPr>
              <a:pPr/>
              <a:t>26</a:t>
            </a:fld>
            <a:endParaRPr lang="es-AR" altLang="es-AR">
              <a:latin typeface="Arial" panose="020B0604020202020204" pitchFamily="34" charset="0"/>
            </a:endParaRPr>
          </a:p>
        </p:txBody>
      </p:sp>
      <p:sp>
        <p:nvSpPr>
          <p:cNvPr id="215043" name="Text Box 2">
            <a:extLst>
              <a:ext uri="{FF2B5EF4-FFF2-40B4-BE49-F238E27FC236}">
                <a16:creationId xmlns:a16="http://schemas.microsoft.com/office/drawing/2014/main" id="{C38222E1-7246-4DAA-9E47-C3BB80674D6C}"/>
              </a:ext>
            </a:extLst>
          </p:cNvPr>
          <p:cNvSpPr txBox="1">
            <a:spLocks noChangeArrowheads="1"/>
          </p:cNvSpPr>
          <p:nvPr/>
        </p:nvSpPr>
        <p:spPr bwMode="auto">
          <a:xfrm>
            <a:off x="1828800" y="914401"/>
            <a:ext cx="84582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lnSpc>
                <a:spcPct val="130000"/>
              </a:lnSpc>
            </a:pPr>
            <a:r>
              <a:rPr lang="es-AR" altLang="es-AR" sz="2400" dirty="0">
                <a:latin typeface="Arial" panose="020B0604020202020204" pitchFamily="34" charset="0"/>
              </a:rPr>
              <a:t>Como es sabido… </a:t>
            </a:r>
            <a:r>
              <a:rPr lang="es-AR" altLang="es-AR" sz="2400" b="1" dirty="0">
                <a:solidFill>
                  <a:schemeClr val="tx2">
                    <a:lumMod val="90000"/>
                  </a:schemeClr>
                </a:solidFill>
                <a:latin typeface="Arial" panose="020B0604020202020204" pitchFamily="34" charset="0"/>
              </a:rPr>
              <a:t>el sonido se percibe mejor con viento a favor que con viento en contra. </a:t>
            </a:r>
          </a:p>
          <a:p>
            <a:pPr lvl="2">
              <a:lnSpc>
                <a:spcPct val="130000"/>
              </a:lnSpc>
            </a:pPr>
            <a:endParaRPr lang="es-AR" altLang="es-AR" sz="2400" dirty="0">
              <a:latin typeface="Arial" panose="020B0604020202020204" pitchFamily="34" charset="0"/>
            </a:endParaRPr>
          </a:p>
          <a:p>
            <a:pPr lvl="2">
              <a:lnSpc>
                <a:spcPct val="130000"/>
              </a:lnSpc>
            </a:pPr>
            <a:r>
              <a:rPr lang="es-AR" altLang="es-AR" sz="2400" dirty="0">
                <a:latin typeface="Arial" panose="020B0604020202020204" pitchFamily="34" charset="0"/>
              </a:rPr>
              <a:t>La causa de ello es que… </a:t>
            </a:r>
            <a:r>
              <a:rPr lang="es-AR" altLang="es-AR" sz="2400" b="1" dirty="0">
                <a:solidFill>
                  <a:schemeClr val="tx2">
                    <a:lumMod val="90000"/>
                  </a:schemeClr>
                </a:solidFill>
                <a:latin typeface="Arial" panose="020B0604020202020204" pitchFamily="34" charset="0"/>
              </a:rPr>
              <a:t>con el viento a favor las ondas sonoras se desvían hacia abajo, hacia el suelo, y hacia arriba en casos de viento en contra. </a:t>
            </a:r>
          </a:p>
          <a:p>
            <a:pPr lvl="2">
              <a:lnSpc>
                <a:spcPct val="130000"/>
              </a:lnSpc>
            </a:pPr>
            <a:endParaRPr lang="es-AR" altLang="es-AR" sz="2400" dirty="0">
              <a:latin typeface="Arial" panose="020B0604020202020204" pitchFamily="34" charset="0"/>
            </a:endParaRPr>
          </a:p>
          <a:p>
            <a:pPr lvl="2">
              <a:lnSpc>
                <a:spcPct val="130000"/>
              </a:lnSpc>
            </a:pPr>
            <a:r>
              <a:rPr lang="es-AR" altLang="es-AR" sz="2400" dirty="0">
                <a:latin typeface="Arial" panose="020B0604020202020204" pitchFamily="34" charset="0"/>
              </a:rPr>
              <a:t>La dirección del viento dominante, por ello, tiene importancia al proyectarse edificios altos.</a:t>
            </a:r>
          </a:p>
          <a:p>
            <a:pPr>
              <a:lnSpc>
                <a:spcPct val="130000"/>
              </a:lnSpc>
              <a:spcBef>
                <a:spcPct val="50000"/>
              </a:spcBef>
            </a:pPr>
            <a:endParaRPr lang="es-ES_tradnl" altLang="es-AR" sz="2400" dirty="0">
              <a:latin typeface="Times New Roman" panose="02020603050405020304" pitchFamily="18" charset="0"/>
            </a:endParaRPr>
          </a:p>
        </p:txBody>
      </p:sp>
    </p:spTree>
    <p:extLst>
      <p:ext uri="{BB962C8B-B14F-4D97-AF65-F5344CB8AC3E}">
        <p14:creationId xmlns:p14="http://schemas.microsoft.com/office/powerpoint/2010/main" val="3969238646"/>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Marcador de número de diapositiva 2">
            <a:extLst>
              <a:ext uri="{FF2B5EF4-FFF2-40B4-BE49-F238E27FC236}">
                <a16:creationId xmlns:a16="http://schemas.microsoft.com/office/drawing/2014/main" id="{33C5B39F-D9C1-479F-9D67-A08EC66C505D}"/>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33B8DF7-D8F6-4D8F-B839-F4ABB313AA3F}" type="slidenum">
              <a:rPr lang="es-AR" altLang="es-AR">
                <a:latin typeface="Arial" panose="020B0604020202020204" pitchFamily="34" charset="0"/>
              </a:rPr>
              <a:pPr/>
              <a:t>27</a:t>
            </a:fld>
            <a:endParaRPr lang="es-AR" altLang="es-AR">
              <a:latin typeface="Arial" panose="020B0604020202020204" pitchFamily="34" charset="0"/>
            </a:endParaRPr>
          </a:p>
        </p:txBody>
      </p:sp>
      <p:pic>
        <p:nvPicPr>
          <p:cNvPr id="2" name="Imagen 1"/>
          <p:cNvPicPr>
            <a:picLocks noChangeAspect="1"/>
          </p:cNvPicPr>
          <p:nvPr/>
        </p:nvPicPr>
        <p:blipFill>
          <a:blip r:embed="rId2"/>
          <a:stretch>
            <a:fillRect/>
          </a:stretch>
        </p:blipFill>
        <p:spPr>
          <a:xfrm>
            <a:off x="9168028" y="316210"/>
            <a:ext cx="2562062" cy="3263438"/>
          </a:xfrm>
          <a:prstGeom prst="rect">
            <a:avLst/>
          </a:prstGeom>
        </p:spPr>
      </p:pic>
      <p:pic>
        <p:nvPicPr>
          <p:cNvPr id="3" name="Imagen 2"/>
          <p:cNvPicPr>
            <a:picLocks noChangeAspect="1"/>
          </p:cNvPicPr>
          <p:nvPr/>
        </p:nvPicPr>
        <p:blipFill>
          <a:blip r:embed="rId3"/>
          <a:stretch>
            <a:fillRect/>
          </a:stretch>
        </p:blipFill>
        <p:spPr>
          <a:xfrm>
            <a:off x="7292233" y="3546537"/>
            <a:ext cx="4437857" cy="3174938"/>
          </a:xfrm>
          <a:prstGeom prst="rect">
            <a:avLst/>
          </a:prstGeom>
        </p:spPr>
      </p:pic>
      <p:pic>
        <p:nvPicPr>
          <p:cNvPr id="4" name="Imagen 3"/>
          <p:cNvPicPr>
            <a:picLocks noChangeAspect="1"/>
          </p:cNvPicPr>
          <p:nvPr/>
        </p:nvPicPr>
        <p:blipFill>
          <a:blip r:embed="rId4"/>
          <a:stretch>
            <a:fillRect/>
          </a:stretch>
        </p:blipFill>
        <p:spPr>
          <a:xfrm>
            <a:off x="5541160" y="316210"/>
            <a:ext cx="3626868" cy="4034050"/>
          </a:xfrm>
          <a:prstGeom prst="rect">
            <a:avLst/>
          </a:prstGeom>
        </p:spPr>
      </p:pic>
      <p:pic>
        <p:nvPicPr>
          <p:cNvPr id="5" name="Imagen 4"/>
          <p:cNvPicPr>
            <a:picLocks noChangeAspect="1"/>
          </p:cNvPicPr>
          <p:nvPr/>
        </p:nvPicPr>
        <p:blipFill>
          <a:blip r:embed="rId5"/>
          <a:stretch>
            <a:fillRect/>
          </a:stretch>
        </p:blipFill>
        <p:spPr>
          <a:xfrm>
            <a:off x="4502451" y="3712475"/>
            <a:ext cx="2973822" cy="3009000"/>
          </a:xfrm>
          <a:prstGeom prst="rect">
            <a:avLst/>
          </a:prstGeom>
        </p:spPr>
      </p:pic>
      <p:pic>
        <p:nvPicPr>
          <p:cNvPr id="6" name="Imagen 5"/>
          <p:cNvPicPr>
            <a:picLocks noChangeAspect="1"/>
          </p:cNvPicPr>
          <p:nvPr/>
        </p:nvPicPr>
        <p:blipFill>
          <a:blip r:embed="rId6"/>
          <a:stretch>
            <a:fillRect/>
          </a:stretch>
        </p:blipFill>
        <p:spPr>
          <a:xfrm>
            <a:off x="3038416" y="316210"/>
            <a:ext cx="2582866" cy="3827626"/>
          </a:xfrm>
          <a:prstGeom prst="rect">
            <a:avLst/>
          </a:prstGeom>
        </p:spPr>
      </p:pic>
      <p:pic>
        <p:nvPicPr>
          <p:cNvPr id="7" name="Imagen 6"/>
          <p:cNvPicPr>
            <a:picLocks noChangeAspect="1"/>
          </p:cNvPicPr>
          <p:nvPr/>
        </p:nvPicPr>
        <p:blipFill>
          <a:blip r:embed="rId4"/>
          <a:stretch>
            <a:fillRect/>
          </a:stretch>
        </p:blipFill>
        <p:spPr>
          <a:xfrm>
            <a:off x="3038416" y="3655925"/>
            <a:ext cx="2151849" cy="3122100"/>
          </a:xfrm>
          <a:prstGeom prst="rect">
            <a:avLst/>
          </a:prstGeom>
        </p:spPr>
      </p:pic>
      <p:sp>
        <p:nvSpPr>
          <p:cNvPr id="8" name="Rectángulo 7"/>
          <p:cNvSpPr/>
          <p:nvPr/>
        </p:nvSpPr>
        <p:spPr>
          <a:xfrm>
            <a:off x="270457" y="316210"/>
            <a:ext cx="2601532" cy="2331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dirty="0"/>
              <a:t>Ver la atenuación y el control acústico en los balcones….a través del tratamiento de los cielorrasos, barandas y piel de vidrio.</a:t>
            </a:r>
            <a:endParaRPr lang="es-ES" dirty="0"/>
          </a:p>
        </p:txBody>
      </p:sp>
    </p:spTree>
    <p:extLst>
      <p:ext uri="{BB962C8B-B14F-4D97-AF65-F5344CB8AC3E}">
        <p14:creationId xmlns:p14="http://schemas.microsoft.com/office/powerpoint/2010/main" val="1165446719"/>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Marcador de número de diapositiva 2">
            <a:extLst>
              <a:ext uri="{FF2B5EF4-FFF2-40B4-BE49-F238E27FC236}">
                <a16:creationId xmlns:a16="http://schemas.microsoft.com/office/drawing/2014/main" id="{3612E84B-D2C1-48FB-9C22-3A190FEA7523}"/>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21E4E93-1786-4B94-8188-BE19DBB06DBD}" type="slidenum">
              <a:rPr lang="es-AR" altLang="es-AR">
                <a:latin typeface="Arial" panose="020B0604020202020204" pitchFamily="34" charset="0"/>
              </a:rPr>
              <a:pPr/>
              <a:t>28</a:t>
            </a:fld>
            <a:endParaRPr lang="es-AR" altLang="es-AR">
              <a:latin typeface="Arial" panose="020B0604020202020204" pitchFamily="34" charset="0"/>
            </a:endParaRPr>
          </a:p>
        </p:txBody>
      </p:sp>
      <p:sp>
        <p:nvSpPr>
          <p:cNvPr id="281603" name="Rectangle 3">
            <a:extLst>
              <a:ext uri="{FF2B5EF4-FFF2-40B4-BE49-F238E27FC236}">
                <a16:creationId xmlns:a16="http://schemas.microsoft.com/office/drawing/2014/main" id="{A2601A19-790C-4C3B-B20A-D3A2E49BB7E3}"/>
              </a:ext>
            </a:extLst>
          </p:cNvPr>
          <p:cNvSpPr>
            <a:spLocks noGrp="1" noRot="1" noChangeArrowheads="1"/>
          </p:cNvSpPr>
          <p:nvPr>
            <p:ph type="title" idx="4294967295"/>
          </p:nvPr>
        </p:nvSpPr>
        <p:spPr>
          <a:xfrm>
            <a:off x="1223941" y="322284"/>
            <a:ext cx="8229600" cy="1143000"/>
          </a:xfrm>
        </p:spPr>
        <p:txBody>
          <a:bodyPr/>
          <a:lstStyle/>
          <a:p>
            <a:pPr eaLnBrk="1" hangingPunct="1">
              <a:defRPr/>
            </a:pPr>
            <a:r>
              <a:rPr lang="es-ES_tradnl" altLang="es-AR" dirty="0"/>
              <a:t>Normativas</a:t>
            </a:r>
          </a:p>
        </p:txBody>
      </p:sp>
      <p:sp>
        <p:nvSpPr>
          <p:cNvPr id="267267" name="Text Box 2">
            <a:extLst>
              <a:ext uri="{FF2B5EF4-FFF2-40B4-BE49-F238E27FC236}">
                <a16:creationId xmlns:a16="http://schemas.microsoft.com/office/drawing/2014/main" id="{BAED56C1-1EB6-4E54-A9E0-DE6A8482C1A1}"/>
              </a:ext>
            </a:extLst>
          </p:cNvPr>
          <p:cNvSpPr txBox="1">
            <a:spLocks noChangeArrowheads="1"/>
          </p:cNvSpPr>
          <p:nvPr/>
        </p:nvSpPr>
        <p:spPr bwMode="auto">
          <a:xfrm>
            <a:off x="1905000" y="1471614"/>
            <a:ext cx="80010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s-ES_tradnl" altLang="es-AR" sz="2400" dirty="0">
                <a:latin typeface="Times New Roman" panose="02020603050405020304" pitchFamily="18" charset="0"/>
              </a:rPr>
              <a:t>La necesidad de proteger a los ocupantes de los edificios de las molestias físicas y psíquicas que ocasionan los ruidos ha llevado a dictar La Norma Básica de la Edificación (NBE-CA-88) que establece las condiciones mínimas exigibles a los edificios para mantener en ellos un nivel acústico aceptable, así como la promulgación de las Ordenanzas Municipales para la protección del medio ambiente y confort de los ciudadanos contra las perturbaciones por ruidos y vibraciones generadas por actividades molestas, máquinas y equipos. En Argentina, es muy utilizada la Norma IRAM 4062, y en la Ciudad de Buenos Aires la Ordenanza 39025, que es el Código de Prevención de la contaminación Ambiental. </a:t>
            </a:r>
          </a:p>
          <a:p>
            <a:endParaRPr lang="es-ES_tradnl" altLang="es-AR" sz="2400" dirty="0">
              <a:latin typeface="Times New Roman" panose="02020603050405020304" pitchFamily="18" charset="0"/>
            </a:endParaRPr>
          </a:p>
          <a:p>
            <a:pPr>
              <a:spcBef>
                <a:spcPct val="50000"/>
              </a:spcBef>
            </a:pPr>
            <a:endParaRPr lang="es-ES_tradnl" altLang="es-AR" sz="2400" dirty="0">
              <a:latin typeface="Times New Roman" panose="02020603050405020304" pitchFamily="18" charset="0"/>
            </a:endParaRPr>
          </a:p>
        </p:txBody>
      </p:sp>
    </p:spTree>
    <p:extLst>
      <p:ext uri="{BB962C8B-B14F-4D97-AF65-F5344CB8AC3E}">
        <p14:creationId xmlns:p14="http://schemas.microsoft.com/office/powerpoint/2010/main" val="1190185204"/>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A22308E-226F-4CF8-B07F-D885F1E179DF}"/>
              </a:ext>
            </a:extLst>
          </p:cNvPr>
          <p:cNvSpPr>
            <a:spLocks noGrp="1"/>
          </p:cNvSpPr>
          <p:nvPr>
            <p:ph type="sldNum" sz="quarter" idx="12"/>
          </p:nvPr>
        </p:nvSpPr>
        <p:spPr/>
        <p:txBody>
          <a:bodyPr/>
          <a:lstStyle/>
          <a:p>
            <a:fld id="{BAD4A967-5786-4632-A050-AE15A4BB4C94}" type="slidenum">
              <a:rPr lang="es-AR" smtClean="0"/>
              <a:t>3</a:t>
            </a:fld>
            <a:endParaRPr lang="es-AR" dirty="0"/>
          </a:p>
        </p:txBody>
      </p:sp>
      <p:pic>
        <p:nvPicPr>
          <p:cNvPr id="151558" name="Picture 6" descr="Resultado de imagen para puentes acusticos">
            <a:extLst>
              <a:ext uri="{FF2B5EF4-FFF2-40B4-BE49-F238E27FC236}">
                <a16:creationId xmlns:a16="http://schemas.microsoft.com/office/drawing/2014/main" id="{15EE7EE2-2FE9-4F11-A9FE-6EBBE53D2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98" y="423654"/>
            <a:ext cx="5755720" cy="611881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069062" y="1841242"/>
            <a:ext cx="6096000" cy="5016758"/>
          </a:xfrm>
          <a:prstGeom prst="rect">
            <a:avLst/>
          </a:prstGeom>
        </p:spPr>
        <p:txBody>
          <a:bodyPr>
            <a:spAutoFit/>
          </a:bodyPr>
          <a:lstStyle/>
          <a:p>
            <a:pPr algn="just"/>
            <a:endParaRPr lang="es-AR" sz="1600" b="1" dirty="0">
              <a:latin typeface="arial" panose="020B0604020202020204" pitchFamily="34" charset="0"/>
            </a:endParaRPr>
          </a:p>
          <a:p>
            <a:pPr algn="just"/>
            <a:endParaRPr lang="es-AR" sz="1600" b="1" dirty="0">
              <a:latin typeface="arial" panose="020B0604020202020204" pitchFamily="34" charset="0"/>
            </a:endParaRPr>
          </a:p>
          <a:p>
            <a:pPr algn="just"/>
            <a:r>
              <a:rPr lang="es-AR" sz="1600" b="1" dirty="0">
                <a:latin typeface="arial" panose="020B0604020202020204" pitchFamily="34" charset="0"/>
              </a:rPr>
              <a:t>El </a:t>
            </a:r>
            <a:r>
              <a:rPr lang="es-AR" sz="1600" b="1" dirty="0">
                <a:solidFill>
                  <a:srgbClr val="00B0F0"/>
                </a:solidFill>
                <a:latin typeface="arial" panose="020B0604020202020204" pitchFamily="34" charset="0"/>
              </a:rPr>
              <a:t>puente acústico, </a:t>
            </a:r>
            <a:r>
              <a:rPr lang="es-AR" sz="1600" b="1" dirty="0">
                <a:latin typeface="arial" panose="020B0604020202020204" pitchFamily="34" charset="0"/>
              </a:rPr>
              <a:t>permite el paso del sonido de una superficie a otra;</a:t>
            </a:r>
          </a:p>
          <a:p>
            <a:pPr algn="just"/>
            <a:r>
              <a:rPr lang="es-AR" sz="1600" b="1" dirty="0">
                <a:latin typeface="arial" panose="020B0604020202020204" pitchFamily="34" charset="0"/>
              </a:rPr>
              <a:t>Al haber discontinuidad hay un debilitamiento acústico que deberá revisarse…..con lo cual se esta en presencia de una discontinuidad constructiva mal resuelta.</a:t>
            </a:r>
          </a:p>
          <a:p>
            <a:pPr algn="just"/>
            <a:endParaRPr lang="es-AR" sz="1600" b="1" dirty="0">
              <a:latin typeface="arial" panose="020B0604020202020204" pitchFamily="34" charset="0"/>
            </a:endParaRPr>
          </a:p>
          <a:p>
            <a:pPr algn="just"/>
            <a:r>
              <a:rPr lang="es-AR" sz="1600" b="1" dirty="0">
                <a:latin typeface="arial" panose="020B0604020202020204" pitchFamily="34" charset="0"/>
              </a:rPr>
              <a:t>Lugares posibles de patologías:</a:t>
            </a:r>
          </a:p>
          <a:p>
            <a:pPr algn="just"/>
            <a:endParaRPr lang="es-AR" sz="1600" b="1" dirty="0">
              <a:latin typeface="arial" panose="020B0604020202020204" pitchFamily="34" charset="0"/>
            </a:endParaRPr>
          </a:p>
          <a:p>
            <a:pPr marL="285750" indent="-285750" algn="just">
              <a:buFont typeface="Arial" panose="020B0604020202020204" pitchFamily="34" charset="0"/>
              <a:buChar char="•"/>
            </a:pPr>
            <a:r>
              <a:rPr lang="es-AR" sz="1600" dirty="0">
                <a:latin typeface="arial" panose="020B0604020202020204" pitchFamily="34" charset="0"/>
              </a:rPr>
              <a:t>Unión de paredes con columnas</a:t>
            </a:r>
          </a:p>
          <a:p>
            <a:pPr marL="285750" indent="-285750" algn="just">
              <a:buFont typeface="Arial" panose="020B0604020202020204" pitchFamily="34" charset="0"/>
              <a:buChar char="•"/>
            </a:pPr>
            <a:r>
              <a:rPr lang="es-AR" sz="1600" dirty="0">
                <a:latin typeface="arial" panose="020B0604020202020204" pitchFamily="34" charset="0"/>
              </a:rPr>
              <a:t>Unión de paredes con carpinterías</a:t>
            </a:r>
          </a:p>
          <a:p>
            <a:pPr marL="285750" indent="-285750" algn="just">
              <a:buFont typeface="Arial" panose="020B0604020202020204" pitchFamily="34" charset="0"/>
              <a:buChar char="•"/>
            </a:pPr>
            <a:r>
              <a:rPr lang="es-AR" sz="1600" dirty="0">
                <a:latin typeface="arial" panose="020B0604020202020204" pitchFamily="34" charset="0"/>
              </a:rPr>
              <a:t>Unión de tabiques livianos con el solado</a:t>
            </a:r>
          </a:p>
          <a:p>
            <a:pPr marL="285750" indent="-285750" algn="just">
              <a:buFont typeface="Arial" panose="020B0604020202020204" pitchFamily="34" charset="0"/>
              <a:buChar char="•"/>
            </a:pPr>
            <a:r>
              <a:rPr lang="es-AR" sz="1600" dirty="0">
                <a:latin typeface="arial" panose="020B0604020202020204" pitchFamily="34" charset="0"/>
              </a:rPr>
              <a:t>Unión de tabiques livianos con el cielorraso</a:t>
            </a:r>
          </a:p>
          <a:p>
            <a:pPr marL="285750" indent="-285750" algn="just">
              <a:buFont typeface="Arial" panose="020B0604020202020204" pitchFamily="34" charset="0"/>
              <a:buChar char="•"/>
            </a:pPr>
            <a:r>
              <a:rPr lang="es-AR" sz="1600" dirty="0">
                <a:latin typeface="arial" panose="020B0604020202020204" pitchFamily="34" charset="0"/>
              </a:rPr>
              <a:t>Bajas prestaciones en carpinterías</a:t>
            </a:r>
          </a:p>
          <a:p>
            <a:pPr marL="285750" indent="-285750" algn="just">
              <a:buFont typeface="Arial" panose="020B0604020202020204" pitchFamily="34" charset="0"/>
              <a:buChar char="•"/>
            </a:pPr>
            <a:r>
              <a:rPr lang="es-AR" sz="1600" dirty="0">
                <a:latin typeface="arial" panose="020B0604020202020204" pitchFamily="34" charset="0"/>
              </a:rPr>
              <a:t>Malas resoluciones en ductos</a:t>
            </a:r>
          </a:p>
          <a:p>
            <a:pPr marL="285750" indent="-285750" algn="just">
              <a:buFont typeface="Arial" panose="020B0604020202020204" pitchFamily="34" charset="0"/>
              <a:buChar char="•"/>
            </a:pPr>
            <a:r>
              <a:rPr lang="es-AR" sz="1600" dirty="0">
                <a:latin typeface="arial" panose="020B0604020202020204" pitchFamily="34" charset="0"/>
              </a:rPr>
              <a:t>Unión de paredes con el cielorraso</a:t>
            </a:r>
          </a:p>
          <a:p>
            <a:pPr marL="285750" indent="-285750" algn="just">
              <a:buFont typeface="Arial" panose="020B0604020202020204" pitchFamily="34" charset="0"/>
              <a:buChar char="•"/>
            </a:pPr>
            <a:r>
              <a:rPr lang="es-AR" sz="1600" dirty="0">
                <a:latin typeface="arial" panose="020B0604020202020204" pitchFamily="34" charset="0"/>
              </a:rPr>
              <a:t>Malas resoluciones de instalaciones colgantes </a:t>
            </a:r>
          </a:p>
          <a:p>
            <a:pPr marL="285750" indent="-285750" algn="just">
              <a:buFont typeface="Arial" panose="020B0604020202020204" pitchFamily="34" charset="0"/>
              <a:buChar char="•"/>
            </a:pPr>
            <a:endParaRPr lang="es-AR" sz="1600" dirty="0">
              <a:latin typeface="arial" panose="020B0604020202020204" pitchFamily="34" charset="0"/>
            </a:endParaRPr>
          </a:p>
          <a:p>
            <a:pPr algn="just"/>
            <a:endParaRPr lang="es-ES" sz="1600" dirty="0"/>
          </a:p>
        </p:txBody>
      </p:sp>
      <p:sp>
        <p:nvSpPr>
          <p:cNvPr id="4" name="Rectángulo 3"/>
          <p:cNvSpPr/>
          <p:nvPr/>
        </p:nvSpPr>
        <p:spPr>
          <a:xfrm>
            <a:off x="128789" y="733421"/>
            <a:ext cx="6684135" cy="708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400" b="1" dirty="0">
                <a:solidFill>
                  <a:srgbClr val="FFC000"/>
                </a:solidFill>
              </a:rPr>
              <a:t>El concepto de discontinuidad en la envolvente….</a:t>
            </a:r>
            <a:endParaRPr lang="es-ES" sz="2400" b="1" dirty="0">
              <a:solidFill>
                <a:srgbClr val="FFC000"/>
              </a:solidFill>
            </a:endParaRPr>
          </a:p>
        </p:txBody>
      </p:sp>
      <p:sp>
        <p:nvSpPr>
          <p:cNvPr id="5" name="Rectángulo 4"/>
          <p:cNvSpPr/>
          <p:nvPr/>
        </p:nvSpPr>
        <p:spPr>
          <a:xfrm>
            <a:off x="7509937" y="270457"/>
            <a:ext cx="4584881" cy="1944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1400" b="1" dirty="0"/>
              <a:t>No existe, al menos en la práctica edilicia habitual, una envolvente continua uniforme y homogénea con una misma resolución y comportamiento en toda su </a:t>
            </a:r>
            <a:r>
              <a:rPr lang="es-ES" sz="1400" b="1" dirty="0"/>
              <a:t>extensión.</a:t>
            </a:r>
          </a:p>
          <a:p>
            <a:endParaRPr lang="es-ES" sz="1400" b="1" dirty="0"/>
          </a:p>
          <a:p>
            <a:r>
              <a:rPr lang="es-ES" sz="1400" b="1" dirty="0"/>
              <a:t>Ver la transferencia de energía a </a:t>
            </a:r>
            <a:r>
              <a:rPr lang="es-AR" sz="1400" b="1" dirty="0"/>
              <a:t>través de la envolvente de un edificio es evaluar el estudio de sus </a:t>
            </a:r>
            <a:r>
              <a:rPr lang="es-ES" sz="1400" b="1" dirty="0"/>
              <a:t>discontinuidades.</a:t>
            </a:r>
          </a:p>
        </p:txBody>
      </p:sp>
      <p:sp>
        <p:nvSpPr>
          <p:cNvPr id="6" name="Flecha derecha 5"/>
          <p:cNvSpPr/>
          <p:nvPr/>
        </p:nvSpPr>
        <p:spPr>
          <a:xfrm>
            <a:off x="6954592" y="914400"/>
            <a:ext cx="437881" cy="5273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106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5DBA418-ABEF-43D1-A9C9-0DC9F960A593}"/>
              </a:ext>
            </a:extLst>
          </p:cNvPr>
          <p:cNvSpPr>
            <a:spLocks noGrp="1"/>
          </p:cNvSpPr>
          <p:nvPr>
            <p:ph type="sldNum" sz="quarter" idx="12"/>
          </p:nvPr>
        </p:nvSpPr>
        <p:spPr/>
        <p:txBody>
          <a:bodyPr/>
          <a:lstStyle/>
          <a:p>
            <a:fld id="{BAD4A967-5786-4632-A050-AE15A4BB4C94}" type="slidenum">
              <a:rPr lang="es-AR" smtClean="0"/>
              <a:t>4</a:t>
            </a:fld>
            <a:endParaRPr lang="es-AR" dirty="0"/>
          </a:p>
        </p:txBody>
      </p:sp>
      <p:pic>
        <p:nvPicPr>
          <p:cNvPr id="156674" name="Picture 2" descr="Resultado de imagen para ruidos exteriores soluciones acusticas">
            <a:extLst>
              <a:ext uri="{FF2B5EF4-FFF2-40B4-BE49-F238E27FC236}">
                <a16:creationId xmlns:a16="http://schemas.microsoft.com/office/drawing/2014/main" id="{E5889D4A-36ED-4503-AABA-DBE907850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47" y="379113"/>
            <a:ext cx="4871919" cy="2925947"/>
          </a:xfrm>
          <a:prstGeom prst="rect">
            <a:avLst/>
          </a:prstGeom>
          <a:noFill/>
          <a:extLst>
            <a:ext uri="{909E8E84-426E-40DD-AFC4-6F175D3DCCD1}">
              <a14:hiddenFill xmlns:a14="http://schemas.microsoft.com/office/drawing/2010/main">
                <a:solidFill>
                  <a:srgbClr val="FFFFFF"/>
                </a:solidFill>
              </a14:hiddenFill>
            </a:ext>
          </a:extLst>
        </p:spPr>
      </p:pic>
      <p:pic>
        <p:nvPicPr>
          <p:cNvPr id="156676" name="Picture 4" descr="Imagen relacionada">
            <a:extLst>
              <a:ext uri="{FF2B5EF4-FFF2-40B4-BE49-F238E27FC236}">
                <a16:creationId xmlns:a16="http://schemas.microsoft.com/office/drawing/2014/main" id="{09E00883-980B-4C3C-9958-032528A6B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47" y="3479709"/>
            <a:ext cx="4871919" cy="30092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2">
            <a:extLst>
              <a:ext uri="{FF2B5EF4-FFF2-40B4-BE49-F238E27FC236}">
                <a16:creationId xmlns:a16="http://schemas.microsoft.com/office/drawing/2014/main" id="{67CF389B-FBD1-4AB3-A4E0-CEAEADC36486}"/>
              </a:ext>
            </a:extLst>
          </p:cNvPr>
          <p:cNvGraphicFramePr>
            <a:graphicFrameLocks noChangeAspect="1"/>
          </p:cNvGraphicFramePr>
          <p:nvPr/>
        </p:nvGraphicFramePr>
        <p:xfrm>
          <a:off x="5720305" y="1388125"/>
          <a:ext cx="2513681" cy="4792338"/>
        </p:xfrm>
        <a:graphic>
          <a:graphicData uri="http://schemas.openxmlformats.org/presentationml/2006/ole">
            <mc:AlternateContent xmlns:mc="http://schemas.openxmlformats.org/markup-compatibility/2006">
              <mc:Choice xmlns:v="urn:schemas-microsoft-com:vml" Requires="v">
                <p:oleObj name="Imagen de mapa de bits" r:id="rId4" imgW="1516455" imgH="2126384" progId="Paint.Picture">
                  <p:embed/>
                </p:oleObj>
              </mc:Choice>
              <mc:Fallback>
                <p:oleObj name="Imagen de mapa de bits" r:id="rId4" imgW="1516455" imgH="212638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305" y="1388125"/>
                        <a:ext cx="2513681" cy="4792338"/>
                      </a:xfrm>
                      <a:prstGeom prst="rect">
                        <a:avLst/>
                      </a:prstGeom>
                      <a:noFill/>
                      <a:ln>
                        <a:noFill/>
                      </a:ln>
                      <a:effectLst/>
                    </p:spPr>
                  </p:pic>
                </p:oleObj>
              </mc:Fallback>
            </mc:AlternateContent>
          </a:graphicData>
        </a:graphic>
      </p:graphicFrame>
      <p:sp>
        <p:nvSpPr>
          <p:cNvPr id="3" name="Rectángulo 2"/>
          <p:cNvSpPr/>
          <p:nvPr/>
        </p:nvSpPr>
        <p:spPr>
          <a:xfrm>
            <a:off x="5715919" y="379113"/>
            <a:ext cx="5851792" cy="513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dirty="0"/>
              <a:t>Vías de propagación del ruido…</a:t>
            </a:r>
            <a:endParaRPr lang="es-ES" sz="2000" dirty="0"/>
          </a:p>
        </p:txBody>
      </p:sp>
      <p:sp>
        <p:nvSpPr>
          <p:cNvPr id="4" name="Rectángulo 3"/>
          <p:cNvSpPr/>
          <p:nvPr/>
        </p:nvSpPr>
        <p:spPr>
          <a:xfrm>
            <a:off x="8481153" y="1388125"/>
            <a:ext cx="3483165" cy="253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1600" dirty="0"/>
              <a:t>Por los huecos ascendentes…..(10 – 10)</a:t>
            </a:r>
          </a:p>
          <a:p>
            <a:r>
              <a:rPr lang="es-AR" sz="1600" dirty="0"/>
              <a:t>Por el plano de las losas………..(9 – 9)</a:t>
            </a:r>
          </a:p>
          <a:p>
            <a:r>
              <a:rPr lang="es-AR" sz="1600" dirty="0"/>
              <a:t>Por las </a:t>
            </a:r>
            <a:r>
              <a:rPr lang="es-AR" sz="1600" dirty="0" err="1"/>
              <a:t>mamp</a:t>
            </a:r>
            <a:r>
              <a:rPr lang="es-AR" sz="1600" dirty="0"/>
              <a:t>. verticales </a:t>
            </a:r>
            <a:r>
              <a:rPr lang="es-AR" sz="1600" dirty="0" err="1"/>
              <a:t>int</a:t>
            </a:r>
            <a:r>
              <a:rPr lang="es-AR" sz="1600" dirty="0"/>
              <a:t>. (8 – 8)</a:t>
            </a:r>
          </a:p>
          <a:p>
            <a:r>
              <a:rPr lang="es-AR" sz="1600" dirty="0"/>
              <a:t>Por las </a:t>
            </a:r>
            <a:r>
              <a:rPr lang="es-AR" sz="1600" dirty="0" err="1"/>
              <a:t>mamp</a:t>
            </a:r>
            <a:r>
              <a:rPr lang="es-AR" sz="1600" dirty="0"/>
              <a:t>. verticales ext. (11 – 11)</a:t>
            </a:r>
          </a:p>
          <a:p>
            <a:r>
              <a:rPr lang="es-AR" sz="1600" dirty="0"/>
              <a:t>Por las carpinterías (12 – 12)</a:t>
            </a:r>
          </a:p>
          <a:p>
            <a:endParaRPr lang="es-AR" sz="1600" dirty="0"/>
          </a:p>
          <a:p>
            <a:endParaRPr lang="es-ES" sz="1600" dirty="0"/>
          </a:p>
        </p:txBody>
      </p:sp>
      <p:sp>
        <p:nvSpPr>
          <p:cNvPr id="6" name="Rectángulo 5"/>
          <p:cNvSpPr/>
          <p:nvPr/>
        </p:nvSpPr>
        <p:spPr>
          <a:xfrm>
            <a:off x="6356732" y="1740665"/>
            <a:ext cx="99152" cy="38559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6356732" y="2271311"/>
            <a:ext cx="99152" cy="38559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6356732" y="2767070"/>
            <a:ext cx="99152" cy="38559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6356732" y="3262829"/>
            <a:ext cx="99152" cy="38559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7887669" y="3729210"/>
            <a:ext cx="99152" cy="38559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7900522" y="4224969"/>
            <a:ext cx="99152" cy="38559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7887669" y="4762041"/>
            <a:ext cx="99151" cy="38559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7557571" y="3648419"/>
            <a:ext cx="672029" cy="16947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7841969" y="3226106"/>
            <a:ext cx="436084" cy="459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b="1" dirty="0">
                <a:solidFill>
                  <a:schemeClr val="bg1"/>
                </a:solidFill>
              </a:rPr>
              <a:t>12</a:t>
            </a:r>
            <a:endParaRPr lang="es-ES" sz="2000" b="1" dirty="0">
              <a:solidFill>
                <a:schemeClr val="bg1"/>
              </a:solidFill>
            </a:endParaRPr>
          </a:p>
        </p:txBody>
      </p:sp>
      <p:sp>
        <p:nvSpPr>
          <p:cNvPr id="15" name="Rectángulo 14"/>
          <p:cNvSpPr/>
          <p:nvPr/>
        </p:nvSpPr>
        <p:spPr>
          <a:xfrm>
            <a:off x="7888411" y="3960164"/>
            <a:ext cx="413896" cy="369332"/>
          </a:xfrm>
          <a:prstGeom prst="rect">
            <a:avLst/>
          </a:prstGeom>
        </p:spPr>
        <p:txBody>
          <a:bodyPr wrap="none">
            <a:spAutoFit/>
          </a:bodyPr>
          <a:lstStyle/>
          <a:p>
            <a:r>
              <a:rPr lang="es-AR" b="1" dirty="0">
                <a:solidFill>
                  <a:schemeClr val="bg1"/>
                </a:solidFill>
              </a:rPr>
              <a:t>12</a:t>
            </a:r>
            <a:endParaRPr lang="es-ES" b="1" dirty="0">
              <a:solidFill>
                <a:schemeClr val="bg1"/>
              </a:solidFill>
            </a:endParaRPr>
          </a:p>
        </p:txBody>
      </p:sp>
    </p:spTree>
    <p:extLst>
      <p:ext uri="{BB962C8B-B14F-4D97-AF65-F5344CB8AC3E}">
        <p14:creationId xmlns:p14="http://schemas.microsoft.com/office/powerpoint/2010/main" val="207183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Marcador de número de diapositiva 2">
            <a:extLst>
              <a:ext uri="{FF2B5EF4-FFF2-40B4-BE49-F238E27FC236}">
                <a16:creationId xmlns:a16="http://schemas.microsoft.com/office/drawing/2014/main" id="{A6217CB2-3757-461A-8F22-B4AA1FD69099}"/>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B82B978-CD3A-4C96-A2BC-B4711DD24489}" type="slidenum">
              <a:rPr lang="es-AR" altLang="es-AR">
                <a:latin typeface="Arial" panose="020B0604020202020204" pitchFamily="34" charset="0"/>
              </a:rPr>
              <a:pPr/>
              <a:t>5</a:t>
            </a:fld>
            <a:endParaRPr lang="es-AR" altLang="es-AR" dirty="0">
              <a:latin typeface="Arial" panose="020B0604020202020204" pitchFamily="34" charset="0"/>
            </a:endParaRPr>
          </a:p>
        </p:txBody>
      </p:sp>
      <p:sp>
        <p:nvSpPr>
          <p:cNvPr id="244739" name="Text Box 2">
            <a:extLst>
              <a:ext uri="{FF2B5EF4-FFF2-40B4-BE49-F238E27FC236}">
                <a16:creationId xmlns:a16="http://schemas.microsoft.com/office/drawing/2014/main" id="{FC8A74F4-ABB6-48D8-8560-2498EA4E7FFE}"/>
              </a:ext>
            </a:extLst>
          </p:cNvPr>
          <p:cNvSpPr txBox="1">
            <a:spLocks noChangeArrowheads="1"/>
          </p:cNvSpPr>
          <p:nvPr/>
        </p:nvSpPr>
        <p:spPr bwMode="auto">
          <a:xfrm>
            <a:off x="489396" y="0"/>
            <a:ext cx="11077699"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endParaRPr lang="es-AR" altLang="es-AR" sz="2400" b="1" i="1" dirty="0">
              <a:latin typeface="Arial" panose="020B0604020202020204" pitchFamily="34" charset="0"/>
            </a:endParaRPr>
          </a:p>
          <a:p>
            <a:pPr lvl="2"/>
            <a:r>
              <a:rPr lang="es-AR" altLang="es-AR" sz="2400" b="1" dirty="0">
                <a:solidFill>
                  <a:srgbClr val="FFC000"/>
                </a:solidFill>
                <a:latin typeface="Arial" panose="020B0604020202020204" pitchFamily="34" charset="0"/>
              </a:rPr>
              <a:t>EL CONTROL DEL RUIDO INTERIOR…</a:t>
            </a:r>
          </a:p>
          <a:p>
            <a:pPr lvl="2"/>
            <a:endParaRPr lang="es-AR" altLang="es-AR" sz="2000" dirty="0">
              <a:latin typeface="Arial" panose="020B0604020202020204" pitchFamily="34" charset="0"/>
            </a:endParaRPr>
          </a:p>
          <a:p>
            <a:pPr lvl="2">
              <a:lnSpc>
                <a:spcPct val="110000"/>
              </a:lnSpc>
            </a:pPr>
            <a:r>
              <a:rPr lang="es-AR" altLang="es-AR" sz="2000" dirty="0">
                <a:latin typeface="Arial" panose="020B0604020202020204" pitchFamily="34" charset="0"/>
              </a:rPr>
              <a:t>Los ruidos interiores son tan molestos como los exteriores, se identifican ruidos de trasmisión aérea y ruidos de trasmisión mecánica…</a:t>
            </a:r>
          </a:p>
          <a:p>
            <a:pPr lvl="2">
              <a:lnSpc>
                <a:spcPct val="110000"/>
              </a:lnSpc>
            </a:pPr>
            <a:endParaRPr lang="es-AR" altLang="es-AR" sz="2000" dirty="0">
              <a:latin typeface="Arial" panose="020B0604020202020204" pitchFamily="34" charset="0"/>
            </a:endParaRPr>
          </a:p>
          <a:p>
            <a:pPr lvl="2">
              <a:lnSpc>
                <a:spcPct val="110000"/>
              </a:lnSpc>
            </a:pPr>
            <a:r>
              <a:rPr lang="es-AR" altLang="es-AR" sz="2000" dirty="0">
                <a:solidFill>
                  <a:srgbClr val="00B0F0"/>
                </a:solidFill>
                <a:latin typeface="Arial" panose="020B0604020202020204" pitchFamily="34" charset="0"/>
              </a:rPr>
              <a:t>       ..ruidos instalaciones sanitarias (ductos descargas /montantes / bombas..)</a:t>
            </a:r>
          </a:p>
          <a:p>
            <a:pPr lvl="2">
              <a:lnSpc>
                <a:spcPct val="110000"/>
              </a:lnSpc>
            </a:pPr>
            <a:r>
              <a:rPr lang="es-AR" altLang="es-AR" sz="2000" dirty="0">
                <a:solidFill>
                  <a:srgbClr val="00B0F0"/>
                </a:solidFill>
                <a:latin typeface="Arial" panose="020B0604020202020204" pitchFamily="34" charset="0"/>
              </a:rPr>
              <a:t>       ..equipos aire acondicionados..</a:t>
            </a:r>
          </a:p>
          <a:p>
            <a:pPr lvl="2">
              <a:lnSpc>
                <a:spcPct val="110000"/>
              </a:lnSpc>
            </a:pPr>
            <a:r>
              <a:rPr lang="es-AR" altLang="es-AR" sz="2000" dirty="0">
                <a:solidFill>
                  <a:srgbClr val="00B0F0"/>
                </a:solidFill>
                <a:latin typeface="Arial" panose="020B0604020202020204" pitchFamily="34" charset="0"/>
              </a:rPr>
              <a:t>       ..ruidos en cajas ascensores…</a:t>
            </a:r>
          </a:p>
          <a:p>
            <a:pPr lvl="2">
              <a:lnSpc>
                <a:spcPct val="110000"/>
              </a:lnSpc>
            </a:pPr>
            <a:r>
              <a:rPr lang="es-AR" altLang="es-AR" sz="2000" dirty="0">
                <a:solidFill>
                  <a:srgbClr val="00B0F0"/>
                </a:solidFill>
                <a:latin typeface="Arial" panose="020B0604020202020204" pitchFamily="34" charset="0"/>
              </a:rPr>
              <a:t>       ..ruidos en los pasillos….</a:t>
            </a:r>
          </a:p>
          <a:p>
            <a:pPr lvl="2">
              <a:lnSpc>
                <a:spcPct val="110000"/>
              </a:lnSpc>
            </a:pPr>
            <a:r>
              <a:rPr lang="es-AR" altLang="es-AR" sz="2000" dirty="0">
                <a:latin typeface="Arial" panose="020B0604020202020204" pitchFamily="34" charset="0"/>
              </a:rPr>
              <a:t> </a:t>
            </a:r>
          </a:p>
          <a:p>
            <a:pPr lvl="2">
              <a:lnSpc>
                <a:spcPct val="120000"/>
              </a:lnSpc>
            </a:pPr>
            <a:r>
              <a:rPr lang="es-AR" altLang="es-AR" sz="2000" dirty="0">
                <a:latin typeface="Arial" panose="020B0604020202020204" pitchFamily="34" charset="0"/>
              </a:rPr>
              <a:t>Los sonidos aéreos son originados por una fuente emisora y el aire como medio emisor</a:t>
            </a:r>
          </a:p>
          <a:p>
            <a:pPr lvl="2">
              <a:lnSpc>
                <a:spcPct val="120000"/>
              </a:lnSpc>
            </a:pPr>
            <a:r>
              <a:rPr lang="es-AR" altLang="es-AR" sz="2000" dirty="0">
                <a:latin typeface="Arial" panose="020B0604020202020204" pitchFamily="34" charset="0"/>
              </a:rPr>
              <a:t>propaga a los elementos constructivos del local, los cuales puestos en  vibración transmiten sonidos aéreos a las habitaciones colindantes.</a:t>
            </a:r>
          </a:p>
          <a:p>
            <a:pPr lvl="2">
              <a:lnSpc>
                <a:spcPct val="120000"/>
              </a:lnSpc>
            </a:pPr>
            <a:endParaRPr lang="es-AR" altLang="es-AR" sz="2000" dirty="0">
              <a:latin typeface="Arial" panose="020B0604020202020204" pitchFamily="34" charset="0"/>
            </a:endParaRPr>
          </a:p>
          <a:p>
            <a:pPr lvl="2">
              <a:lnSpc>
                <a:spcPct val="120000"/>
              </a:lnSpc>
            </a:pPr>
            <a:r>
              <a:rPr lang="es-AR" altLang="es-AR" sz="2000" dirty="0">
                <a:latin typeface="Arial" panose="020B0604020202020204" pitchFamily="34" charset="0"/>
              </a:rPr>
              <a:t>También tenemos los ruidos de impactos /golpes </a:t>
            </a:r>
          </a:p>
          <a:p>
            <a:pPr lvl="2">
              <a:lnSpc>
                <a:spcPct val="120000"/>
              </a:lnSpc>
            </a:pPr>
            <a:r>
              <a:rPr lang="es-AR" altLang="es-AR" sz="2000" dirty="0">
                <a:solidFill>
                  <a:srgbClr val="00B0F0"/>
                </a:solidFill>
                <a:latin typeface="Arial" panose="020B0604020202020204" pitchFamily="34" charset="0"/>
              </a:rPr>
              <a:t>      ..losas de azoteas..</a:t>
            </a:r>
          </a:p>
          <a:p>
            <a:pPr lvl="2">
              <a:lnSpc>
                <a:spcPct val="120000"/>
              </a:lnSpc>
            </a:pPr>
            <a:r>
              <a:rPr lang="es-AR" altLang="es-AR" sz="2000" dirty="0">
                <a:solidFill>
                  <a:srgbClr val="00B0F0"/>
                </a:solidFill>
                <a:latin typeface="Arial" panose="020B0604020202020204" pitchFamily="34" charset="0"/>
              </a:rPr>
              <a:t>      ..losas de entrepisos..</a:t>
            </a:r>
          </a:p>
          <a:p>
            <a:pPr lvl="2">
              <a:lnSpc>
                <a:spcPct val="120000"/>
              </a:lnSpc>
            </a:pPr>
            <a:r>
              <a:rPr lang="es-AR" altLang="es-AR" sz="2000" dirty="0">
                <a:solidFill>
                  <a:srgbClr val="00B0F0"/>
                </a:solidFill>
                <a:latin typeface="Arial" panose="020B0604020202020204" pitchFamily="34" charset="0"/>
              </a:rPr>
              <a:t>      ..cerramientos verticales..</a:t>
            </a:r>
            <a:endParaRPr lang="es-ES_tradnl" altLang="es-AR" sz="2000" dirty="0">
              <a:solidFill>
                <a:srgbClr val="00B0F0"/>
              </a:solidFill>
              <a:latin typeface="Arial" panose="020B0604020202020204" pitchFamily="34" charset="0"/>
            </a:endParaRPr>
          </a:p>
        </p:txBody>
      </p:sp>
    </p:spTree>
    <p:extLst>
      <p:ext uri="{BB962C8B-B14F-4D97-AF65-F5344CB8AC3E}">
        <p14:creationId xmlns:p14="http://schemas.microsoft.com/office/powerpoint/2010/main" val="2020458722"/>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Marcador de número de diapositiva 2">
            <a:extLst>
              <a:ext uri="{FF2B5EF4-FFF2-40B4-BE49-F238E27FC236}">
                <a16:creationId xmlns:a16="http://schemas.microsoft.com/office/drawing/2014/main" id="{47AE6845-C926-49C8-9A3A-698B1CA25DA8}"/>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23127EA-3DA8-4895-912A-B56013E99CB6}" type="slidenum">
              <a:rPr lang="es-AR" altLang="es-AR">
                <a:latin typeface="Arial" panose="020B0604020202020204" pitchFamily="34" charset="0"/>
              </a:rPr>
              <a:pPr/>
              <a:t>6</a:t>
            </a:fld>
            <a:endParaRPr lang="es-AR" altLang="es-AR" dirty="0">
              <a:latin typeface="Arial" panose="020B0604020202020204" pitchFamily="34" charset="0"/>
            </a:endParaRPr>
          </a:p>
        </p:txBody>
      </p:sp>
      <p:sp>
        <p:nvSpPr>
          <p:cNvPr id="198659" name="Text Box 2">
            <a:extLst>
              <a:ext uri="{FF2B5EF4-FFF2-40B4-BE49-F238E27FC236}">
                <a16:creationId xmlns:a16="http://schemas.microsoft.com/office/drawing/2014/main" id="{C44F4242-F608-4B0F-97B1-8D5708E19168}"/>
              </a:ext>
            </a:extLst>
          </p:cNvPr>
          <p:cNvSpPr txBox="1">
            <a:spLocks noChangeArrowheads="1"/>
          </p:cNvSpPr>
          <p:nvPr/>
        </p:nvSpPr>
        <p:spPr bwMode="auto">
          <a:xfrm>
            <a:off x="-524935" y="538371"/>
            <a:ext cx="862574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r>
              <a:rPr lang="es-AR" altLang="es-AR" sz="2400" dirty="0">
                <a:solidFill>
                  <a:srgbClr val="FFC000"/>
                </a:solidFill>
                <a:latin typeface="Arial" panose="020B0604020202020204" pitchFamily="34" charset="0"/>
              </a:rPr>
              <a:t> </a:t>
            </a:r>
            <a:r>
              <a:rPr lang="es-AR" altLang="es-AR" sz="2400" b="1" dirty="0">
                <a:solidFill>
                  <a:srgbClr val="FFC000"/>
                </a:solidFill>
                <a:latin typeface="Arial" panose="020B0604020202020204" pitchFamily="34" charset="0"/>
              </a:rPr>
              <a:t>AISLAMIENTO CONTRA RUIDOS DE IMPACTO….</a:t>
            </a:r>
          </a:p>
          <a:p>
            <a:pPr lvl="2"/>
            <a:endParaRPr lang="es-AR" altLang="es-AR" sz="2400" b="1" i="1" dirty="0">
              <a:solidFill>
                <a:srgbClr val="FFC000"/>
              </a:solidFill>
              <a:latin typeface="Arial" panose="020B0604020202020204" pitchFamily="34" charset="0"/>
            </a:endParaRPr>
          </a:p>
          <a:p>
            <a:pPr lvl="2"/>
            <a:r>
              <a:rPr lang="es-AR" altLang="es-AR" sz="2400" b="1" dirty="0">
                <a:solidFill>
                  <a:srgbClr val="FFC000"/>
                </a:solidFill>
                <a:latin typeface="Arial" panose="020B0604020202020204" pitchFamily="34" charset="0"/>
              </a:rPr>
              <a:t>Soporte elástico flotantes….</a:t>
            </a:r>
          </a:p>
          <a:p>
            <a:pPr lvl="2"/>
            <a:endParaRPr lang="es-AR" altLang="es-AR" sz="2400" dirty="0">
              <a:latin typeface="Arial" panose="020B0604020202020204" pitchFamily="34" charset="0"/>
            </a:endParaRPr>
          </a:p>
          <a:p>
            <a:pPr>
              <a:spcBef>
                <a:spcPct val="50000"/>
              </a:spcBef>
            </a:pPr>
            <a:endParaRPr lang="es-ES_tradnl" altLang="es-AR" sz="2400" dirty="0">
              <a:latin typeface="Times New Roman" panose="02020603050405020304" pitchFamily="18" charset="0"/>
            </a:endParaRPr>
          </a:p>
        </p:txBody>
      </p:sp>
      <p:sp>
        <p:nvSpPr>
          <p:cNvPr id="198660" name="Text Box 4">
            <a:extLst>
              <a:ext uri="{FF2B5EF4-FFF2-40B4-BE49-F238E27FC236}">
                <a16:creationId xmlns:a16="http://schemas.microsoft.com/office/drawing/2014/main" id="{C4EC3884-2ABC-4C2B-96DA-37F98359249A}"/>
              </a:ext>
            </a:extLst>
          </p:cNvPr>
          <p:cNvSpPr txBox="1">
            <a:spLocks noChangeArrowheads="1"/>
          </p:cNvSpPr>
          <p:nvPr/>
        </p:nvSpPr>
        <p:spPr bwMode="auto">
          <a:xfrm>
            <a:off x="-524935" y="1873956"/>
            <a:ext cx="1210733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lnSpc>
                <a:spcPct val="110000"/>
              </a:lnSpc>
            </a:pPr>
            <a:r>
              <a:rPr lang="es-AR" altLang="es-AR" sz="2000" dirty="0">
                <a:latin typeface="Arial" panose="020B0604020202020204" pitchFamily="34" charset="0"/>
              </a:rPr>
              <a:t>Estos soportes son respuestas a los ruidos de impactos que se dan sobre las losas de azoteas o losas de entrepisos.</a:t>
            </a:r>
          </a:p>
          <a:p>
            <a:pPr lvl="2">
              <a:lnSpc>
                <a:spcPct val="110000"/>
              </a:lnSpc>
            </a:pPr>
            <a:r>
              <a:rPr lang="es-AR" altLang="es-AR" sz="2000" dirty="0">
                <a:latin typeface="Arial" panose="020B0604020202020204" pitchFamily="34" charset="0"/>
              </a:rPr>
              <a:t>Estos planos aislantes que reposan sobre la estructura, deben estar ubicados entre la estructura  / sustrato y los </a:t>
            </a:r>
            <a:r>
              <a:rPr lang="es-AR" altLang="es-AR" sz="2000" dirty="0" err="1">
                <a:latin typeface="Arial" panose="020B0604020202020204" pitchFamily="34" charset="0"/>
              </a:rPr>
              <a:t>contrapisos</a:t>
            </a:r>
            <a:r>
              <a:rPr lang="es-AR" altLang="es-AR" sz="2000" dirty="0">
                <a:latin typeface="Arial" panose="020B0604020202020204" pitchFamily="34" charset="0"/>
              </a:rPr>
              <a:t> de los solados…</a:t>
            </a:r>
          </a:p>
          <a:p>
            <a:pPr lvl="2"/>
            <a:endParaRPr lang="es-AR" altLang="es-AR" sz="2000" dirty="0">
              <a:latin typeface="Arial" panose="020B0604020202020204" pitchFamily="34" charset="0"/>
            </a:endParaRPr>
          </a:p>
          <a:p>
            <a:pPr>
              <a:lnSpc>
                <a:spcPct val="110000"/>
              </a:lnSpc>
              <a:spcBef>
                <a:spcPct val="50000"/>
              </a:spcBef>
            </a:pPr>
            <a:endParaRPr lang="es-ES_tradnl" altLang="es-AR" sz="2000" dirty="0">
              <a:latin typeface="Times New Roman" panose="02020603050405020304" pitchFamily="18" charset="0"/>
            </a:endParaRPr>
          </a:p>
        </p:txBody>
      </p:sp>
      <p:sp>
        <p:nvSpPr>
          <p:cNvPr id="2" name="Rectángulo 1"/>
          <p:cNvSpPr/>
          <p:nvPr/>
        </p:nvSpPr>
        <p:spPr>
          <a:xfrm>
            <a:off x="1828800" y="3978982"/>
            <a:ext cx="8500534" cy="1815882"/>
          </a:xfrm>
          <a:prstGeom prst="rect">
            <a:avLst/>
          </a:prstGeom>
        </p:spPr>
        <p:txBody>
          <a:bodyPr wrap="square">
            <a:spAutoFit/>
          </a:bodyPr>
          <a:lstStyle/>
          <a:p>
            <a:pPr lvl="2">
              <a:lnSpc>
                <a:spcPct val="110000"/>
              </a:lnSpc>
            </a:pPr>
            <a:r>
              <a:rPr lang="es-AR" altLang="es-AR" sz="2000" dirty="0">
                <a:solidFill>
                  <a:srgbClr val="19D2D7"/>
                </a:solidFill>
                <a:latin typeface="Arial" panose="020B0604020202020204" pitchFamily="34" charset="0"/>
              </a:rPr>
              <a:t>Se distribuye sobre la losa un (soporte elástico) que permite absorber las presiones acústicas de los ruidos aéreos y de impacto……evitando y disminuyendo su incidencia sobre los planos inferiores.</a:t>
            </a:r>
          </a:p>
          <a:p>
            <a:pPr lvl="2"/>
            <a:r>
              <a:rPr lang="es-AR" altLang="es-AR" sz="2400" dirty="0">
                <a:solidFill>
                  <a:srgbClr val="19D2D7"/>
                </a:solidFill>
                <a:latin typeface="Arial" panose="020B0604020202020204" pitchFamily="34" charset="0"/>
              </a:rPr>
              <a:t> </a:t>
            </a:r>
          </a:p>
        </p:txBody>
      </p:sp>
    </p:spTree>
    <p:extLst>
      <p:ext uri="{BB962C8B-B14F-4D97-AF65-F5344CB8AC3E}">
        <p14:creationId xmlns:p14="http://schemas.microsoft.com/office/powerpoint/2010/main" val="92057290"/>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Marcador de número de diapositiva 2">
            <a:extLst>
              <a:ext uri="{FF2B5EF4-FFF2-40B4-BE49-F238E27FC236}">
                <a16:creationId xmlns:a16="http://schemas.microsoft.com/office/drawing/2014/main" id="{91F4C6EB-456B-43BD-B454-622DB5003478}"/>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C9475DF-1254-435F-9813-A7FBD16AAD49}" type="slidenum">
              <a:rPr lang="es-AR" altLang="es-AR">
                <a:latin typeface="Arial" panose="020B0604020202020204" pitchFamily="34" charset="0"/>
              </a:rPr>
              <a:pPr/>
              <a:t>7</a:t>
            </a:fld>
            <a:endParaRPr lang="es-AR" altLang="es-AR" dirty="0">
              <a:latin typeface="Arial" panose="020B0604020202020204" pitchFamily="34" charset="0"/>
            </a:endParaRPr>
          </a:p>
        </p:txBody>
      </p:sp>
      <p:graphicFrame>
        <p:nvGraphicFramePr>
          <p:cNvPr id="200707" name="Object 2">
            <a:extLst>
              <a:ext uri="{FF2B5EF4-FFF2-40B4-BE49-F238E27FC236}">
                <a16:creationId xmlns:a16="http://schemas.microsoft.com/office/drawing/2014/main" id="{5323129E-32D1-451B-A08E-A42819B17B8A}"/>
              </a:ext>
            </a:extLst>
          </p:cNvPr>
          <p:cNvGraphicFramePr>
            <a:graphicFrameLocks noChangeAspect="1"/>
          </p:cNvGraphicFramePr>
          <p:nvPr>
            <p:extLst>
              <p:ext uri="{D42A27DB-BD31-4B8C-83A1-F6EECF244321}">
                <p14:modId xmlns:p14="http://schemas.microsoft.com/office/powerpoint/2010/main" val="3549270837"/>
              </p:ext>
            </p:extLst>
          </p:nvPr>
        </p:nvGraphicFramePr>
        <p:xfrm>
          <a:off x="726195" y="582059"/>
          <a:ext cx="4648200" cy="3152659"/>
        </p:xfrm>
        <a:graphic>
          <a:graphicData uri="http://schemas.openxmlformats.org/presentationml/2006/ole">
            <mc:AlternateContent xmlns:mc="http://schemas.openxmlformats.org/markup-compatibility/2006">
              <mc:Choice xmlns:v="urn:schemas-microsoft-com:vml" Requires="v">
                <p:oleObj name="Imagen de mapa de bits" r:id="rId2" imgW="2872547" imgH="1683934" progId="Paint.Picture">
                  <p:embed/>
                </p:oleObj>
              </mc:Choice>
              <mc:Fallback>
                <p:oleObj name="Imagen de mapa de bits" r:id="rId2" imgW="2872547" imgH="1683934" progId="Paint.Picture">
                  <p:embed/>
                  <p:pic>
                    <p:nvPicPr>
                      <p:cNvPr id="200707" name="Object 2">
                        <a:extLst>
                          <a:ext uri="{FF2B5EF4-FFF2-40B4-BE49-F238E27FC236}">
                            <a16:creationId xmlns:a16="http://schemas.microsoft.com/office/drawing/2014/main" id="{5323129E-32D1-451B-A08E-A42819B17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95" y="582059"/>
                        <a:ext cx="4648200" cy="3152659"/>
                      </a:xfrm>
                      <a:prstGeom prst="rect">
                        <a:avLst/>
                      </a:prstGeom>
                      <a:noFill/>
                      <a:ln>
                        <a:noFill/>
                      </a:ln>
                      <a:effectLst/>
                    </p:spPr>
                  </p:pic>
                </p:oleObj>
              </mc:Fallback>
            </mc:AlternateContent>
          </a:graphicData>
        </a:graphic>
      </p:graphicFrame>
      <p:sp>
        <p:nvSpPr>
          <p:cNvPr id="200708" name="Text Box 3">
            <a:extLst>
              <a:ext uri="{FF2B5EF4-FFF2-40B4-BE49-F238E27FC236}">
                <a16:creationId xmlns:a16="http://schemas.microsoft.com/office/drawing/2014/main" id="{9155027D-F5B1-470D-B0A2-140745AD0CF4}"/>
              </a:ext>
            </a:extLst>
          </p:cNvPr>
          <p:cNvSpPr txBox="1">
            <a:spLocks noChangeArrowheads="1"/>
          </p:cNvSpPr>
          <p:nvPr/>
        </p:nvSpPr>
        <p:spPr bwMode="auto">
          <a:xfrm>
            <a:off x="4814369" y="347320"/>
            <a:ext cx="696266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lnSpc>
                <a:spcPct val="120000"/>
              </a:lnSpc>
            </a:pPr>
            <a:endParaRPr lang="es-AR" altLang="es-AR" sz="1600" dirty="0">
              <a:latin typeface="Arial" panose="020B0604020202020204" pitchFamily="34" charset="0"/>
            </a:endParaRPr>
          </a:p>
          <a:p>
            <a:pPr lvl="2">
              <a:lnSpc>
                <a:spcPct val="120000"/>
              </a:lnSpc>
            </a:pPr>
            <a:r>
              <a:rPr lang="es-AR" altLang="es-AR" sz="1600" dirty="0">
                <a:latin typeface="Arial" panose="020B0604020202020204" pitchFamily="34" charset="0"/>
              </a:rPr>
              <a:t>1- Revoque del muro</a:t>
            </a:r>
          </a:p>
          <a:p>
            <a:pPr lvl="2">
              <a:lnSpc>
                <a:spcPct val="120000"/>
              </a:lnSpc>
            </a:pPr>
            <a:r>
              <a:rPr lang="es-AR" altLang="es-AR" sz="1600" dirty="0">
                <a:latin typeface="Arial" panose="020B0604020202020204" pitchFamily="34" charset="0"/>
              </a:rPr>
              <a:t>2- Zócalo fijado al muro, sin tocar el solado</a:t>
            </a:r>
          </a:p>
          <a:p>
            <a:pPr lvl="2">
              <a:lnSpc>
                <a:spcPct val="120000"/>
              </a:lnSpc>
            </a:pPr>
            <a:r>
              <a:rPr lang="es-AR" altLang="es-AR" sz="1600" dirty="0">
                <a:latin typeface="Arial" panose="020B0604020202020204" pitchFamily="34" charset="0"/>
              </a:rPr>
              <a:t>3- Solado de terminación</a:t>
            </a:r>
          </a:p>
          <a:p>
            <a:pPr lvl="2">
              <a:lnSpc>
                <a:spcPct val="120000"/>
              </a:lnSpc>
            </a:pPr>
            <a:r>
              <a:rPr lang="es-AR" altLang="es-AR" sz="1600" dirty="0">
                <a:latin typeface="Arial" panose="020B0604020202020204" pitchFamily="34" charset="0"/>
              </a:rPr>
              <a:t>4- H° liviano</a:t>
            </a:r>
          </a:p>
          <a:p>
            <a:pPr lvl="2">
              <a:lnSpc>
                <a:spcPct val="120000"/>
              </a:lnSpc>
            </a:pPr>
            <a:r>
              <a:rPr lang="es-AR" altLang="es-AR" sz="1600" dirty="0">
                <a:latin typeface="Arial" panose="020B0604020202020204" pitchFamily="34" charset="0"/>
              </a:rPr>
              <a:t>5- </a:t>
            </a:r>
            <a:r>
              <a:rPr lang="es-AR" altLang="es-AR" sz="1600" dirty="0" err="1">
                <a:latin typeface="Arial" panose="020B0604020202020204" pitchFamily="34" charset="0"/>
              </a:rPr>
              <a:t>Contrapiso</a:t>
            </a:r>
            <a:r>
              <a:rPr lang="es-AR" altLang="es-AR" sz="1600" dirty="0">
                <a:latin typeface="Arial" panose="020B0604020202020204" pitchFamily="34" charset="0"/>
              </a:rPr>
              <a:t> liviano</a:t>
            </a:r>
          </a:p>
          <a:p>
            <a:pPr lvl="2">
              <a:lnSpc>
                <a:spcPct val="120000"/>
              </a:lnSpc>
            </a:pPr>
            <a:r>
              <a:rPr lang="es-AR" altLang="es-AR" sz="1600" dirty="0">
                <a:latin typeface="Arial" panose="020B0604020202020204" pitchFamily="34" charset="0"/>
              </a:rPr>
              <a:t>6 / 7 Banda aislante (debe cubrir todo el espesor del sistema hasta el zócalo)</a:t>
            </a:r>
          </a:p>
          <a:p>
            <a:pPr lvl="2">
              <a:lnSpc>
                <a:spcPct val="120000"/>
              </a:lnSpc>
            </a:pPr>
            <a:r>
              <a:rPr lang="es-AR" altLang="es-AR" sz="1600" dirty="0">
                <a:latin typeface="Arial" panose="020B0604020202020204" pitchFamily="34" charset="0"/>
              </a:rPr>
              <a:t>8- Cañería</a:t>
            </a:r>
          </a:p>
          <a:p>
            <a:pPr lvl="2">
              <a:lnSpc>
                <a:spcPct val="120000"/>
              </a:lnSpc>
            </a:pPr>
            <a:r>
              <a:rPr lang="es-AR" altLang="es-AR" sz="1600" dirty="0">
                <a:latin typeface="Arial" panose="020B0604020202020204" pitchFamily="34" charset="0"/>
              </a:rPr>
              <a:t>9- Losa estructural</a:t>
            </a:r>
          </a:p>
          <a:p>
            <a:pPr lvl="2">
              <a:lnSpc>
                <a:spcPct val="120000"/>
              </a:lnSpc>
            </a:pPr>
            <a:endParaRPr lang="es-AR" altLang="es-AR" sz="1600" dirty="0">
              <a:latin typeface="Arial" panose="020B0604020202020204" pitchFamily="34" charset="0"/>
            </a:endParaRPr>
          </a:p>
          <a:p>
            <a:pPr>
              <a:lnSpc>
                <a:spcPct val="120000"/>
              </a:lnSpc>
              <a:spcBef>
                <a:spcPct val="50000"/>
              </a:spcBef>
            </a:pPr>
            <a:endParaRPr lang="es-ES_tradnl" altLang="es-AR" sz="2400" dirty="0">
              <a:latin typeface="Times New Roman" panose="02020603050405020304" pitchFamily="18" charset="0"/>
            </a:endParaRPr>
          </a:p>
        </p:txBody>
      </p:sp>
      <p:graphicFrame>
        <p:nvGraphicFramePr>
          <p:cNvPr id="5" name="Object 2">
            <a:extLst>
              <a:ext uri="{FF2B5EF4-FFF2-40B4-BE49-F238E27FC236}">
                <a16:creationId xmlns:a16="http://schemas.microsoft.com/office/drawing/2014/main" id="{2B7DE4E9-7168-402E-BFE3-1070C78DB76C}"/>
              </a:ext>
            </a:extLst>
          </p:cNvPr>
          <p:cNvGraphicFramePr>
            <a:graphicFrameLocks noChangeAspect="1"/>
          </p:cNvGraphicFramePr>
          <p:nvPr>
            <p:extLst>
              <p:ext uri="{D42A27DB-BD31-4B8C-83A1-F6EECF244321}">
                <p14:modId xmlns:p14="http://schemas.microsoft.com/office/powerpoint/2010/main" val="1481532272"/>
              </p:ext>
            </p:extLst>
          </p:nvPr>
        </p:nvGraphicFramePr>
        <p:xfrm>
          <a:off x="748225" y="3895727"/>
          <a:ext cx="4648200" cy="2771775"/>
        </p:xfrm>
        <a:graphic>
          <a:graphicData uri="http://schemas.openxmlformats.org/presentationml/2006/ole">
            <mc:AlternateContent xmlns:mc="http://schemas.openxmlformats.org/markup-compatibility/2006">
              <mc:Choice xmlns:v="urn:schemas-microsoft-com:vml" Requires="v">
                <p:oleObj name="Imagen de mapa de bits" r:id="rId4" imgW="2248049" imgH="1249613" progId="Paint.Picture">
                  <p:embed/>
                </p:oleObj>
              </mc:Choice>
              <mc:Fallback>
                <p:oleObj name="Imagen de mapa de bits" r:id="rId4" imgW="2248049" imgH="124961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225" y="3895727"/>
                        <a:ext cx="4648200" cy="2771775"/>
                      </a:xfrm>
                      <a:prstGeom prst="rect">
                        <a:avLst/>
                      </a:prstGeom>
                      <a:noFill/>
                      <a:ln>
                        <a:noFill/>
                      </a:ln>
                      <a:effectLst/>
                    </p:spPr>
                  </p:pic>
                </p:oleObj>
              </mc:Fallback>
            </mc:AlternateContent>
          </a:graphicData>
        </a:graphic>
      </p:graphicFrame>
      <p:sp>
        <p:nvSpPr>
          <p:cNvPr id="2" name="Rectángulo 1"/>
          <p:cNvSpPr/>
          <p:nvPr/>
        </p:nvSpPr>
        <p:spPr>
          <a:xfrm>
            <a:off x="4814368" y="3969457"/>
            <a:ext cx="6466903" cy="1865126"/>
          </a:xfrm>
          <a:prstGeom prst="rect">
            <a:avLst/>
          </a:prstGeom>
        </p:spPr>
        <p:txBody>
          <a:bodyPr wrap="square">
            <a:spAutoFit/>
          </a:bodyPr>
          <a:lstStyle/>
          <a:p>
            <a:pPr lvl="2">
              <a:lnSpc>
                <a:spcPct val="120000"/>
              </a:lnSpc>
            </a:pPr>
            <a:r>
              <a:rPr lang="es-AR" altLang="es-AR" sz="1600" dirty="0">
                <a:latin typeface="Arial" panose="020B0604020202020204" pitchFamily="34" charset="0"/>
              </a:rPr>
              <a:t>1- Placa de fibra de maderas apoyada sobre mampostería</a:t>
            </a:r>
          </a:p>
          <a:p>
            <a:pPr lvl="2">
              <a:lnSpc>
                <a:spcPct val="120000"/>
              </a:lnSpc>
            </a:pPr>
            <a:r>
              <a:rPr lang="es-AR" altLang="es-AR" sz="1600" dirty="0">
                <a:latin typeface="Arial" panose="020B0604020202020204" pitchFamily="34" charset="0"/>
              </a:rPr>
              <a:t>2- Zócalo de cerámica y solado fijado con pegamento…….</a:t>
            </a:r>
          </a:p>
          <a:p>
            <a:pPr lvl="2">
              <a:lnSpc>
                <a:spcPct val="120000"/>
              </a:lnSpc>
            </a:pPr>
            <a:r>
              <a:rPr lang="es-AR" altLang="es-AR" sz="1600" dirty="0">
                <a:latin typeface="Arial" panose="020B0604020202020204" pitchFamily="34" charset="0"/>
              </a:rPr>
              <a:t>3- Capa de arena gruesa (6 a 8 cm)</a:t>
            </a:r>
          </a:p>
          <a:p>
            <a:pPr lvl="2">
              <a:lnSpc>
                <a:spcPct val="120000"/>
              </a:lnSpc>
            </a:pPr>
            <a:r>
              <a:rPr lang="es-AR" altLang="es-AR" sz="1600" dirty="0">
                <a:latin typeface="Arial" panose="020B0604020202020204" pitchFamily="34" charset="0"/>
              </a:rPr>
              <a:t>4- Cañerías.</a:t>
            </a:r>
          </a:p>
          <a:p>
            <a:pPr lvl="2">
              <a:lnSpc>
                <a:spcPct val="120000"/>
              </a:lnSpc>
            </a:pPr>
            <a:r>
              <a:rPr lang="es-AR" altLang="es-AR" sz="1600" dirty="0">
                <a:latin typeface="Arial" panose="020B0604020202020204" pitchFamily="34" charset="0"/>
              </a:rPr>
              <a:t>5- </a:t>
            </a:r>
            <a:r>
              <a:rPr lang="es-AR" altLang="es-AR" sz="1600" dirty="0" err="1">
                <a:latin typeface="Arial" panose="020B0604020202020204" pitchFamily="34" charset="0"/>
              </a:rPr>
              <a:t>Contrapiso</a:t>
            </a:r>
            <a:r>
              <a:rPr lang="es-AR" altLang="es-AR" sz="1600" dirty="0">
                <a:latin typeface="Arial" panose="020B0604020202020204" pitchFamily="34" charset="0"/>
              </a:rPr>
              <a:t> y carpeta</a:t>
            </a:r>
          </a:p>
          <a:p>
            <a:pPr lvl="2">
              <a:lnSpc>
                <a:spcPct val="120000"/>
              </a:lnSpc>
            </a:pPr>
            <a:r>
              <a:rPr lang="es-AR" altLang="es-AR" sz="1600" dirty="0">
                <a:latin typeface="Arial" panose="020B0604020202020204" pitchFamily="34" charset="0"/>
              </a:rPr>
              <a:t>6- Losa estructural</a:t>
            </a:r>
          </a:p>
        </p:txBody>
      </p:sp>
      <p:cxnSp>
        <p:nvCxnSpPr>
          <p:cNvPr id="7" name="Conector recto de flecha 6"/>
          <p:cNvCxnSpPr/>
          <p:nvPr/>
        </p:nvCxnSpPr>
        <p:spPr>
          <a:xfrm flipH="1">
            <a:off x="4021157" y="1288973"/>
            <a:ext cx="528809" cy="19279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4450814" y="1013552"/>
            <a:ext cx="253388"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bg1"/>
                </a:solidFill>
              </a:rPr>
              <a:t>9</a:t>
            </a:r>
            <a:endParaRPr lang="es-ES" b="1" dirty="0">
              <a:solidFill>
                <a:schemeClr val="bg1"/>
              </a:solidFill>
            </a:endParaRPr>
          </a:p>
        </p:txBody>
      </p:sp>
      <p:cxnSp>
        <p:nvCxnSpPr>
          <p:cNvPr id="10" name="Conector recto 9"/>
          <p:cNvCxnSpPr/>
          <p:nvPr/>
        </p:nvCxnSpPr>
        <p:spPr>
          <a:xfrm>
            <a:off x="1597446" y="5045725"/>
            <a:ext cx="3536414" cy="11017"/>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4175393" y="4572000"/>
            <a:ext cx="88135" cy="484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4549966" y="4572000"/>
            <a:ext cx="154236" cy="1784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4071022" y="4202668"/>
            <a:ext cx="296876" cy="369332"/>
          </a:xfrm>
          <a:prstGeom prst="rect">
            <a:avLst/>
          </a:prstGeom>
        </p:spPr>
        <p:txBody>
          <a:bodyPr wrap="none">
            <a:spAutoFit/>
          </a:bodyPr>
          <a:lstStyle/>
          <a:p>
            <a:pPr algn="ctr"/>
            <a:r>
              <a:rPr lang="es-AR" b="1" dirty="0">
                <a:solidFill>
                  <a:schemeClr val="bg1"/>
                </a:solidFill>
              </a:rPr>
              <a:t>5</a:t>
            </a:r>
            <a:endParaRPr lang="es-ES" b="1" dirty="0">
              <a:solidFill>
                <a:schemeClr val="bg1"/>
              </a:solidFill>
            </a:endParaRPr>
          </a:p>
        </p:txBody>
      </p:sp>
      <p:sp>
        <p:nvSpPr>
          <p:cNvPr id="16" name="Rectángulo 15"/>
          <p:cNvSpPr/>
          <p:nvPr/>
        </p:nvSpPr>
        <p:spPr>
          <a:xfrm>
            <a:off x="4577508" y="4251977"/>
            <a:ext cx="311304" cy="369332"/>
          </a:xfrm>
          <a:prstGeom prst="rect">
            <a:avLst/>
          </a:prstGeom>
        </p:spPr>
        <p:txBody>
          <a:bodyPr wrap="square">
            <a:spAutoFit/>
          </a:bodyPr>
          <a:lstStyle/>
          <a:p>
            <a:pPr algn="ctr"/>
            <a:r>
              <a:rPr lang="es-AR" b="1" dirty="0">
                <a:solidFill>
                  <a:schemeClr val="bg1"/>
                </a:solidFill>
              </a:rPr>
              <a:t>6</a:t>
            </a:r>
            <a:endParaRPr lang="es-ES" b="1" dirty="0">
              <a:solidFill>
                <a:schemeClr val="bg1"/>
              </a:solidFill>
            </a:endParaRPr>
          </a:p>
        </p:txBody>
      </p:sp>
    </p:spTree>
    <p:extLst>
      <p:ext uri="{BB962C8B-B14F-4D97-AF65-F5344CB8AC3E}">
        <p14:creationId xmlns:p14="http://schemas.microsoft.com/office/powerpoint/2010/main" val="1975657026"/>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Marcador de número de diapositiva 2">
            <a:extLst>
              <a:ext uri="{FF2B5EF4-FFF2-40B4-BE49-F238E27FC236}">
                <a16:creationId xmlns:a16="http://schemas.microsoft.com/office/drawing/2014/main" id="{AB71207C-3A1C-455D-A619-2859B0FB2397}"/>
              </a:ext>
            </a:extLst>
          </p:cNvPr>
          <p:cNvSpPr>
            <a:spLocks noGrp="1"/>
          </p:cNvSpPr>
          <p:nvPr>
            <p:ph type="sldNum" sz="quarter" idx="12"/>
          </p:nvPr>
        </p:nvSpPr>
        <p:spPr>
          <a:noFill/>
        </p:spPr>
        <p:txBody>
          <a:bodyP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8F3FE5C-BF13-441B-9F16-4DF1CA6B3FFF}" type="slidenum">
              <a:rPr lang="es-AR" altLang="es-AR">
                <a:latin typeface="Arial" panose="020B0604020202020204" pitchFamily="34" charset="0"/>
              </a:rPr>
              <a:pPr/>
              <a:t>8</a:t>
            </a:fld>
            <a:endParaRPr lang="es-AR" altLang="es-AR">
              <a:latin typeface="Arial" panose="020B0604020202020204" pitchFamily="34" charset="0"/>
            </a:endParaRPr>
          </a:p>
        </p:txBody>
      </p:sp>
      <p:graphicFrame>
        <p:nvGraphicFramePr>
          <p:cNvPr id="203779" name="Object 2">
            <a:extLst>
              <a:ext uri="{FF2B5EF4-FFF2-40B4-BE49-F238E27FC236}">
                <a16:creationId xmlns:a16="http://schemas.microsoft.com/office/drawing/2014/main" id="{52F11F1D-11B5-4FF1-8B91-79D08A766A85}"/>
              </a:ext>
            </a:extLst>
          </p:cNvPr>
          <p:cNvGraphicFramePr>
            <a:graphicFrameLocks noChangeAspect="1"/>
          </p:cNvGraphicFramePr>
          <p:nvPr>
            <p:extLst>
              <p:ext uri="{D42A27DB-BD31-4B8C-83A1-F6EECF244321}">
                <p14:modId xmlns:p14="http://schemas.microsoft.com/office/powerpoint/2010/main" val="56748062"/>
              </p:ext>
            </p:extLst>
          </p:nvPr>
        </p:nvGraphicFramePr>
        <p:xfrm>
          <a:off x="692225" y="457313"/>
          <a:ext cx="4610559" cy="2913043"/>
        </p:xfrm>
        <a:graphic>
          <a:graphicData uri="http://schemas.openxmlformats.org/presentationml/2006/ole">
            <mc:AlternateContent xmlns:mc="http://schemas.openxmlformats.org/markup-compatibility/2006">
              <mc:Choice xmlns:v="urn:schemas-microsoft-com:vml" Requires="v">
                <p:oleObj name="Imagen de mapa de bits" r:id="rId2" imgW="2346979" imgH="1798037" progId="Paint.Picture">
                  <p:embed/>
                </p:oleObj>
              </mc:Choice>
              <mc:Fallback>
                <p:oleObj name="Imagen de mapa de bits" r:id="rId2" imgW="2346979" imgH="1798037" progId="Paint.Picture">
                  <p:embed/>
                  <p:pic>
                    <p:nvPicPr>
                      <p:cNvPr id="203779" name="Object 2">
                        <a:extLst>
                          <a:ext uri="{FF2B5EF4-FFF2-40B4-BE49-F238E27FC236}">
                            <a16:creationId xmlns:a16="http://schemas.microsoft.com/office/drawing/2014/main" id="{52F11F1D-11B5-4FF1-8B91-79D08A766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25" y="457313"/>
                        <a:ext cx="4610559" cy="2913043"/>
                      </a:xfrm>
                      <a:prstGeom prst="rect">
                        <a:avLst/>
                      </a:prstGeom>
                      <a:noFill/>
                      <a:ln>
                        <a:noFill/>
                      </a:ln>
                      <a:effectLst/>
                    </p:spPr>
                  </p:pic>
                </p:oleObj>
              </mc:Fallback>
            </mc:AlternateContent>
          </a:graphicData>
        </a:graphic>
      </p:graphicFrame>
      <p:sp>
        <p:nvSpPr>
          <p:cNvPr id="203780" name="Text Box 3">
            <a:extLst>
              <a:ext uri="{FF2B5EF4-FFF2-40B4-BE49-F238E27FC236}">
                <a16:creationId xmlns:a16="http://schemas.microsoft.com/office/drawing/2014/main" id="{8BF51F8E-B29F-41A5-990C-AEB21E7A1399}"/>
              </a:ext>
            </a:extLst>
          </p:cNvPr>
          <p:cNvSpPr txBox="1">
            <a:spLocks noChangeArrowheads="1"/>
          </p:cNvSpPr>
          <p:nvPr/>
        </p:nvSpPr>
        <p:spPr bwMode="auto">
          <a:xfrm>
            <a:off x="5181600" y="609600"/>
            <a:ext cx="6353060" cy="28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2">
              <a:lnSpc>
                <a:spcPct val="120000"/>
              </a:lnSpc>
            </a:pPr>
            <a:r>
              <a:rPr lang="es-AR" altLang="es-AR" sz="1600" dirty="0">
                <a:latin typeface="Arial" panose="020B0604020202020204" pitchFamily="34" charset="0"/>
              </a:rPr>
              <a:t>1- Solado de parquet colocado con alquitrán</a:t>
            </a:r>
          </a:p>
          <a:p>
            <a:pPr lvl="2">
              <a:lnSpc>
                <a:spcPct val="120000"/>
              </a:lnSpc>
            </a:pPr>
            <a:r>
              <a:rPr lang="es-AR" altLang="es-AR" sz="1600" dirty="0">
                <a:latin typeface="Arial" panose="020B0604020202020204" pitchFamily="34" charset="0"/>
              </a:rPr>
              <a:t>2- Placas espuma rígida poliuretano</a:t>
            </a:r>
          </a:p>
          <a:p>
            <a:pPr lvl="2">
              <a:lnSpc>
                <a:spcPct val="120000"/>
              </a:lnSpc>
            </a:pPr>
            <a:r>
              <a:rPr lang="es-AR" altLang="es-AR" sz="1600" dirty="0">
                <a:latin typeface="Arial" panose="020B0604020202020204" pitchFamily="34" charset="0"/>
              </a:rPr>
              <a:t>3- Placas de aglomerado de madera</a:t>
            </a:r>
          </a:p>
          <a:p>
            <a:pPr lvl="2">
              <a:lnSpc>
                <a:spcPct val="120000"/>
              </a:lnSpc>
            </a:pPr>
            <a:r>
              <a:rPr lang="es-AR" altLang="es-AR" sz="1600" dirty="0">
                <a:latin typeface="Arial" panose="020B0604020202020204" pitchFamily="34" charset="0"/>
              </a:rPr>
              <a:t>4- Tiras de caucho espesor 10 mm</a:t>
            </a:r>
          </a:p>
          <a:p>
            <a:pPr lvl="2">
              <a:lnSpc>
                <a:spcPct val="120000"/>
              </a:lnSpc>
            </a:pPr>
            <a:r>
              <a:rPr lang="es-AR" altLang="es-AR" sz="1600" dirty="0">
                <a:latin typeface="Arial" panose="020B0604020202020204" pitchFamily="34" charset="0"/>
              </a:rPr>
              <a:t>5- Soporte aislante de aglomerado sobre la mampostería</a:t>
            </a:r>
          </a:p>
          <a:p>
            <a:pPr lvl="2">
              <a:lnSpc>
                <a:spcPct val="120000"/>
              </a:lnSpc>
            </a:pPr>
            <a:r>
              <a:rPr lang="es-AR" altLang="es-AR" sz="1600" dirty="0">
                <a:latin typeface="Arial" panose="020B0604020202020204" pitchFamily="34" charset="0"/>
              </a:rPr>
              <a:t>6- Bastidor del zócalo, fijado al piso</a:t>
            </a:r>
          </a:p>
          <a:p>
            <a:pPr lvl="2">
              <a:lnSpc>
                <a:spcPct val="120000"/>
              </a:lnSpc>
            </a:pPr>
            <a:r>
              <a:rPr lang="es-AR" altLang="es-AR" sz="1600" dirty="0">
                <a:latin typeface="Arial" panose="020B0604020202020204" pitchFamily="34" charset="0"/>
              </a:rPr>
              <a:t>7- Zócalo de aglomerado.</a:t>
            </a:r>
          </a:p>
          <a:p>
            <a:pPr lvl="2">
              <a:lnSpc>
                <a:spcPct val="120000"/>
              </a:lnSpc>
            </a:pPr>
            <a:r>
              <a:rPr lang="es-AR" altLang="es-AR" sz="1600" dirty="0">
                <a:latin typeface="Arial" panose="020B0604020202020204" pitchFamily="34" charset="0"/>
              </a:rPr>
              <a:t>8- Revoque del muro.</a:t>
            </a:r>
          </a:p>
          <a:p>
            <a:pPr>
              <a:spcBef>
                <a:spcPct val="50000"/>
              </a:spcBef>
            </a:pPr>
            <a:endParaRPr lang="es-ES_tradnl" altLang="es-AR" sz="1600" dirty="0">
              <a:latin typeface="Times New Roman" panose="02020603050405020304" pitchFamily="18" charset="0"/>
            </a:endParaRPr>
          </a:p>
        </p:txBody>
      </p:sp>
      <p:cxnSp>
        <p:nvCxnSpPr>
          <p:cNvPr id="5" name="Conector recto de flecha 4"/>
          <p:cNvCxnSpPr/>
          <p:nvPr/>
        </p:nvCxnSpPr>
        <p:spPr>
          <a:xfrm flipH="1">
            <a:off x="4230477" y="1266940"/>
            <a:ext cx="407624" cy="166354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4598546" y="1017641"/>
            <a:ext cx="311304" cy="369332"/>
          </a:xfrm>
          <a:prstGeom prst="rect">
            <a:avLst/>
          </a:prstGeom>
        </p:spPr>
        <p:txBody>
          <a:bodyPr wrap="none">
            <a:spAutoFit/>
          </a:bodyPr>
          <a:lstStyle/>
          <a:p>
            <a:pPr algn="ctr"/>
            <a:r>
              <a:rPr lang="es-AR" b="1" dirty="0">
                <a:solidFill>
                  <a:schemeClr val="bg1"/>
                </a:solidFill>
              </a:rPr>
              <a:t>9</a:t>
            </a:r>
            <a:endParaRPr lang="es-ES" b="1" dirty="0">
              <a:solidFill>
                <a:schemeClr val="bg1"/>
              </a:solidFill>
            </a:endParaRPr>
          </a:p>
        </p:txBody>
      </p:sp>
      <p:sp>
        <p:nvSpPr>
          <p:cNvPr id="7" name="Rectángulo 6"/>
          <p:cNvSpPr/>
          <p:nvPr/>
        </p:nvSpPr>
        <p:spPr>
          <a:xfrm>
            <a:off x="1388125" y="4244616"/>
            <a:ext cx="9749927" cy="1200329"/>
          </a:xfrm>
          <a:prstGeom prst="rect">
            <a:avLst/>
          </a:prstGeom>
        </p:spPr>
        <p:txBody>
          <a:bodyPr wrap="square">
            <a:spAutoFit/>
          </a:bodyPr>
          <a:lstStyle/>
          <a:p>
            <a:pPr algn="just">
              <a:spcBef>
                <a:spcPct val="50000"/>
              </a:spcBef>
            </a:pPr>
            <a:r>
              <a:rPr lang="es-AR" altLang="es-AR" dirty="0">
                <a:solidFill>
                  <a:srgbClr val="14C9DC"/>
                </a:solidFill>
                <a:latin typeface="Arial" panose="020B0604020202020204" pitchFamily="34" charset="0"/>
              </a:rPr>
              <a:t>…”La eficacia del aislamiento depende ante todo de la prudente elección de las características de la losa, del soporte elástico y del </a:t>
            </a:r>
            <a:r>
              <a:rPr lang="es-AR" altLang="es-AR" dirty="0" err="1">
                <a:solidFill>
                  <a:srgbClr val="14C9DC"/>
                </a:solidFill>
                <a:latin typeface="Arial" panose="020B0604020202020204" pitchFamily="34" charset="0"/>
              </a:rPr>
              <a:t>contrapiso</a:t>
            </a:r>
            <a:r>
              <a:rPr lang="es-AR" altLang="es-AR" dirty="0">
                <a:solidFill>
                  <a:srgbClr val="14C9DC"/>
                </a:solidFill>
                <a:latin typeface="Arial" panose="020B0604020202020204" pitchFamily="34" charset="0"/>
              </a:rPr>
              <a:t>… para ruidos aéreos es indispensable que la independencia acústica de éste elemento intermediario revista tales condiciones, que la losa pueda considerarse como independiente del edificio”… </a:t>
            </a:r>
            <a:endParaRPr lang="es-ES_tradnl" altLang="es-AR" dirty="0">
              <a:solidFill>
                <a:srgbClr val="14C9DC"/>
              </a:solidFill>
              <a:latin typeface="Arial" panose="020B0604020202020204" pitchFamily="34" charset="0"/>
            </a:endParaRPr>
          </a:p>
        </p:txBody>
      </p:sp>
    </p:spTree>
    <p:extLst>
      <p:ext uri="{BB962C8B-B14F-4D97-AF65-F5344CB8AC3E}">
        <p14:creationId xmlns:p14="http://schemas.microsoft.com/office/powerpoint/2010/main" val="3196504513"/>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A22308E-226F-4CF8-B07F-D885F1E179DF}"/>
              </a:ext>
            </a:extLst>
          </p:cNvPr>
          <p:cNvSpPr>
            <a:spLocks noGrp="1"/>
          </p:cNvSpPr>
          <p:nvPr>
            <p:ph type="sldNum" sz="quarter" idx="12"/>
          </p:nvPr>
        </p:nvSpPr>
        <p:spPr/>
        <p:txBody>
          <a:bodyPr/>
          <a:lstStyle/>
          <a:p>
            <a:fld id="{BAD4A967-5786-4632-A050-AE15A4BB4C94}" type="slidenum">
              <a:rPr lang="es-AR" smtClean="0"/>
              <a:t>9</a:t>
            </a:fld>
            <a:endParaRPr lang="es-AR" dirty="0"/>
          </a:p>
        </p:txBody>
      </p:sp>
      <p:pic>
        <p:nvPicPr>
          <p:cNvPr id="163842" name="Picture 2" descr="https://portal.danosa.com/media/SOL-DETALLE_DIBUJO+SUF11+L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39" y="796086"/>
            <a:ext cx="5627708" cy="574282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657046" y="1787604"/>
            <a:ext cx="3977089" cy="470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dirty="0"/>
              <a:t>Referencias</a:t>
            </a:r>
          </a:p>
          <a:p>
            <a:endParaRPr lang="es-AR" dirty="0"/>
          </a:p>
          <a:p>
            <a:r>
              <a:rPr lang="es-AR" dirty="0"/>
              <a:t>1. Estructura hormigón</a:t>
            </a:r>
          </a:p>
          <a:p>
            <a:r>
              <a:rPr lang="es-AR" dirty="0"/>
              <a:t>2. Fieltro flotante de caucho</a:t>
            </a:r>
          </a:p>
          <a:p>
            <a:r>
              <a:rPr lang="es-AR" dirty="0"/>
              <a:t>3. </a:t>
            </a:r>
            <a:r>
              <a:rPr lang="es-AR" dirty="0" err="1"/>
              <a:t>Contrapiso</a:t>
            </a:r>
            <a:r>
              <a:rPr lang="es-AR" dirty="0"/>
              <a:t> hormigón pobre</a:t>
            </a:r>
          </a:p>
          <a:p>
            <a:r>
              <a:rPr lang="es-AR" dirty="0"/>
              <a:t>4. Solape </a:t>
            </a:r>
            <a:r>
              <a:rPr lang="es-AR" dirty="0" err="1"/>
              <a:t>angulo</a:t>
            </a:r>
            <a:r>
              <a:rPr lang="es-AR" dirty="0"/>
              <a:t> separador de caucho</a:t>
            </a:r>
          </a:p>
          <a:p>
            <a:r>
              <a:rPr lang="es-AR" dirty="0"/>
              <a:t>5. Solape de unión de caucho</a:t>
            </a:r>
          </a:p>
          <a:p>
            <a:r>
              <a:rPr lang="es-AR" dirty="0"/>
              <a:t>6. Film aislante </a:t>
            </a:r>
            <a:r>
              <a:rPr lang="es-AR" dirty="0" err="1"/>
              <a:t>fonac</a:t>
            </a:r>
            <a:endParaRPr lang="es-AR" dirty="0"/>
          </a:p>
          <a:p>
            <a:r>
              <a:rPr lang="es-AR" dirty="0"/>
              <a:t>7. Solado de madera sobre bastidores. </a:t>
            </a:r>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327" y="3541690"/>
            <a:ext cx="5102510" cy="2997222"/>
          </a:xfrm>
          <a:prstGeom prst="rect">
            <a:avLst/>
          </a:prstGeom>
        </p:spPr>
      </p:pic>
    </p:spTree>
    <p:extLst>
      <p:ext uri="{BB962C8B-B14F-4D97-AF65-F5344CB8AC3E}">
        <p14:creationId xmlns:p14="http://schemas.microsoft.com/office/powerpoint/2010/main" val="2287298531"/>
      </p:ext>
    </p:extLst>
  </p:cSld>
  <p:clrMapOvr>
    <a:masterClrMapping/>
  </p:clrMapOvr>
</p:sld>
</file>

<file path=ppt/theme/theme1.xml><?xml version="1.0" encoding="utf-8"?>
<a:theme xmlns:a="http://schemas.openxmlformats.org/drawingml/2006/main" name="Marco">
  <a:themeElements>
    <a:clrScheme name="Marco">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1550</Words>
  <Application>Microsoft Office PowerPoint</Application>
  <PresentationFormat>Panorámica</PresentationFormat>
  <Paragraphs>181</Paragraphs>
  <Slides>28</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8" baseType="lpstr">
      <vt:lpstr>Arial</vt:lpstr>
      <vt:lpstr>Arial</vt:lpstr>
      <vt:lpstr>Arial Black</vt:lpstr>
      <vt:lpstr>Calibri</vt:lpstr>
      <vt:lpstr>Corbel</vt:lpstr>
      <vt:lpstr>Times New Roman</vt:lpstr>
      <vt:lpstr>Wingdings</vt:lpstr>
      <vt:lpstr>Wingdings 2</vt:lpstr>
      <vt:lpstr>Marco</vt:lpstr>
      <vt:lpstr>Imagen de mapa de bits</vt:lpstr>
      <vt:lpstr>Presentación de PowerPoint</vt:lpstr>
      <vt:lpstr>PROPAGACION DEL SONIDO / RUIDOS INTERIORES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Soportes desde el cielorraso, debajo de la losa…..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Normativas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Qué es la acústica arquitectónica?.</dc:title>
  <dc:creator>Martita</dc:creator>
  <cp:lastModifiedBy>Caceres Ricardo</cp:lastModifiedBy>
  <cp:revision>88</cp:revision>
  <dcterms:created xsi:type="dcterms:W3CDTF">2017-07-30T21:52:15Z</dcterms:created>
  <dcterms:modified xsi:type="dcterms:W3CDTF">2024-06-12T16:37:41Z</dcterms:modified>
</cp:coreProperties>
</file>