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9" r:id="rId4"/>
    <p:sldId id="258" r:id="rId5"/>
    <p:sldId id="259" r:id="rId6"/>
    <p:sldId id="260" r:id="rId7"/>
    <p:sldId id="261" r:id="rId8"/>
    <p:sldId id="262" r:id="rId9"/>
    <p:sldId id="295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302" r:id="rId43"/>
    <p:sldId id="296" r:id="rId44"/>
    <p:sldId id="297" r:id="rId45"/>
    <p:sldId id="301" r:id="rId46"/>
    <p:sldId id="298" r:id="rId47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378" y="-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EDAE-E040-43CC-A170-C4FBCEF252B7}" type="datetimeFigureOut">
              <a:rPr lang="es-AR" smtClean="0"/>
              <a:t>13/6/2024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C0155-86B7-4B01-A5CC-8AAFD985DC3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32035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EDAE-E040-43CC-A170-C4FBCEF252B7}" type="datetimeFigureOut">
              <a:rPr lang="es-AR" smtClean="0"/>
              <a:t>13/6/2024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C0155-86B7-4B01-A5CC-8AAFD985DC3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78079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EDAE-E040-43CC-A170-C4FBCEF252B7}" type="datetimeFigureOut">
              <a:rPr lang="es-AR" smtClean="0"/>
              <a:t>13/6/2024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C0155-86B7-4B01-A5CC-8AAFD985DC3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21338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EDAE-E040-43CC-A170-C4FBCEF252B7}" type="datetimeFigureOut">
              <a:rPr lang="es-AR" smtClean="0"/>
              <a:t>13/6/2024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C0155-86B7-4B01-A5CC-8AAFD985DC3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00392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EDAE-E040-43CC-A170-C4FBCEF252B7}" type="datetimeFigureOut">
              <a:rPr lang="es-AR" smtClean="0"/>
              <a:t>13/6/2024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C0155-86B7-4B01-A5CC-8AAFD985DC3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82197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EDAE-E040-43CC-A170-C4FBCEF252B7}" type="datetimeFigureOut">
              <a:rPr lang="es-AR" smtClean="0"/>
              <a:t>13/6/2024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C0155-86B7-4B01-A5CC-8AAFD985DC3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06710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EDAE-E040-43CC-A170-C4FBCEF252B7}" type="datetimeFigureOut">
              <a:rPr lang="es-AR" smtClean="0"/>
              <a:t>13/6/2024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C0155-86B7-4B01-A5CC-8AAFD985DC3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26042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EDAE-E040-43CC-A170-C4FBCEF252B7}" type="datetimeFigureOut">
              <a:rPr lang="es-AR" smtClean="0"/>
              <a:t>13/6/2024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C0155-86B7-4B01-A5CC-8AAFD985DC3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87545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EDAE-E040-43CC-A170-C4FBCEF252B7}" type="datetimeFigureOut">
              <a:rPr lang="es-AR" smtClean="0"/>
              <a:t>13/6/2024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C0155-86B7-4B01-A5CC-8AAFD985DC3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94257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EDAE-E040-43CC-A170-C4FBCEF252B7}" type="datetimeFigureOut">
              <a:rPr lang="es-AR" smtClean="0"/>
              <a:t>13/6/2024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C0155-86B7-4B01-A5CC-8AAFD985DC3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6884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EDAE-E040-43CC-A170-C4FBCEF252B7}" type="datetimeFigureOut">
              <a:rPr lang="es-AR" smtClean="0"/>
              <a:t>13/6/2024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C0155-86B7-4B01-A5CC-8AAFD985DC3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01446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EEDAE-E040-43CC-A170-C4FBCEF252B7}" type="datetimeFigureOut">
              <a:rPr lang="es-AR" smtClean="0"/>
              <a:t>13/6/2024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C0155-86B7-4B01-A5CC-8AAFD985DC3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66123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/>
          <a:lstStyle/>
          <a:p>
            <a:r>
              <a:rPr lang="es-AR" b="1" u="sng" dirty="0"/>
              <a:t>EPILEPSIA</a:t>
            </a:r>
          </a:p>
        </p:txBody>
      </p:sp>
      <p:pic>
        <p:nvPicPr>
          <p:cNvPr id="1026" name="Picture 2" descr="Los patrones electroencefalográficos predicen cuándo ocurrirán las  convulsiones epilépticas - NetMD® | From MDHealth®">
            <a:extLst>
              <a:ext uri="{FF2B5EF4-FFF2-40B4-BE49-F238E27FC236}">
                <a16:creationId xmlns:a16="http://schemas.microsoft.com/office/drawing/2014/main" id="{45BDA8E9-A60C-5E26-BCA5-26C3F87204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6494" y="2541043"/>
            <a:ext cx="5999012" cy="3858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6527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ETIOLOGIA </a:t>
            </a:r>
            <a:r>
              <a:rPr lang="es-AR" sz="2400" dirty="0"/>
              <a:t>(variable y relacionada con la edad)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b="1" dirty="0"/>
              <a:t>Neonatales y primera infancia</a:t>
            </a:r>
            <a:r>
              <a:rPr lang="es-AR" dirty="0"/>
              <a:t>: lesión cerebral primaria, anomalías congénitas, trastornos metabólicos, meningitis.</a:t>
            </a:r>
          </a:p>
          <a:p>
            <a:r>
              <a:rPr lang="es-AR" b="1" dirty="0"/>
              <a:t>Infancia</a:t>
            </a:r>
            <a:r>
              <a:rPr lang="es-AR" dirty="0"/>
              <a:t>: lesión cerebral perinatal, infecciones.</a:t>
            </a:r>
          </a:p>
          <a:p>
            <a:r>
              <a:rPr lang="es-AR" b="1" dirty="0"/>
              <a:t>Niños y adolescentes: </a:t>
            </a:r>
            <a:r>
              <a:rPr lang="es-AR" dirty="0"/>
              <a:t>Epilepsia idiopática (influencia genética), lesión cerebral perinatal, infecciones.</a:t>
            </a:r>
          </a:p>
          <a:p>
            <a:r>
              <a:rPr lang="es-AR" b="1" dirty="0"/>
              <a:t>Adultos jóvenes: </a:t>
            </a:r>
            <a:r>
              <a:rPr lang="es-AR" dirty="0"/>
              <a:t>TEC, tumores, epilepsia idiopáticas.</a:t>
            </a:r>
          </a:p>
          <a:p>
            <a:r>
              <a:rPr lang="es-AR" b="1" dirty="0"/>
              <a:t>Adultos mayores y ancianos: </a:t>
            </a:r>
            <a:r>
              <a:rPr lang="es-AR" dirty="0"/>
              <a:t>Enfermedad vascular cerebral, tumores.</a:t>
            </a:r>
          </a:p>
        </p:txBody>
      </p:sp>
    </p:spTree>
    <p:extLst>
      <p:ext uri="{BB962C8B-B14F-4D97-AF65-F5344CB8AC3E}">
        <p14:creationId xmlns:p14="http://schemas.microsoft.com/office/powerpoint/2010/main" val="3518042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AR" b="1" dirty="0"/>
              <a:t>EPILEPSIAS IDIOPATICAS: </a:t>
            </a:r>
            <a:r>
              <a:rPr lang="es-AR" dirty="0"/>
              <a:t>sin una lesión neurológica que lo justifique (como lesiones cerebrales, tumores, u otras anomalías estructurales).  Se postulan factores de influencia genética implicados (lo que significa que pueden ser heredadas). Características clínicas particulares y hallazgos en EEG.</a:t>
            </a:r>
          </a:p>
          <a:p>
            <a:endParaRPr lang="es-AR" dirty="0"/>
          </a:p>
          <a:p>
            <a:pPr algn="l"/>
            <a:r>
              <a:rPr lang="es-AR" b="1" dirty="0"/>
              <a:t>EPILEPSIAS SINTOMÁTICAS O SECUNDARIAS</a:t>
            </a:r>
            <a:r>
              <a:rPr lang="es-AR" dirty="0"/>
              <a:t>: tienen una causa determinada y demostrable. </a:t>
            </a:r>
            <a:r>
              <a:rPr lang="es-AR" b="0" i="0" u="none" strike="noStrike" baseline="0" dirty="0"/>
              <a:t>Hay un trastorno del SNC</a:t>
            </a:r>
            <a:r>
              <a:rPr lang="es-ES" b="0" i="0" u="none" strike="noStrike" baseline="0" dirty="0"/>
              <a:t> que aumenta el riesgo de epilepsia </a:t>
            </a:r>
            <a:r>
              <a:rPr lang="es-AR" b="0" i="0" u="none" strike="noStrike" baseline="0" dirty="0"/>
              <a:t>(traumatismo craneoencefálico, ACV, meningitis, </a:t>
            </a:r>
            <a:r>
              <a:rPr lang="es-ES" b="0" i="0" u="none" strike="noStrike" baseline="0" dirty="0"/>
              <a:t>patología metabólica u otros factores que se describen en el siguiente apartado).</a:t>
            </a:r>
            <a:endParaRPr lang="es-AR" dirty="0"/>
          </a:p>
          <a:p>
            <a:endParaRPr lang="es-AR" dirty="0"/>
          </a:p>
          <a:p>
            <a:pPr algn="l"/>
            <a:r>
              <a:rPr lang="es-AR" b="1" dirty="0"/>
              <a:t>EPILEPSIAS CRIPTOGENÉTICAS: </a:t>
            </a:r>
            <a:r>
              <a:rPr lang="es-AR" dirty="0"/>
              <a:t>se sospecha una etiología orgánica (sintomática) o la </a:t>
            </a:r>
            <a:r>
              <a:rPr lang="es-ES" b="0" i="0" u="none" strike="noStrike" baseline="0" dirty="0"/>
              <a:t>existencia de un trastorno del </a:t>
            </a:r>
            <a:r>
              <a:rPr lang="es-AR" b="0" i="0" u="none" strike="noStrike" baseline="0" dirty="0"/>
              <a:t>SNC que no puede determinarse por los medios actuales.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251281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AR" b="1" i="1" dirty="0"/>
              <a:t>CRISIS EPILÉPTICAS: </a:t>
            </a:r>
            <a:r>
              <a:rPr lang="es-AR" dirty="0"/>
              <a:t>son eventos clínicos transitorios, de inicio brusco, breves de semiología variada, debido a una descarga neuronal excesiva e </a:t>
            </a:r>
            <a:r>
              <a:rPr lang="es-AR" dirty="0" err="1"/>
              <a:t>hipersincrónica</a:t>
            </a:r>
            <a:r>
              <a:rPr lang="es-AR" dirty="0"/>
              <a:t>. El inicio súbito y la brevedad que las caracterizan son elementos fundamentales para tener en cuenta en la anamnesis, en especial con vistas al diagnostico diferencial.</a:t>
            </a:r>
          </a:p>
          <a:p>
            <a:pPr marL="0" indent="0">
              <a:buNone/>
            </a:pPr>
            <a:endParaRPr lang="es-AR" dirty="0"/>
          </a:p>
          <a:p>
            <a:r>
              <a:rPr lang="es-AR" b="1" i="1" dirty="0"/>
              <a:t>CRISIS AGUDAS: </a:t>
            </a:r>
            <a:r>
              <a:rPr lang="es-AR" dirty="0"/>
              <a:t>son crisis epilépticas que resultan de un daño estructural agudo del cerebro o de su metabolismo o como consecuencia de un trastorno metabólico sistémico. Es decir, pueden ser producidas por diversos factores, por ejemplo hipoglucemia, ingestión de alcohol, drogas, falta de sueño, estrés, problemas médicos subyacentes, etc.</a:t>
            </a:r>
          </a:p>
        </p:txBody>
      </p:sp>
    </p:spTree>
    <p:extLst>
      <p:ext uri="{BB962C8B-B14F-4D97-AF65-F5344CB8AC3E}">
        <p14:creationId xmlns:p14="http://schemas.microsoft.com/office/powerpoint/2010/main" val="13949066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Dos grandes grupos de crisis epilépticas: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s-ES" sz="3200" b="1" i="1" u="sng" dirty="0"/>
              <a:t>Clasificación Internacional del Tipo de Crisis</a:t>
            </a:r>
          </a:p>
          <a:p>
            <a:pPr algn="ctr">
              <a:buNone/>
            </a:pPr>
            <a:endParaRPr lang="es-ES" b="1" i="1" u="sng" dirty="0"/>
          </a:p>
          <a:p>
            <a:pPr marL="0" indent="0">
              <a:buNone/>
            </a:pPr>
            <a:r>
              <a:rPr lang="es-ES" dirty="0"/>
              <a:t>Las Crisis Epilépticas se dividen básicamente en: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b="1" dirty="0"/>
              <a:t> Crisis Epilépticas Generalizadas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b="1" dirty="0"/>
              <a:t>Crisis Epilépticas Parciales o Focales.</a:t>
            </a:r>
          </a:p>
          <a:p>
            <a:pPr marL="0" indent="0">
              <a:buNone/>
            </a:pPr>
            <a:endParaRPr lang="es-ES" dirty="0"/>
          </a:p>
          <a:p>
            <a:r>
              <a:rPr lang="es-ES" dirty="0"/>
              <a:t>Hay un predominio de Crisis Parciales sobre las Crisis Generalizadas.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035433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2740" y="141667"/>
            <a:ext cx="12049259" cy="5743977"/>
          </a:xfrm>
        </p:spPr>
        <p:txBody>
          <a:bodyPr>
            <a:normAutofit/>
          </a:bodyPr>
          <a:lstStyle/>
          <a:p>
            <a:r>
              <a:rPr lang="es-AR" b="1" dirty="0"/>
              <a:t>GENERALIZADAS:</a:t>
            </a:r>
            <a:r>
              <a:rPr lang="es-AR" dirty="0"/>
              <a:t> surgen e involucran rápidamente a redes distribuidas bilateralmente. Son aquellas en las que las manifestaciones clínicas y/o electroencefalográficas expresan el compromiso cerebral difuso desde el inicio. No siempre esta comprometida la conciencia: </a:t>
            </a:r>
            <a:r>
              <a:rPr lang="es-AR" i="1" dirty="0"/>
              <a:t>crisis mioclónicas bilaterales y concientes</a:t>
            </a:r>
            <a:r>
              <a:rPr lang="es-AR" dirty="0"/>
              <a:t> están incluidas en este grupo.</a:t>
            </a:r>
          </a:p>
          <a:p>
            <a:endParaRPr lang="es-AR" dirty="0"/>
          </a:p>
          <a:p>
            <a:r>
              <a:rPr lang="es-AR" b="1" dirty="0"/>
              <a:t>PARCIALES: </a:t>
            </a:r>
            <a:r>
              <a:rPr lang="es-AR" dirty="0"/>
              <a:t>son aquellas en las que las manifestaciones clínicas y/o electroencefalográficas son expresión del compromiso cerebral focal o local, al menos al inicio del evento en redes limitadas a un hemisferio. Pueden tener sintomatología motora, sensitiva o sensorial, vegetativa o psíquica. </a:t>
            </a:r>
          </a:p>
          <a:p>
            <a:pPr marL="0" indent="0">
              <a:buNone/>
            </a:pPr>
            <a:r>
              <a:rPr lang="es-AR" u="sng" dirty="0"/>
              <a:t>Se subdividen en dos grupos principales: </a:t>
            </a:r>
            <a:r>
              <a:rPr lang="es-AR" dirty="0"/>
              <a:t>SIMPLES que se caracterizan porque la conciencia se conserva durante todo el curso de la crisis y COMPLEJAS  muestran trastornos de la conciencia.</a:t>
            </a:r>
          </a:p>
        </p:txBody>
      </p:sp>
      <p:sp>
        <p:nvSpPr>
          <p:cNvPr id="4" name="Rectángulo redondeado 3"/>
          <p:cNvSpPr/>
          <p:nvPr/>
        </p:nvSpPr>
        <p:spPr>
          <a:xfrm>
            <a:off x="-1" y="5447764"/>
            <a:ext cx="12192000" cy="12685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/>
              <a:t>Crisis febriles: constituidas por las convulsiones febriles. Son crisis asociadas con fiebre no causadas por una infección del sistema nervioso central que se dan en niños de 5 años.</a:t>
            </a:r>
          </a:p>
          <a:p>
            <a:pPr algn="ctr"/>
            <a:r>
              <a:rPr lang="es-AR" dirty="0"/>
              <a:t>Los niños que las presentan muestran más incidencia de epilepsia en años subsiguientes.</a:t>
            </a:r>
          </a:p>
        </p:txBody>
      </p:sp>
    </p:spTree>
    <p:extLst>
      <p:ext uri="{BB962C8B-B14F-4D97-AF65-F5344CB8AC3E}">
        <p14:creationId xmlns:p14="http://schemas.microsoft.com/office/powerpoint/2010/main" val="14121613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Crisis parciales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61682" y="1470830"/>
            <a:ext cx="10515600" cy="4351338"/>
          </a:xfrm>
        </p:spPr>
        <p:txBody>
          <a:bodyPr>
            <a:normAutofit/>
          </a:bodyPr>
          <a:lstStyle/>
          <a:p>
            <a:r>
              <a:rPr lang="es-ES" dirty="0"/>
              <a:t>Las descargas neuronales epilépticas están limitadas en un área focal del cerebro.</a:t>
            </a:r>
          </a:p>
          <a:p>
            <a:r>
              <a:rPr lang="es-ES" dirty="0"/>
              <a:t>Según impliquen o no perdida de la conciencia, se distinguen las: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s-ES" dirty="0"/>
              <a:t> </a:t>
            </a:r>
            <a:r>
              <a:rPr lang="es-ES" b="1" i="1" dirty="0"/>
              <a:t>Crisis Parciales Simples</a:t>
            </a:r>
            <a:r>
              <a:rPr lang="es-ES" dirty="0"/>
              <a:t> (descarga permanece localizada)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s-ES" b="1" i="1" dirty="0"/>
              <a:t>Crisis Parciales Complejas</a:t>
            </a:r>
            <a:r>
              <a:rPr lang="es-ES" dirty="0"/>
              <a:t> (descarga localizada pero con perturbación de la conciencia)</a:t>
            </a:r>
          </a:p>
          <a:p>
            <a:r>
              <a:rPr lang="es-ES" dirty="0"/>
              <a:t>Según la función que el área cerebral tenga encomendada, la crisis determinara fenómenos clínicos motores, sensitivos, alucinatorios, vegetativos o psíquicos.</a:t>
            </a:r>
          </a:p>
          <a:p>
            <a:endParaRPr lang="es-AR" dirty="0"/>
          </a:p>
        </p:txBody>
      </p:sp>
      <p:sp>
        <p:nvSpPr>
          <p:cNvPr id="4" name="Rectángulo redondeado 3"/>
          <p:cNvSpPr/>
          <p:nvPr/>
        </p:nvSpPr>
        <p:spPr>
          <a:xfrm>
            <a:off x="540913" y="5602310"/>
            <a:ext cx="11449318" cy="11590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/>
              <a:t>Las crisis parciales simples pueden evolucionar a complejas y ambas pueden llevar a convulsiones generalizadas: CRISIS SECUNDARIAMENTE GENERALIZADAS.</a:t>
            </a:r>
          </a:p>
        </p:txBody>
      </p:sp>
    </p:spTree>
    <p:extLst>
      <p:ext uri="{BB962C8B-B14F-4D97-AF65-F5344CB8AC3E}">
        <p14:creationId xmlns:p14="http://schemas.microsoft.com/office/powerpoint/2010/main" val="29400446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202973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es-AR" b="1" dirty="0"/>
              <a:t>CRISIS PARCIALES SIMPLES</a:t>
            </a:r>
          </a:p>
          <a:p>
            <a:r>
              <a:rPr lang="es-ES" dirty="0"/>
              <a:t>No implican alteración de la conciencia.</a:t>
            </a:r>
          </a:p>
          <a:p>
            <a:r>
              <a:rPr lang="es-ES" dirty="0"/>
              <a:t>Inician a cualquier edad.</a:t>
            </a:r>
          </a:p>
          <a:p>
            <a:r>
              <a:rPr lang="es-ES" dirty="0"/>
              <a:t>Generalmente duran de segundos a menos de 2 minutos.</a:t>
            </a:r>
          </a:p>
          <a:p>
            <a:r>
              <a:rPr lang="es-ES" dirty="0"/>
              <a:t>Los síntomas dependen de la localización del foco.</a:t>
            </a:r>
          </a:p>
          <a:p>
            <a:r>
              <a:rPr lang="es-ES" dirty="0"/>
              <a:t>No hay confusión proscritica.</a:t>
            </a:r>
          </a:p>
          <a:p>
            <a:r>
              <a:rPr lang="es-ES" dirty="0"/>
              <a:t>EEG: descargas epileptiformes contralaterales, y en muchos casos no muestra anomalías, siendo el diagnostico, clínico.</a:t>
            </a:r>
          </a:p>
          <a:p>
            <a:pPr algn="l"/>
            <a:r>
              <a:rPr lang="es-ES" dirty="0"/>
              <a:t>Pueden ser con síntomas: </a:t>
            </a:r>
            <a:r>
              <a:rPr lang="es-ES" i="1" dirty="0"/>
              <a:t>motores</a:t>
            </a:r>
            <a:r>
              <a:rPr lang="es-ES" dirty="0"/>
              <a:t>, </a:t>
            </a:r>
            <a:r>
              <a:rPr lang="es-ES" i="1" dirty="0"/>
              <a:t>sensitivas-sensoriales, autonómicos</a:t>
            </a:r>
            <a:r>
              <a:rPr lang="es-ES" dirty="0"/>
              <a:t>, </a:t>
            </a:r>
            <a:r>
              <a:rPr lang="es-ES" i="1" dirty="0"/>
              <a:t>psíquicos</a:t>
            </a:r>
            <a:r>
              <a:rPr lang="es-ES" dirty="0"/>
              <a:t>. </a:t>
            </a:r>
            <a:r>
              <a:rPr lang="es-ES" sz="1800" b="0" i="0" u="none" strike="noStrike" baseline="0" dirty="0">
                <a:latin typeface="HelveticaNeue-Light"/>
              </a:rPr>
              <a:t>Las más frecuentes son las crisis parciales motoras; en ellas, los movimientos anormales pueden empezar en una región determinada y progresar hasta afectar a  gran </a:t>
            </a:r>
            <a:r>
              <a:rPr lang="es-AR" sz="1800" b="0" i="0" u="none" strike="noStrike" baseline="0" dirty="0">
                <a:latin typeface="HelveticaNeue-Light"/>
              </a:rPr>
              <a:t>parte de la extremidad.</a:t>
            </a:r>
            <a:endParaRPr lang="es-ES" sz="1800" dirty="0"/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962101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AR" dirty="0"/>
              <a:t>1) A-Crisis parciales simples </a:t>
            </a:r>
            <a:r>
              <a:rPr lang="es-ES" dirty="0">
                <a:solidFill>
                  <a:srgbClr val="C00000"/>
                </a:solidFill>
              </a:rPr>
              <a:t>CON SINTOMAS MOTORES:</a:t>
            </a:r>
          </a:p>
          <a:p>
            <a:pPr>
              <a:buFont typeface="Wingdings" pitchFamily="2" charset="2"/>
              <a:buChar char="v"/>
            </a:pPr>
            <a:r>
              <a:rPr lang="es-ES" u="sng" dirty="0"/>
              <a:t>Crisis </a:t>
            </a:r>
            <a:r>
              <a:rPr lang="es-ES" u="sng" dirty="0" err="1"/>
              <a:t>somatomotora</a:t>
            </a:r>
            <a:r>
              <a:rPr lang="es-ES" u="sng" dirty="0"/>
              <a:t> sin Marcha Jacksoniana</a:t>
            </a:r>
            <a:r>
              <a:rPr lang="es-ES" dirty="0"/>
              <a:t>:</a:t>
            </a:r>
          </a:p>
          <a:p>
            <a:pPr marL="0" indent="0" algn="just">
              <a:buNone/>
            </a:pPr>
            <a:r>
              <a:rPr lang="es-ES" dirty="0"/>
              <a:t>Cursan con contracciones </a:t>
            </a:r>
            <a:r>
              <a:rPr lang="es-ES" b="1" dirty="0"/>
              <a:t>clónicas</a:t>
            </a:r>
            <a:r>
              <a:rPr lang="es-ES" dirty="0"/>
              <a:t> (temblores, sacudidas, movimientos rítmicos, bruscos, involuntarios, repetitivos) o </a:t>
            </a:r>
            <a:r>
              <a:rPr lang="es-ES" b="1" dirty="0"/>
              <a:t>tónicas</a:t>
            </a:r>
            <a:r>
              <a:rPr lang="es-ES" dirty="0"/>
              <a:t> (contracción sostenida y prolongada de los músculos, rigidez, postura tensa) que afectan un segmento de un hemicuerpo, contralateral a la descarga </a:t>
            </a:r>
            <a:r>
              <a:rPr lang="es-ES" dirty="0" err="1"/>
              <a:t>epileptógena</a:t>
            </a:r>
            <a:r>
              <a:rPr lang="es-ES" dirty="0"/>
              <a:t>. </a:t>
            </a:r>
          </a:p>
          <a:p>
            <a:pPr marL="0" indent="0" algn="just">
              <a:buNone/>
            </a:pPr>
            <a:r>
              <a:rPr lang="es-ES" dirty="0"/>
              <a:t>La </a:t>
            </a:r>
            <a:r>
              <a:rPr lang="es-ES" i="1" dirty="0"/>
              <a:t>Parálisis de Todd</a:t>
            </a:r>
            <a:r>
              <a:rPr lang="es-ES" dirty="0"/>
              <a:t>, es un fenómeno clínico de pérdida de fuerza </a:t>
            </a:r>
            <a:r>
              <a:rPr lang="es-ES" dirty="0" err="1"/>
              <a:t>postcritica</a:t>
            </a:r>
            <a:r>
              <a:rPr lang="es-ES" dirty="0"/>
              <a:t> (ocurre luego de la crisis o descarga crítica focal) afectando un hemicuerpo o extremidad (brazo, pierna). Generalmente, es temporal (desaparece en min/</a:t>
            </a:r>
            <a:r>
              <a:rPr lang="es-ES" dirty="0" err="1"/>
              <a:t>hs</a:t>
            </a:r>
            <a:r>
              <a:rPr lang="es-ES" dirty="0"/>
              <a:t>).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5288812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u="sng" dirty="0"/>
              <a:t>Con síntomas Motores Jacksonianos</a:t>
            </a:r>
            <a:r>
              <a:rPr lang="es-ES" dirty="0"/>
              <a:t>:</a:t>
            </a:r>
          </a:p>
          <a:p>
            <a:pPr marL="0" indent="0" algn="just">
              <a:buNone/>
            </a:pPr>
            <a:r>
              <a:rPr lang="es-ES" dirty="0"/>
              <a:t>La marcha se propaga. Comienza en una zona muscular específica y se propaga gradualmente hacia otra siguiendo el orden de su representación cortical y está determinada por la vecindad entre las diferentes representaciones en la circunvolución </a:t>
            </a:r>
            <a:r>
              <a:rPr lang="es-ES" dirty="0" err="1"/>
              <a:t>prerolándica</a:t>
            </a:r>
            <a:r>
              <a:rPr lang="es-ES" dirty="0"/>
              <a:t>. Ejemplo: los síntomas comienzan en una mano, brazo, pierna, cara y luego se extienden a regiones adyacentes.</a:t>
            </a:r>
          </a:p>
          <a:p>
            <a:pPr algn="just">
              <a:buFont typeface="Wingdings" pitchFamily="2" charset="2"/>
              <a:buChar char="v"/>
            </a:pPr>
            <a:r>
              <a:rPr lang="es-ES" dirty="0"/>
              <a:t> </a:t>
            </a:r>
            <a:r>
              <a:rPr lang="es-ES" u="sng" dirty="0"/>
              <a:t>Crisis </a:t>
            </a:r>
            <a:r>
              <a:rPr lang="es-ES" u="sng" dirty="0" err="1"/>
              <a:t>Versivas</a:t>
            </a:r>
            <a:r>
              <a:rPr lang="es-ES" dirty="0"/>
              <a:t>:</a:t>
            </a:r>
          </a:p>
          <a:p>
            <a:pPr marL="0" indent="0" algn="just">
              <a:buNone/>
            </a:pPr>
            <a:r>
              <a:rPr lang="es-ES" dirty="0"/>
              <a:t>Produce desviación conjugada de la cabeza, los ojos y a veces el tronco, hacia el lado opuesto al de la descarga (</a:t>
            </a:r>
            <a:r>
              <a:rPr lang="es-ES" dirty="0" err="1"/>
              <a:t>Contraversiva</a:t>
            </a:r>
            <a:r>
              <a:rPr lang="es-ES" dirty="0"/>
              <a:t>) o hacia el mismo lado (</a:t>
            </a:r>
            <a:r>
              <a:rPr lang="es-ES" dirty="0" err="1"/>
              <a:t>Ipsiversiva</a:t>
            </a:r>
            <a:r>
              <a:rPr lang="es-ES" dirty="0"/>
              <a:t>). 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1333518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s-ES" u="sng" dirty="0"/>
              <a:t>Posturales:</a:t>
            </a:r>
          </a:p>
          <a:p>
            <a:pPr marL="0" indent="0">
              <a:buNone/>
            </a:pPr>
            <a:r>
              <a:rPr lang="es-ES" dirty="0"/>
              <a:t>Por efecto de la hipertonía de los músculos posturales, el cuerpo adopta una actitud forzada. Rigidez muscular o tensión excesiva en el cuerpo. </a:t>
            </a:r>
          </a:p>
          <a:p>
            <a:pPr>
              <a:buFont typeface="Wingdings" pitchFamily="2" charset="2"/>
              <a:buChar char="v"/>
            </a:pPr>
            <a:r>
              <a:rPr lang="es-ES" dirty="0"/>
              <a:t> </a:t>
            </a:r>
            <a:r>
              <a:rPr lang="es-ES" u="sng" dirty="0"/>
              <a:t>Fonatorias:</a:t>
            </a:r>
          </a:p>
          <a:p>
            <a:pPr marL="0" indent="0">
              <a:buNone/>
            </a:pPr>
            <a:r>
              <a:rPr lang="es-ES" dirty="0"/>
              <a:t>Son infrecuentes. Presenta alteraciones en la producción del lenguaje durante la crisis. Ejemplo: producir sonidos, balbucear o emitir alguna palabra o sonido de manera repetitiva. Dependen de la descarga del área motora </a:t>
            </a:r>
            <a:r>
              <a:rPr lang="es-ES" dirty="0" err="1"/>
              <a:t>rolándica</a:t>
            </a:r>
            <a:r>
              <a:rPr lang="es-ES" dirty="0"/>
              <a:t> o suplementaria y existen tres tipos: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Suspensión epiléptica del lenguaje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Crisis epiléptica vocal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Crisis epiléptica </a:t>
            </a:r>
            <a:r>
              <a:rPr lang="es-ES" dirty="0" err="1"/>
              <a:t>palilalica</a:t>
            </a:r>
            <a:endParaRPr lang="es-ES" dirty="0"/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129810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56949"/>
            <a:ext cx="10515600" cy="1325563"/>
          </a:xfrm>
        </p:spPr>
        <p:txBody>
          <a:bodyPr/>
          <a:lstStyle/>
          <a:p>
            <a:r>
              <a:rPr lang="es-ES" dirty="0"/>
              <a:t>Definición: </a:t>
            </a:r>
            <a:r>
              <a:rPr lang="es-ES" b="1" dirty="0"/>
              <a:t>EPILEPSIA </a:t>
            </a:r>
            <a:endParaRPr lang="es-AR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182" y="1473959"/>
            <a:ext cx="11700681" cy="522709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AR" sz="3300" dirty="0"/>
              <a:t>Es una enfermedad tratable caracterizada por la alteración crónica de la función cerebral debida a una descarga neuronal excesiva anormal e incontrolada de diversas causas con un patrón de crisis recurrente y no provocadas.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2800" dirty="0">
              <a:solidFill>
                <a:schemeClr val="tx2"/>
              </a:solidFill>
            </a:endParaRP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ES" sz="2800" dirty="0">
                <a:solidFill>
                  <a:schemeClr val="tx1"/>
                </a:solidFill>
              </a:rPr>
              <a:t>Es un trastorno de un origen cerebral caracterizado por una predisposición crónica a sufrir </a:t>
            </a:r>
            <a:r>
              <a:rPr lang="es-ES" sz="2800" b="1" dirty="0">
                <a:solidFill>
                  <a:schemeClr val="tx1"/>
                </a:solidFill>
              </a:rPr>
              <a:t>crisis epilépticas </a:t>
            </a:r>
            <a:r>
              <a:rPr lang="es-ES" sz="2800" dirty="0">
                <a:solidFill>
                  <a:schemeClr val="tx1"/>
                </a:solidFill>
              </a:rPr>
              <a:t>y </a:t>
            </a:r>
            <a:r>
              <a:rPr lang="es-ES" sz="2800" b="1" dirty="0">
                <a:solidFill>
                  <a:schemeClr val="tx1"/>
                </a:solidFill>
              </a:rPr>
              <a:t>consecuencias</a:t>
            </a:r>
            <a:r>
              <a:rPr lang="es-ES" sz="2800" dirty="0">
                <a:solidFill>
                  <a:schemeClr val="tx1"/>
                </a:solidFill>
              </a:rPr>
              <a:t> (neurobiológicas, cognitivas, psicológicas y sociales) secundarias a esta enfermedad.</a:t>
            </a: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s-ES" sz="2800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  <a:defRPr/>
            </a:pPr>
            <a:r>
              <a:rPr lang="es-ES" dirty="0"/>
              <a:t>Requiere </a:t>
            </a:r>
            <a:r>
              <a:rPr lang="es-ES" sz="2800" dirty="0">
                <a:solidFill>
                  <a:schemeClr val="tx1"/>
                </a:solidFill>
              </a:rPr>
              <a:t>al menos la presencia de una crisis epiléptica asociado con un trastorno crónico cerebral capaz de generar otras crisis epilépticas.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2800" dirty="0">
              <a:solidFill>
                <a:schemeClr val="tx2"/>
              </a:solidFill>
            </a:endParaRPr>
          </a:p>
          <a:p>
            <a:r>
              <a:rPr lang="es-AR" dirty="0"/>
              <a:t>Al menos dos crisis con 24 </a:t>
            </a:r>
            <a:r>
              <a:rPr lang="es-AR" dirty="0" err="1"/>
              <a:t>hs</a:t>
            </a:r>
            <a:r>
              <a:rPr lang="es-AR" dirty="0"/>
              <a:t> de separación. </a:t>
            </a:r>
          </a:p>
        </p:txBody>
      </p:sp>
    </p:spTree>
    <p:extLst>
      <p:ext uri="{BB962C8B-B14F-4D97-AF65-F5344CB8AC3E}">
        <p14:creationId xmlns:p14="http://schemas.microsoft.com/office/powerpoint/2010/main" val="5589862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arenR"/>
            </a:pPr>
            <a:r>
              <a:rPr lang="es-AR" dirty="0"/>
              <a:t>A- Crisis parciales simples </a:t>
            </a:r>
            <a:r>
              <a:rPr lang="es-ES" dirty="0">
                <a:solidFill>
                  <a:srgbClr val="C00000"/>
                </a:solidFill>
              </a:rPr>
              <a:t>CON SINTOMAS SOMATOSENSITIVOS Y  SENSORIALES:</a:t>
            </a:r>
          </a:p>
          <a:p>
            <a:pPr marL="0" indent="0">
              <a:buNone/>
            </a:pPr>
            <a:r>
              <a:rPr lang="es-ES" dirty="0"/>
              <a:t>Pocas veces sobreviene como un tipo único de crisis, por lo común se acompañan de crisis secundariamente generalizadas y/o parciales complejas.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s-ES" u="sng" dirty="0"/>
              <a:t> </a:t>
            </a:r>
            <a:r>
              <a:rPr lang="es-ES" u="sng" dirty="0" err="1"/>
              <a:t>Somatosensitivas</a:t>
            </a:r>
            <a:r>
              <a:rPr lang="es-ES" dirty="0"/>
              <a:t>: </a:t>
            </a:r>
          </a:p>
          <a:p>
            <a:pPr marL="0" indent="0">
              <a:buNone/>
            </a:pPr>
            <a:r>
              <a:rPr lang="es-ES" dirty="0"/>
              <a:t>Descargas neuronales en la corteza de la circunvolución parietal ascendente, contralateral al lado donde se notan los trastornos sensitivos. Afectan con predilección las zonas del cuerpo con mayor representación cortical.</a:t>
            </a:r>
          </a:p>
          <a:p>
            <a:pPr marL="0" indent="0">
              <a:buNone/>
            </a:pPr>
            <a:r>
              <a:rPr lang="es-ES" dirty="0"/>
              <a:t>Se caracteriza por sensaciones anormales en el cuerpo durante la crisis, por ejemplo: hormigueos, adormecimiento, picazón, dolor, entumecimiento, sensación de calor o presión en una parte específica del cuerpo, sensación de corriente eléctrica.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3481959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343097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Wingdings" pitchFamily="2" charset="2"/>
              <a:buChar char="v"/>
            </a:pPr>
            <a:r>
              <a:rPr lang="es-ES" u="sng" dirty="0"/>
              <a:t>Visuales:</a:t>
            </a:r>
          </a:p>
          <a:p>
            <a:pPr marL="0" indent="0">
              <a:buNone/>
            </a:pPr>
            <a:r>
              <a:rPr lang="es-ES" dirty="0"/>
              <a:t>Resultan de una descarga neuronal en la corteza occipital contralateral. Caracterizadas por fenómenos visuales sin estimulo correspondiente. Pueden ser:</a:t>
            </a:r>
          </a:p>
          <a:p>
            <a:r>
              <a:rPr lang="es-ES" u="sng" dirty="0"/>
              <a:t>Negativos</a:t>
            </a:r>
            <a:r>
              <a:rPr lang="es-ES" dirty="0"/>
              <a:t>: </a:t>
            </a:r>
            <a:r>
              <a:rPr lang="es-ES" i="1" dirty="0"/>
              <a:t>escotomas</a:t>
            </a:r>
            <a:r>
              <a:rPr lang="es-ES" dirty="0"/>
              <a:t>: mancha inmóvil que oculta una parte del campo visual, </a:t>
            </a:r>
            <a:r>
              <a:rPr lang="es-ES" i="1" dirty="0"/>
              <a:t>amaurosis</a:t>
            </a:r>
            <a:r>
              <a:rPr lang="es-ES" dirty="0"/>
              <a:t>: perdida temporal de la visión, </a:t>
            </a:r>
            <a:r>
              <a:rPr lang="es-ES" i="1" dirty="0"/>
              <a:t>hemianopsia</a:t>
            </a:r>
            <a:r>
              <a:rPr lang="es-ES" dirty="0"/>
              <a:t>:</a:t>
            </a:r>
            <a:r>
              <a:rPr lang="es-ES" b="0" i="0" dirty="0">
                <a:effectLst/>
                <a:latin typeface="Google Sans"/>
              </a:rPr>
              <a:t> pérdida parcial o completa de la visión en una de las mitades del campo visual de uno o ambos ojos</a:t>
            </a:r>
            <a:r>
              <a:rPr lang="es-ES" dirty="0"/>
              <a:t>. </a:t>
            </a:r>
          </a:p>
          <a:p>
            <a:r>
              <a:rPr lang="es-ES" u="sng" dirty="0"/>
              <a:t>Positivos</a:t>
            </a:r>
            <a:r>
              <a:rPr lang="es-ES" dirty="0"/>
              <a:t>: </a:t>
            </a:r>
            <a:r>
              <a:rPr lang="es-ES" i="1" dirty="0"/>
              <a:t>fosfenos</a:t>
            </a:r>
            <a:r>
              <a:rPr lang="es-ES" dirty="0"/>
              <a:t>: manchas luminosas o centelleos de luz. </a:t>
            </a:r>
          </a:p>
          <a:p>
            <a:pPr marL="0" indent="0">
              <a:buNone/>
            </a:pPr>
            <a:endParaRPr lang="es-ES" dirty="0"/>
          </a:p>
          <a:p>
            <a:pPr>
              <a:buFont typeface="Wingdings" panose="05000000000000000000" pitchFamily="2" charset="2"/>
              <a:buChar char="v"/>
            </a:pPr>
            <a:r>
              <a:rPr lang="es-ES" u="sng" dirty="0"/>
              <a:t>Auditivas: </a:t>
            </a:r>
          </a:p>
          <a:p>
            <a:pPr marL="0" indent="0">
              <a:buNone/>
            </a:pPr>
            <a:r>
              <a:rPr lang="es-ES" dirty="0"/>
              <a:t>Descarga neuronal en corteza temporal. Caracterizadas por fenómenos auditivos sin estimulo. Pueden se:  </a:t>
            </a:r>
          </a:p>
          <a:p>
            <a:r>
              <a:rPr lang="es-ES" dirty="0"/>
              <a:t>Positivos: </a:t>
            </a:r>
            <a:r>
              <a:rPr lang="es-ES" i="1" dirty="0"/>
              <a:t>acúfenos o </a:t>
            </a:r>
            <a:r>
              <a:rPr lang="es-ES" i="1" dirty="0" err="1"/>
              <a:t>tinittus</a:t>
            </a:r>
            <a:r>
              <a:rPr lang="es-ES" dirty="0"/>
              <a:t>: </a:t>
            </a:r>
            <a:r>
              <a:rPr lang="es-ES" b="0" i="0" dirty="0">
                <a:effectLst/>
                <a:latin typeface="Google Sans"/>
              </a:rPr>
              <a:t>zumbidos o pitidos en los oídos</a:t>
            </a:r>
            <a:endParaRPr lang="es-ES" dirty="0"/>
          </a:p>
          <a:p>
            <a:r>
              <a:rPr lang="es-ES" dirty="0"/>
              <a:t>Negativos: </a:t>
            </a:r>
            <a:r>
              <a:rPr lang="es-ES" i="1" dirty="0"/>
              <a:t>hipoacusia</a:t>
            </a:r>
            <a:r>
              <a:rPr lang="es-ES" dirty="0"/>
              <a:t>. 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7951093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s-ES" u="sng" dirty="0"/>
              <a:t>Olfativas:</a:t>
            </a:r>
            <a:r>
              <a:rPr lang="es-ES" dirty="0"/>
              <a:t> </a:t>
            </a:r>
          </a:p>
          <a:p>
            <a:pPr>
              <a:buNone/>
            </a:pPr>
            <a:r>
              <a:rPr lang="es-ES" dirty="0"/>
              <a:t>Percepción súbita de un olor, desagradable, breve.</a:t>
            </a:r>
          </a:p>
          <a:p>
            <a:pPr>
              <a:buFont typeface="Wingdings" pitchFamily="2" charset="2"/>
              <a:buChar char="v"/>
            </a:pPr>
            <a:r>
              <a:rPr lang="es-ES" u="sng" dirty="0"/>
              <a:t>Gustativas:</a:t>
            </a:r>
          </a:p>
          <a:p>
            <a:pPr marL="0" indent="0">
              <a:buNone/>
            </a:pPr>
            <a:r>
              <a:rPr lang="es-ES" dirty="0"/>
              <a:t>Raras, manifestaciones gustativas sin intervención del correspondiente estimulo. Descarga neuronal de la corteza insular, </a:t>
            </a:r>
            <a:r>
              <a:rPr lang="es-ES" dirty="0" err="1"/>
              <a:t>periinsular</a:t>
            </a:r>
            <a:r>
              <a:rPr lang="es-ES" dirty="0"/>
              <a:t> u opercular.</a:t>
            </a:r>
          </a:p>
          <a:p>
            <a:pPr>
              <a:buFont typeface="Wingdings" pitchFamily="2" charset="2"/>
              <a:buChar char="v"/>
            </a:pPr>
            <a:r>
              <a:rPr lang="es-ES" u="sng" dirty="0"/>
              <a:t>Vertiginosas:</a:t>
            </a:r>
          </a:p>
          <a:p>
            <a:pPr marL="0" indent="0">
              <a:buNone/>
            </a:pPr>
            <a:r>
              <a:rPr lang="es-ES" dirty="0"/>
              <a:t>Poco frecuentes, sensación de desplazamiento del paciente en relación al exterior o de este alrededor de aquel. No suele haber vómitos o nauseas. Descarga en el lóbulo temporal.</a:t>
            </a:r>
            <a:endParaRPr lang="es-ES" u="sng" dirty="0"/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4863078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s-AR" dirty="0"/>
              <a:t>A- Crisis parciales simples </a:t>
            </a:r>
            <a:r>
              <a:rPr lang="es-ES" dirty="0">
                <a:solidFill>
                  <a:srgbClr val="C00000"/>
                </a:solidFill>
              </a:rPr>
              <a:t>CON SINTOMAS VEGETATIVOS-AUTONÓMICOS:</a:t>
            </a:r>
          </a:p>
          <a:p>
            <a:pPr marL="0" indent="0">
              <a:buNone/>
            </a:pPr>
            <a:r>
              <a:rPr lang="es-ES" dirty="0"/>
              <a:t>La percepción de una sensación abdominal localizada en epigastrio (abdomen) que sube hacia tórax y cuello. Es un síntoma muy común. Se observa en el 40 % de las epilepsias del lóbulo temporal.</a:t>
            </a:r>
          </a:p>
          <a:p>
            <a:pPr marL="0" indent="0">
              <a:buNone/>
            </a:pPr>
            <a:r>
              <a:rPr lang="es-ES" dirty="0"/>
              <a:t>Otros síntomas son eructos, vómitos, borborigmos, salivación, palidez, sudoración.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9130828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1) A- Crisis Parciales Simples </a:t>
            </a:r>
            <a:r>
              <a:rPr lang="es-ES" dirty="0">
                <a:solidFill>
                  <a:srgbClr val="C00000"/>
                </a:solidFill>
              </a:rPr>
              <a:t>CON SINTOMAS PSIQUICOS:</a:t>
            </a:r>
          </a:p>
          <a:p>
            <a:pPr marL="514350" indent="-514350">
              <a:buFont typeface="+mj-lt"/>
              <a:buAutoNum type="arabicPeriod"/>
            </a:pPr>
            <a:r>
              <a:rPr lang="es-ES" b="1" dirty="0" err="1"/>
              <a:t>Disfásica</a:t>
            </a:r>
            <a:r>
              <a:rPr lang="es-ES" b="1" dirty="0"/>
              <a:t>: </a:t>
            </a:r>
            <a:r>
              <a:rPr lang="es-ES" dirty="0"/>
              <a:t>Descarga de la región frontal o temporal del hemisferio dominante. Afecta la comprensión y expresión del habla. </a:t>
            </a:r>
          </a:p>
          <a:p>
            <a:pPr marL="514350" indent="-514350">
              <a:buFont typeface="+mj-lt"/>
              <a:buAutoNum type="arabicPeriod"/>
            </a:pPr>
            <a:r>
              <a:rPr lang="es-ES" b="1" dirty="0" err="1"/>
              <a:t>Dismnésica</a:t>
            </a:r>
            <a:r>
              <a:rPr lang="es-ES" b="1" dirty="0"/>
              <a:t> o Cognoscitiva:</a:t>
            </a:r>
            <a:r>
              <a:rPr lang="es-ES" dirty="0"/>
              <a:t> Ilusión de recuerdo. Alteraciones en la memoria. </a:t>
            </a:r>
          </a:p>
          <a:p>
            <a:pPr marL="514350" indent="-514350">
              <a:buFont typeface="+mj-lt"/>
              <a:buAutoNum type="arabicPeriod"/>
            </a:pPr>
            <a:r>
              <a:rPr lang="es-ES" b="1" dirty="0"/>
              <a:t>Afectiva</a:t>
            </a:r>
            <a:r>
              <a:rPr lang="es-ES" dirty="0"/>
              <a:t>: Cambio del estado emocional. Por ejemplo: miedo.</a:t>
            </a:r>
          </a:p>
          <a:p>
            <a:pPr marL="514350" indent="-514350">
              <a:buFont typeface="+mj-lt"/>
              <a:buAutoNum type="arabicPeriod"/>
            </a:pPr>
            <a:r>
              <a:rPr lang="es-ES" b="1" dirty="0"/>
              <a:t>Ilusiones</a:t>
            </a:r>
            <a:r>
              <a:rPr lang="es-ES" dirty="0"/>
              <a:t>: Alteración de la percepción. Descarga de una parte de la corteza del lóbulo temporal.</a:t>
            </a:r>
          </a:p>
          <a:p>
            <a:pPr marL="514350" indent="-514350">
              <a:buFont typeface="+mj-lt"/>
              <a:buAutoNum type="arabicPeriod"/>
            </a:pPr>
            <a:r>
              <a:rPr lang="es-ES" b="1" dirty="0"/>
              <a:t>Alucinaciones Estructuradas: </a:t>
            </a:r>
            <a:r>
              <a:rPr lang="es-ES" dirty="0"/>
              <a:t>Percepciones sensoriales complejas. Descarga del lóbulo temporal. Auditivas, Autonómicas, Gustativa, Olfatorias, Visuales. 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716941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b="1" dirty="0"/>
              <a:t>1) B- CRISIS PARCIALES COMPLEJAS</a:t>
            </a:r>
            <a:endParaRPr lang="es-AR" b="1" dirty="0"/>
          </a:p>
          <a:p>
            <a:r>
              <a:rPr lang="es-ES" dirty="0"/>
              <a:t>Implica disminución o perdida de conciencia.</a:t>
            </a:r>
          </a:p>
          <a:p>
            <a:r>
              <a:rPr lang="es-ES" dirty="0"/>
              <a:t>Inicia a cualquier edad.</a:t>
            </a:r>
          </a:p>
          <a:p>
            <a:r>
              <a:rPr lang="es-ES" dirty="0"/>
              <a:t>Tiene una duración de minutos.</a:t>
            </a:r>
          </a:p>
          <a:p>
            <a:r>
              <a:rPr lang="es-ES" dirty="0"/>
              <a:t>Los síntomas dependen de la localización del foco.</a:t>
            </a:r>
          </a:p>
          <a:p>
            <a:r>
              <a:rPr lang="es-ES" dirty="0"/>
              <a:t>Es la mas </a:t>
            </a:r>
            <a:r>
              <a:rPr lang="es-ES" dirty="0">
                <a:solidFill>
                  <a:srgbClr val="7030A0"/>
                </a:solidFill>
              </a:rPr>
              <a:t>frecuente</a:t>
            </a:r>
            <a:r>
              <a:rPr lang="es-ES" dirty="0"/>
              <a:t> de las Crisis Epilépticas.</a:t>
            </a:r>
          </a:p>
          <a:p>
            <a:r>
              <a:rPr lang="es-ES" dirty="0"/>
              <a:t>El mayor porcentaje se origina en el lóbulo temporal.</a:t>
            </a:r>
          </a:p>
          <a:p>
            <a:endParaRPr lang="es-ES" dirty="0"/>
          </a:p>
          <a:p>
            <a:pPr marL="0" indent="0">
              <a:buNone/>
            </a:pPr>
            <a:endParaRPr lang="es-ES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7754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2601532" y="965915"/>
            <a:ext cx="6246254" cy="54735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b="1" u="sng" dirty="0"/>
              <a:t>AURA</a:t>
            </a:r>
          </a:p>
          <a:p>
            <a:pPr algn="ctr"/>
            <a:r>
              <a:rPr lang="es-ES" sz="3200" dirty="0"/>
              <a:t>Se refiere a aquellos síntomas que ocurren antes de la perdida o alteración de la conciencia y que el paciente es capaz de retener en su memoria. </a:t>
            </a:r>
          </a:p>
        </p:txBody>
      </p:sp>
    </p:spTree>
    <p:extLst>
      <p:ext uri="{BB962C8B-B14F-4D97-AF65-F5344CB8AC3E}">
        <p14:creationId xmlns:p14="http://schemas.microsoft.com/office/powerpoint/2010/main" val="7245621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2665927" y="540912"/>
            <a:ext cx="7340957" cy="61174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u="sng" dirty="0"/>
              <a:t>AUTOMATISMOS</a:t>
            </a:r>
          </a:p>
          <a:p>
            <a:pPr algn="ctr"/>
            <a:r>
              <a:rPr lang="es-ES" sz="2800" dirty="0"/>
              <a:t>Movimientos. Se definen como una actividad motora más o menos coordinada que ocurre durante un estado de alteración de la conciencia, en el curso de una crisis o posterior a ella y habitualmente con amnesia del episodio. Se describen:</a:t>
            </a:r>
          </a:p>
        </p:txBody>
      </p:sp>
    </p:spTree>
    <p:extLst>
      <p:ext uri="{BB962C8B-B14F-4D97-AF65-F5344CB8AC3E}">
        <p14:creationId xmlns:p14="http://schemas.microsoft.com/office/powerpoint/2010/main" val="4068729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TIPOS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s-ES" dirty="0"/>
              <a:t>Automatismos masticatorios.</a:t>
            </a:r>
          </a:p>
          <a:p>
            <a:pPr>
              <a:buFont typeface="Wingdings" pitchFamily="2" charset="2"/>
              <a:buChar char="Ø"/>
            </a:pPr>
            <a:r>
              <a:rPr lang="es-ES" dirty="0"/>
              <a:t>Automatismos deglutorios.</a:t>
            </a:r>
          </a:p>
          <a:p>
            <a:pPr>
              <a:buFont typeface="Wingdings" pitchFamily="2" charset="2"/>
              <a:buChar char="Ø"/>
            </a:pPr>
            <a:r>
              <a:rPr lang="es-ES" dirty="0"/>
              <a:t>Automatismos gestuales ( expresan un estado emocional)</a:t>
            </a:r>
          </a:p>
          <a:p>
            <a:pPr>
              <a:buFont typeface="Wingdings" pitchFamily="2" charset="2"/>
              <a:buChar char="Ø"/>
            </a:pPr>
            <a:r>
              <a:rPr lang="es-ES" dirty="0"/>
              <a:t>Automatismos ambulatorios.</a:t>
            </a:r>
          </a:p>
          <a:p>
            <a:pPr>
              <a:buFont typeface="Wingdings" pitchFamily="2" charset="2"/>
              <a:buChar char="Ø"/>
            </a:pPr>
            <a:r>
              <a:rPr lang="es-ES" dirty="0"/>
              <a:t>Automatismos verbales.</a:t>
            </a:r>
          </a:p>
          <a:p>
            <a:pPr marL="0" indent="0">
              <a:buNone/>
            </a:pPr>
            <a:r>
              <a:rPr lang="es-ES" dirty="0" err="1">
                <a:latin typeface="Google Sans"/>
              </a:rPr>
              <a:t>Ej</a:t>
            </a:r>
            <a:r>
              <a:rPr lang="es-ES" dirty="0">
                <a:latin typeface="Google Sans"/>
              </a:rPr>
              <a:t>: c</a:t>
            </a:r>
            <a:r>
              <a:rPr lang="es-ES" b="0" i="0" dirty="0">
                <a:effectLst/>
                <a:latin typeface="Google Sans"/>
              </a:rPr>
              <a:t>hupeteos, movimientos bucales con intentos de tragar, frotarse las manos. Algunos pueden pasar desapercibidos. Incluso pueden caminar sin ser conscientes de ello.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340891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Crisis parciales complejas del lóbulo temporal</a:t>
            </a:r>
            <a:br>
              <a:rPr lang="es-ES" b="1" dirty="0"/>
            </a:b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1986" y="1361985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dirty="0"/>
              <a:t>Son expresión del compromiso del hipocampo, amígdalas, la ínsula, los ganglios básales y el cíngulo.</a:t>
            </a:r>
          </a:p>
          <a:p>
            <a:pPr marL="0" indent="0">
              <a:buNone/>
            </a:pPr>
            <a:endParaRPr lang="es-ES" dirty="0"/>
          </a:p>
          <a:p>
            <a:pPr>
              <a:buFont typeface="Wingdings" pitchFamily="2" charset="2"/>
              <a:buChar char="Ø"/>
            </a:pPr>
            <a:r>
              <a:rPr lang="es-ES" dirty="0"/>
              <a:t>Aura </a:t>
            </a:r>
            <a:r>
              <a:rPr lang="es-ES" dirty="0" err="1"/>
              <a:t>psicovisceral</a:t>
            </a:r>
            <a:r>
              <a:rPr lang="es-ES" dirty="0"/>
              <a:t> (molestia gástrica, sensación de pánico, sensación de defecar, </a:t>
            </a:r>
            <a:r>
              <a:rPr lang="es-ES" dirty="0" err="1"/>
              <a:t>etc</a:t>
            </a:r>
            <a:r>
              <a:rPr lang="es-ES" dirty="0"/>
              <a:t>) 5-30 segundos</a:t>
            </a:r>
          </a:p>
          <a:p>
            <a:pPr>
              <a:buFont typeface="Wingdings" pitchFamily="2" charset="2"/>
              <a:buChar char="Ø"/>
            </a:pPr>
            <a:endParaRPr lang="es-ES" dirty="0"/>
          </a:p>
          <a:p>
            <a:pPr>
              <a:buFont typeface="Wingdings" pitchFamily="2" charset="2"/>
              <a:buChar char="Ø"/>
            </a:pPr>
            <a:r>
              <a:rPr lang="es-ES" dirty="0"/>
              <a:t>Ruptura de contacto</a:t>
            </a:r>
          </a:p>
          <a:p>
            <a:pPr>
              <a:buFont typeface="Wingdings" pitchFamily="2" charset="2"/>
              <a:buChar char="Ø"/>
            </a:pPr>
            <a:endParaRPr lang="es-ES" dirty="0"/>
          </a:p>
          <a:p>
            <a:pPr>
              <a:buFont typeface="Wingdings" pitchFamily="2" charset="2"/>
              <a:buChar char="Ø"/>
            </a:pPr>
            <a:r>
              <a:rPr lang="es-ES" dirty="0"/>
              <a:t>Automatismos (movimientos sin propósitos de la lengua, boca, manos)</a:t>
            </a:r>
          </a:p>
          <a:p>
            <a:pPr>
              <a:buFont typeface="Wingdings" pitchFamily="2" charset="2"/>
              <a:buChar char="Ø"/>
            </a:pPr>
            <a:endParaRPr lang="es-ES" dirty="0"/>
          </a:p>
          <a:p>
            <a:pPr>
              <a:buFont typeface="Wingdings" pitchFamily="2" charset="2"/>
              <a:buChar char="Ø"/>
            </a:pPr>
            <a:r>
              <a:rPr lang="es-ES" dirty="0"/>
              <a:t>Síntomas post </a:t>
            </a:r>
            <a:r>
              <a:rPr lang="es-ES" dirty="0" err="1"/>
              <a:t>ictales</a:t>
            </a:r>
            <a:r>
              <a:rPr lang="es-ES" dirty="0"/>
              <a:t> (paciente está confuso)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09822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/>
          <a:p>
            <a:pPr algn="ctr"/>
            <a:r>
              <a:rPr lang="es-ES" sz="4400" b="1" dirty="0"/>
              <a:t>CRISIS EPILEPTICA</a:t>
            </a:r>
            <a:br>
              <a:rPr lang="es-ES" sz="4400" b="1" dirty="0"/>
            </a:b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b="1" dirty="0"/>
          </a:p>
          <a:p>
            <a:pPr marL="0" indent="0" algn="ctr">
              <a:buNone/>
            </a:pPr>
            <a:r>
              <a:rPr lang="es-ES" sz="3600" dirty="0"/>
              <a:t>Acontecimiento transitorio, de inicio brusco, breve, de signos y síntomas variados debidos a una actividad cerebral anormal, excesiva e </a:t>
            </a:r>
            <a:r>
              <a:rPr lang="es-ES" sz="3600" dirty="0" err="1"/>
              <a:t>hipersincrónica</a:t>
            </a:r>
            <a:r>
              <a:rPr lang="es-ES" sz="3600" dirty="0"/>
              <a:t>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790129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8955" y="323665"/>
            <a:ext cx="10515600" cy="746975"/>
          </a:xfrm>
        </p:spPr>
        <p:txBody>
          <a:bodyPr>
            <a:normAutofit fontScale="90000"/>
          </a:bodyPr>
          <a:lstStyle/>
          <a:p>
            <a:r>
              <a:rPr lang="es-ES" b="1" dirty="0"/>
              <a:t>Crisis parciales complejas del lóbulo frontal</a:t>
            </a:r>
            <a:br>
              <a:rPr lang="es-AR" b="1" dirty="0"/>
            </a:b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070640"/>
            <a:ext cx="10515600" cy="576611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s-ES" dirty="0"/>
              <a:t>Aura muy breve o ausente</a:t>
            </a:r>
          </a:p>
          <a:p>
            <a:pPr>
              <a:buFont typeface="Wingdings" pitchFamily="2" charset="2"/>
              <a:buChar char="Ø"/>
            </a:pPr>
            <a:r>
              <a:rPr lang="es-ES" dirty="0"/>
              <a:t>Breves 10 a 20 </a:t>
            </a:r>
            <a:r>
              <a:rPr lang="es-ES" dirty="0" err="1"/>
              <a:t>seg</a:t>
            </a:r>
            <a:r>
              <a:rPr lang="es-ES" dirty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s-ES" dirty="0"/>
              <a:t>Estereotipadas </a:t>
            </a:r>
          </a:p>
          <a:p>
            <a:pPr>
              <a:buFont typeface="Wingdings" pitchFamily="2" charset="2"/>
              <a:buChar char="Ø"/>
            </a:pPr>
            <a:r>
              <a:rPr lang="es-ES" dirty="0"/>
              <a:t>Sintomatología motora (actividad focal clónica, versión </a:t>
            </a:r>
            <a:r>
              <a:rPr lang="es-ES" dirty="0" err="1"/>
              <a:t>oculocefálica</a:t>
            </a:r>
            <a:r>
              <a:rPr lang="es-ES" dirty="0"/>
              <a:t> o crisis tónicas, crisis </a:t>
            </a:r>
            <a:r>
              <a:rPr lang="es-ES" dirty="0" err="1"/>
              <a:t>hipermotoras</a:t>
            </a:r>
            <a:r>
              <a:rPr lang="es-ES" dirty="0"/>
              <a:t>: pedaleo, postura del esgrimista)</a:t>
            </a:r>
          </a:p>
          <a:p>
            <a:pPr>
              <a:buFont typeface="Wingdings" pitchFamily="2" charset="2"/>
              <a:buChar char="Ø"/>
            </a:pPr>
            <a:r>
              <a:rPr lang="es-ES" dirty="0"/>
              <a:t>Con una tendencia  hacia una generalización rápida y temprana. </a:t>
            </a:r>
          </a:p>
          <a:p>
            <a:pPr>
              <a:buFont typeface="Wingdings" pitchFamily="2" charset="2"/>
              <a:buChar char="Ø"/>
            </a:pPr>
            <a:r>
              <a:rPr lang="es-ES" dirty="0"/>
              <a:t>Se presentan durante el sueño</a:t>
            </a:r>
          </a:p>
          <a:p>
            <a:pPr>
              <a:buFont typeface="Wingdings" pitchFamily="2" charset="2"/>
              <a:buChar char="Ø"/>
            </a:pPr>
            <a:r>
              <a:rPr lang="es-ES" dirty="0"/>
              <a:t>No presenta confusión post </a:t>
            </a:r>
            <a:r>
              <a:rPr lang="es-ES" dirty="0" err="1"/>
              <a:t>ictal</a:t>
            </a:r>
            <a:endParaRPr lang="es-ES" dirty="0"/>
          </a:p>
          <a:p>
            <a:pPr marL="0" indent="0">
              <a:buNone/>
            </a:pPr>
            <a:endParaRPr lang="es-AR" dirty="0"/>
          </a:p>
        </p:txBody>
      </p:sp>
      <p:sp>
        <p:nvSpPr>
          <p:cNvPr id="4" name="Rectángulo redondeado 3"/>
          <p:cNvSpPr/>
          <p:nvPr/>
        </p:nvSpPr>
        <p:spPr>
          <a:xfrm>
            <a:off x="218941" y="5486400"/>
            <a:ext cx="11797048" cy="12363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/>
              <a:t>Tres tipos de crisis frontales: Crisis parciales complejas, crisis tónicas asimétricas, crisis parciales simples motoras.</a:t>
            </a:r>
          </a:p>
        </p:txBody>
      </p:sp>
    </p:spTree>
    <p:extLst>
      <p:ext uri="{BB962C8B-B14F-4D97-AF65-F5344CB8AC3E}">
        <p14:creationId xmlns:p14="http://schemas.microsoft.com/office/powerpoint/2010/main" val="31780501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42666" y="706509"/>
            <a:ext cx="10515600" cy="4351338"/>
          </a:xfrm>
        </p:spPr>
        <p:txBody>
          <a:bodyPr>
            <a:noAutofit/>
          </a:bodyPr>
          <a:lstStyle/>
          <a:p>
            <a:pPr marL="514350" indent="-514350">
              <a:buAutoNum type="arabicParenR"/>
            </a:pPr>
            <a:r>
              <a:rPr lang="es-ES" b="1" dirty="0"/>
              <a:t>C- CRISIS SECUNDARIAMENTE GENERALIZADAS</a:t>
            </a:r>
            <a:endParaRPr lang="es-AR" b="1" dirty="0"/>
          </a:p>
          <a:p>
            <a:pPr>
              <a:buNone/>
            </a:pPr>
            <a:r>
              <a:rPr lang="es-ES" dirty="0"/>
              <a:t> Son Crisis Parciales (Simples o Complejas), que por propagación de la descarga, se convierten en </a:t>
            </a:r>
            <a:r>
              <a:rPr lang="es-ES" b="1" i="1" dirty="0"/>
              <a:t>Crisis generalizadas </a:t>
            </a:r>
            <a:r>
              <a:rPr lang="es-ES" b="1" i="1" dirty="0" err="1"/>
              <a:t>tonico-clonicas</a:t>
            </a:r>
            <a:r>
              <a:rPr lang="es-ES" b="1" i="1" dirty="0"/>
              <a:t>.</a:t>
            </a:r>
          </a:p>
          <a:p>
            <a:pPr>
              <a:buNone/>
            </a:pPr>
            <a:endParaRPr lang="es-ES" b="1" i="1" dirty="0"/>
          </a:p>
          <a:p>
            <a:pPr marL="571500" indent="-571500">
              <a:buFont typeface="+mj-lt"/>
              <a:buAutoNum type="romanUcPeriod"/>
            </a:pPr>
            <a:r>
              <a:rPr lang="es-ES" dirty="0"/>
              <a:t>Crisis Parcial Simple que se hace generalizada.</a:t>
            </a:r>
          </a:p>
          <a:p>
            <a:pPr marL="571500" indent="-571500">
              <a:buFont typeface="+mj-lt"/>
              <a:buAutoNum type="romanUcPeriod"/>
            </a:pPr>
            <a:endParaRPr lang="es-ES" dirty="0"/>
          </a:p>
          <a:p>
            <a:pPr marL="571500" indent="-571500">
              <a:buFont typeface="+mj-lt"/>
              <a:buAutoNum type="romanUcPeriod"/>
            </a:pPr>
            <a:r>
              <a:rPr lang="es-ES" dirty="0"/>
              <a:t>Crisis Parcial Compleja que se hace generalizada.</a:t>
            </a:r>
          </a:p>
          <a:p>
            <a:pPr marL="571500" indent="-571500">
              <a:buFont typeface="+mj-lt"/>
              <a:buAutoNum type="romanUcPeriod"/>
            </a:pPr>
            <a:endParaRPr lang="es-ES" dirty="0"/>
          </a:p>
          <a:p>
            <a:pPr marL="571500" indent="-571500">
              <a:buFont typeface="+mj-lt"/>
              <a:buAutoNum type="romanUcPeriod"/>
            </a:pPr>
            <a:r>
              <a:rPr lang="es-ES" dirty="0"/>
              <a:t>Crisis Parcial Simple que pasa a parcial compleja y luego se convierte en generalizada.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0741942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842987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AR" b="1" dirty="0"/>
              <a:t>2) CRISIS GENERALIZADAS</a:t>
            </a:r>
          </a:p>
          <a:p>
            <a:pPr marL="0" indent="0">
              <a:buNone/>
            </a:pPr>
            <a:r>
              <a:rPr lang="es-ES" dirty="0"/>
              <a:t>Son aquellas cuya sintomatología clínica no comporta ningún síntoma o signo que pueda atribuirse al inicio localizado en un solo hemisferio; y cuya expresión EEG corresponde a una descarga bilateral, sincrónica y simétrica en los dos hemisferios desde el principio.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Las descargas neuronales anormales y excesivas se originan en la parte central del encéfalo y se expanden simultáneamente a la corteza de ambos hemisferios cerebrales.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u="sng" dirty="0"/>
              <a:t>Las más frecuentes:</a:t>
            </a:r>
            <a:r>
              <a:rPr lang="es-ES" dirty="0"/>
              <a:t> tónico-clónicas y ausencias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547833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es-ES" b="1" i="1" u="sng" dirty="0"/>
              <a:t>CONVULSIVAS</a:t>
            </a:r>
          </a:p>
          <a:p>
            <a:r>
              <a:rPr lang="es-ES" dirty="0"/>
              <a:t>Tónicas</a:t>
            </a:r>
          </a:p>
          <a:p>
            <a:r>
              <a:rPr lang="es-ES" dirty="0"/>
              <a:t>Clónicas </a:t>
            </a:r>
          </a:p>
          <a:p>
            <a:r>
              <a:rPr lang="es-ES" dirty="0" err="1"/>
              <a:t>Tonico-Clonicas</a:t>
            </a:r>
            <a:endParaRPr lang="es-ES" dirty="0"/>
          </a:p>
          <a:p>
            <a:r>
              <a:rPr lang="es-ES" dirty="0" err="1"/>
              <a:t>Mioclonicas</a:t>
            </a:r>
            <a:endParaRPr lang="es-ES" dirty="0"/>
          </a:p>
          <a:p>
            <a:pPr marL="0" indent="0">
              <a:buNone/>
            </a:pPr>
            <a:endParaRPr lang="es-AR" dirty="0"/>
          </a:p>
        </p:txBody>
      </p:sp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lang="es-ES" b="1" i="1" u="sng" dirty="0"/>
              <a:t>NO CONVULSIVAS</a:t>
            </a:r>
          </a:p>
          <a:p>
            <a:r>
              <a:rPr lang="es-ES" dirty="0"/>
              <a:t>Atónicas</a:t>
            </a:r>
          </a:p>
          <a:p>
            <a:r>
              <a:rPr lang="es-ES" dirty="0"/>
              <a:t>Ausencias</a:t>
            </a:r>
          </a:p>
          <a:p>
            <a:pPr marL="514350" indent="-514350">
              <a:buNone/>
            </a:pPr>
            <a:r>
              <a:rPr lang="es-ES" dirty="0"/>
              <a:t>           1) Típicas o Simples</a:t>
            </a:r>
          </a:p>
          <a:p>
            <a:pPr marL="514350" indent="-514350">
              <a:buNone/>
            </a:pPr>
            <a:r>
              <a:rPr lang="es-ES" dirty="0"/>
              <a:t>           2) Atípicas</a:t>
            </a:r>
          </a:p>
          <a:p>
            <a:pPr marL="0" indent="0">
              <a:buNone/>
            </a:pPr>
            <a:endParaRPr lang="es-AR" dirty="0"/>
          </a:p>
        </p:txBody>
      </p:sp>
      <p:sp>
        <p:nvSpPr>
          <p:cNvPr id="7" name="Elipse 6"/>
          <p:cNvSpPr/>
          <p:nvPr/>
        </p:nvSpPr>
        <p:spPr>
          <a:xfrm>
            <a:off x="4378818" y="141668"/>
            <a:ext cx="3090928" cy="18803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/>
              <a:t>CRISIS </a:t>
            </a:r>
          </a:p>
          <a:p>
            <a:pPr algn="ctr"/>
            <a:r>
              <a:rPr lang="es-AR" dirty="0"/>
              <a:t>GENERALIZADAS</a:t>
            </a:r>
          </a:p>
        </p:txBody>
      </p:sp>
    </p:spTree>
    <p:extLst>
      <p:ext uri="{BB962C8B-B14F-4D97-AF65-F5344CB8AC3E}">
        <p14:creationId xmlns:p14="http://schemas.microsoft.com/office/powerpoint/2010/main" val="24020529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838200" y="1275008"/>
            <a:ext cx="10515600" cy="4901955"/>
          </a:xfrm>
        </p:spPr>
        <p:txBody>
          <a:bodyPr/>
          <a:lstStyle/>
          <a:p>
            <a:pPr marL="514350" indent="-514350">
              <a:buNone/>
            </a:pPr>
            <a:r>
              <a:rPr lang="es-ES" dirty="0"/>
              <a:t>2) Crisis generalizadas</a:t>
            </a:r>
          </a:p>
          <a:p>
            <a:pPr marL="514350" indent="-514350" algn="ctr">
              <a:buNone/>
            </a:pPr>
            <a:r>
              <a:rPr lang="es-ES" b="1" i="1" u="sng" dirty="0"/>
              <a:t>Convulsivas</a:t>
            </a:r>
          </a:p>
          <a:p>
            <a:pPr marL="514350" indent="-514350" algn="ctr">
              <a:buNone/>
            </a:pPr>
            <a:endParaRPr lang="es-ES" b="1" i="1" u="sng" dirty="0"/>
          </a:p>
          <a:p>
            <a:pPr marL="514350" indent="-514350">
              <a:buFont typeface="Wingdings" pitchFamily="2" charset="2"/>
              <a:buChar char="Ø"/>
            </a:pPr>
            <a:r>
              <a:rPr lang="es-ES" u="sng" dirty="0"/>
              <a:t>CRISIS MIOCLONICAS</a:t>
            </a:r>
            <a:r>
              <a:rPr lang="es-ES" dirty="0"/>
              <a:t>:</a:t>
            </a:r>
          </a:p>
          <a:p>
            <a:pPr marL="514350" indent="-514350"/>
            <a:r>
              <a:rPr lang="es-ES" dirty="0"/>
              <a:t>Contracciones musculares breves, arrítmicas.</a:t>
            </a:r>
          </a:p>
          <a:p>
            <a:pPr marL="514350" indent="-514350"/>
            <a:r>
              <a:rPr lang="es-ES" dirty="0"/>
              <a:t>Descargas del área motora primaria.</a:t>
            </a:r>
          </a:p>
          <a:p>
            <a:pPr marL="514350" indent="-514350"/>
            <a:r>
              <a:rPr lang="es-ES" dirty="0"/>
              <a:t>Aisladas o repetidas, provocan una sacudida brusca en elevación y extensión de las extremidades, principalmente las superiores. </a:t>
            </a:r>
          </a:p>
          <a:p>
            <a:pPr marL="514350" indent="-514350"/>
            <a:r>
              <a:rPr lang="es-ES" dirty="0"/>
              <a:t>Tanto los fenómenos clínicos como EEG son de corta duración e inferior a 1 segundo.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5167013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759854"/>
            <a:ext cx="10515600" cy="54171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dirty="0"/>
              <a:t>2) Crisis generalizadas</a:t>
            </a:r>
            <a:endParaRPr lang="es-ES" b="1" i="1" u="sng" dirty="0"/>
          </a:p>
          <a:p>
            <a:pPr algn="ctr">
              <a:buNone/>
            </a:pPr>
            <a:r>
              <a:rPr lang="es-ES" b="1" i="1" u="sng" dirty="0"/>
              <a:t>Convulsivas</a:t>
            </a:r>
          </a:p>
          <a:p>
            <a:pPr algn="ctr">
              <a:buNone/>
            </a:pPr>
            <a:endParaRPr lang="es-ES" dirty="0"/>
          </a:p>
          <a:p>
            <a:pPr>
              <a:buFont typeface="Wingdings" pitchFamily="2" charset="2"/>
              <a:buChar char="Ø"/>
            </a:pPr>
            <a:r>
              <a:rPr lang="es-ES" dirty="0"/>
              <a:t>   </a:t>
            </a:r>
            <a:r>
              <a:rPr lang="es-ES" u="sng" dirty="0"/>
              <a:t>CRISIS CLONICAS</a:t>
            </a:r>
            <a:r>
              <a:rPr lang="es-ES" dirty="0"/>
              <a:t>: </a:t>
            </a:r>
          </a:p>
          <a:p>
            <a:r>
              <a:rPr lang="es-ES" dirty="0"/>
              <a:t>Contracciones </a:t>
            </a:r>
            <a:r>
              <a:rPr lang="es-ES" dirty="0" err="1"/>
              <a:t>Mioclonicas</a:t>
            </a:r>
            <a:r>
              <a:rPr lang="es-ES" dirty="0"/>
              <a:t>, que se suceden con regularidad.</a:t>
            </a:r>
          </a:p>
          <a:p>
            <a:r>
              <a:rPr lang="es-ES" dirty="0"/>
              <a:t>Descargas en la corteza motora primaria.</a:t>
            </a:r>
          </a:p>
          <a:p>
            <a:r>
              <a:rPr lang="es-ES" dirty="0"/>
              <a:t>Sobre todo en niños, en forma de sacudidas clónicas que abarcan la cara y las extremidades superiores, en ocasiones asimétrica.</a:t>
            </a:r>
          </a:p>
          <a:p>
            <a:r>
              <a:rPr lang="es-ES" dirty="0"/>
              <a:t>Duran de uno a varios minutos.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353313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404231"/>
          </a:xfrm>
        </p:spPr>
        <p:txBody>
          <a:bodyPr/>
          <a:lstStyle/>
          <a:p>
            <a:pPr>
              <a:buNone/>
            </a:pPr>
            <a:r>
              <a:rPr lang="es-ES" dirty="0"/>
              <a:t>2) Crisis generalizadas</a:t>
            </a:r>
          </a:p>
          <a:p>
            <a:pPr algn="ctr">
              <a:buNone/>
            </a:pPr>
            <a:r>
              <a:rPr lang="es-ES" b="1" i="1" u="sng" dirty="0"/>
              <a:t>Convulsivas</a:t>
            </a:r>
          </a:p>
          <a:p>
            <a:pPr algn="ctr">
              <a:buNone/>
            </a:pPr>
            <a:endParaRPr lang="es-ES" b="1" i="1" u="sng" dirty="0"/>
          </a:p>
          <a:p>
            <a:pPr>
              <a:buFont typeface="Wingdings" pitchFamily="2" charset="2"/>
              <a:buChar char="Ø"/>
            </a:pPr>
            <a:r>
              <a:rPr lang="es-ES" u="sng" dirty="0"/>
              <a:t>  CRISIS TONICAS</a:t>
            </a:r>
            <a:r>
              <a:rPr lang="es-ES" dirty="0"/>
              <a:t>:</a:t>
            </a:r>
          </a:p>
          <a:p>
            <a:r>
              <a:rPr lang="es-ES" dirty="0"/>
              <a:t>Contracción tónica, mas sostenida, de 5 a 30 segundos de duración. </a:t>
            </a:r>
          </a:p>
          <a:p>
            <a:r>
              <a:rPr lang="es-ES" dirty="0"/>
              <a:t>Principalmente de los miembros superiores, pero pueden afectar a los miembros inferiores y la extremidad cefálica.</a:t>
            </a:r>
          </a:p>
          <a:p>
            <a:r>
              <a:rPr lang="es-ES" dirty="0"/>
              <a:t>Activación del área 6 de </a:t>
            </a:r>
            <a:r>
              <a:rPr lang="es-ES" dirty="0" err="1"/>
              <a:t>Brodmann</a:t>
            </a:r>
            <a:r>
              <a:rPr lang="es-ES" dirty="0"/>
              <a:t> y del área sensitivo-motora suplementaria.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2983309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875763"/>
            <a:ext cx="10515600" cy="5301200"/>
          </a:xfrm>
        </p:spPr>
        <p:txBody>
          <a:bodyPr/>
          <a:lstStyle/>
          <a:p>
            <a:pPr>
              <a:buNone/>
            </a:pPr>
            <a:r>
              <a:rPr lang="es-ES" dirty="0"/>
              <a:t>2)Crisis generalizadas</a:t>
            </a:r>
          </a:p>
          <a:p>
            <a:pPr algn="ctr">
              <a:buNone/>
            </a:pPr>
            <a:r>
              <a:rPr lang="es-ES" b="1" i="1" u="sng" dirty="0"/>
              <a:t>Convulsivas</a:t>
            </a:r>
          </a:p>
          <a:p>
            <a:pPr>
              <a:buNone/>
            </a:pPr>
            <a:endParaRPr lang="es-ES" dirty="0"/>
          </a:p>
          <a:p>
            <a:pPr>
              <a:buFont typeface="Wingdings" pitchFamily="2" charset="2"/>
              <a:buChar char="Ø"/>
            </a:pPr>
            <a:r>
              <a:rPr lang="es-ES" dirty="0"/>
              <a:t>  </a:t>
            </a:r>
            <a:r>
              <a:rPr lang="es-ES" u="sng" dirty="0"/>
              <a:t>CRISIS TONICO-CLONICAS</a:t>
            </a:r>
            <a:r>
              <a:rPr lang="es-ES" dirty="0"/>
              <a:t>:</a:t>
            </a:r>
          </a:p>
          <a:p>
            <a:r>
              <a:rPr lang="es-ES" dirty="0"/>
              <a:t>Denominada </a:t>
            </a:r>
            <a:r>
              <a:rPr lang="es-ES" dirty="0">
                <a:solidFill>
                  <a:srgbClr val="7030A0"/>
                </a:solidFill>
              </a:rPr>
              <a:t>“Gran Mal”.</a:t>
            </a:r>
          </a:p>
          <a:p>
            <a:r>
              <a:rPr lang="es-ES" dirty="0"/>
              <a:t>Dura aproximadamente 1 minuto.</a:t>
            </a:r>
          </a:p>
          <a:p>
            <a:r>
              <a:rPr lang="es-ES" dirty="0"/>
              <a:t>Diferenciar con Crisis Secundariamente Generalizada: la aparición durante el sueño, la Parálisis </a:t>
            </a:r>
            <a:r>
              <a:rPr lang="es-ES" dirty="0" err="1"/>
              <a:t>postcritica</a:t>
            </a:r>
            <a:r>
              <a:rPr lang="es-ES" dirty="0"/>
              <a:t> de </a:t>
            </a:r>
            <a:r>
              <a:rPr lang="es-ES" dirty="0" err="1"/>
              <a:t>Todd</a:t>
            </a:r>
            <a:r>
              <a:rPr lang="es-ES" dirty="0"/>
              <a:t> y los síntomas de localización de la descarga inicial, abonan a favor de las secundariamente generalizadas.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4088517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96533" y="177421"/>
            <a:ext cx="10515600" cy="6858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s-ES" dirty="0"/>
              <a:t>2) Crisis generalizadas</a:t>
            </a:r>
          </a:p>
          <a:p>
            <a:pPr algn="ctr">
              <a:buNone/>
            </a:pPr>
            <a:r>
              <a:rPr lang="es-ES" b="1" i="1" u="sng" dirty="0"/>
              <a:t>Convulsivas</a:t>
            </a:r>
          </a:p>
          <a:p>
            <a:pPr algn="ctr">
              <a:buNone/>
            </a:pPr>
            <a:endParaRPr lang="es-ES" dirty="0"/>
          </a:p>
          <a:p>
            <a:pPr>
              <a:buFont typeface="Wingdings" pitchFamily="2" charset="2"/>
              <a:buChar char="Ø"/>
            </a:pPr>
            <a:r>
              <a:rPr lang="es-ES" dirty="0"/>
              <a:t> </a:t>
            </a:r>
            <a:r>
              <a:rPr lang="es-ES" u="sng" dirty="0"/>
              <a:t>CRISIS TONICO-CLONICAS</a:t>
            </a:r>
            <a:r>
              <a:rPr lang="es-ES" dirty="0"/>
              <a:t>:</a:t>
            </a:r>
          </a:p>
          <a:p>
            <a:r>
              <a:rPr lang="es-ES" dirty="0"/>
              <a:t>Perdida de conciencia inicial, sin recuerdo del inicio de las crisis. Si lo recuerda se trata de una crisis secundariamente generalizada.</a:t>
            </a:r>
          </a:p>
          <a:p>
            <a:r>
              <a:rPr lang="es-ES" dirty="0"/>
              <a:t>Antes de iniciarse la crisis, sobrevienen a veces, </a:t>
            </a:r>
            <a:r>
              <a:rPr lang="es-ES" dirty="0" err="1"/>
              <a:t>Mioclonias</a:t>
            </a:r>
            <a:r>
              <a:rPr lang="es-ES" dirty="0"/>
              <a:t> iniciales, acompañadas de un Grito y fenómenos vegetativos.</a:t>
            </a:r>
          </a:p>
          <a:p>
            <a:r>
              <a:rPr lang="es-ES" dirty="0"/>
              <a:t>Convulsiones bilaterales, simétricas y generalizadas, que inicialmente son </a:t>
            </a:r>
            <a:r>
              <a:rPr lang="es-ES" dirty="0">
                <a:solidFill>
                  <a:srgbClr val="7030A0"/>
                </a:solidFill>
              </a:rPr>
              <a:t>tónicas</a:t>
            </a:r>
            <a:r>
              <a:rPr lang="es-ES" dirty="0"/>
              <a:t> y luego </a:t>
            </a:r>
            <a:r>
              <a:rPr lang="es-ES" dirty="0">
                <a:solidFill>
                  <a:srgbClr val="7030A0"/>
                </a:solidFill>
              </a:rPr>
              <a:t>clónicas.</a:t>
            </a:r>
          </a:p>
          <a:p>
            <a:r>
              <a:rPr lang="es-ES" dirty="0"/>
              <a:t>Las contracciones tónicas duran 10-15 segundos, con una fase breve en flexión y luego en extensión.</a:t>
            </a:r>
          </a:p>
          <a:p>
            <a:r>
              <a:rPr lang="es-ES" dirty="0"/>
              <a:t>La fase tónica es sustituida por un temblor fino, hasta llegar a las contracciones clónicas, que suelen durar 40-50 segundos.</a:t>
            </a:r>
          </a:p>
          <a:p>
            <a:r>
              <a:rPr lang="es-ES" dirty="0"/>
              <a:t>Los fenómenos vegetativos disminuyen progresivamente en la fase clónica.</a:t>
            </a:r>
          </a:p>
          <a:p>
            <a:r>
              <a:rPr lang="es-ES" dirty="0"/>
              <a:t>Reaparecen contracciones tónicas  y suele provocarse la emisión de orina.</a:t>
            </a:r>
          </a:p>
          <a:p>
            <a:r>
              <a:rPr lang="es-ES" dirty="0"/>
              <a:t>Fase de Recuperación, donde desaparecen las contracciones musculares y los fenómenos vegetativos.</a:t>
            </a:r>
          </a:p>
          <a:p>
            <a:r>
              <a:rPr lang="es-ES" dirty="0"/>
              <a:t>El paciente puede encontrarse fláccido y  va reaccionando a estímulos externos.</a:t>
            </a:r>
          </a:p>
          <a:p>
            <a:r>
              <a:rPr lang="es-ES" dirty="0"/>
              <a:t>Periodo </a:t>
            </a:r>
            <a:r>
              <a:rPr lang="es-ES" dirty="0" err="1"/>
              <a:t>Postcritico</a:t>
            </a:r>
            <a:r>
              <a:rPr lang="es-ES" dirty="0"/>
              <a:t>: cefalea, somnolencia, cansancio, con amnesia del episodio.</a:t>
            </a:r>
          </a:p>
          <a:p>
            <a:endParaRPr lang="es-ES" dirty="0"/>
          </a:p>
          <a:p>
            <a:endParaRPr lang="es-ES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9586352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ES" dirty="0"/>
              <a:t>2) Crisis generalizadas</a:t>
            </a:r>
          </a:p>
          <a:p>
            <a:pPr algn="ctr">
              <a:buNone/>
            </a:pPr>
            <a:r>
              <a:rPr lang="es-ES" b="1" i="1" u="sng" dirty="0"/>
              <a:t>No Convulsivas</a:t>
            </a:r>
          </a:p>
          <a:p>
            <a:pPr>
              <a:buFont typeface="Wingdings" pitchFamily="2" charset="2"/>
              <a:buChar char="Ø"/>
            </a:pPr>
            <a:r>
              <a:rPr lang="es-ES" dirty="0"/>
              <a:t>  </a:t>
            </a:r>
            <a:r>
              <a:rPr lang="es-ES" u="sng" dirty="0"/>
              <a:t>AUSENCIAS:</a:t>
            </a:r>
          </a:p>
          <a:p>
            <a:pPr marL="571500" indent="-571500">
              <a:buFont typeface="+mj-lt"/>
              <a:buAutoNum type="romanUcPeriod"/>
            </a:pPr>
            <a:r>
              <a:rPr lang="es-ES" dirty="0">
                <a:solidFill>
                  <a:srgbClr val="7030A0"/>
                </a:solidFill>
              </a:rPr>
              <a:t>Típicas o Simples: </a:t>
            </a:r>
            <a:r>
              <a:rPr lang="es-ES" dirty="0"/>
              <a:t>breve perdida de conciencia, interrumpiendo la actividad. Dura segundos y su inicio y recuperación se hacen bruscamente. Pueden acompañarse de un componente tónico, clónico, atónicos y automatismos. EEG: descarga de punta-onda rítmica, sincrónica y simétrica a 3 c/</a:t>
            </a:r>
            <a:r>
              <a:rPr lang="es-ES" dirty="0" err="1"/>
              <a:t>seg</a:t>
            </a:r>
            <a:r>
              <a:rPr lang="es-ES" dirty="0"/>
              <a:t>.</a:t>
            </a:r>
          </a:p>
          <a:p>
            <a:pPr marL="571500" indent="-571500">
              <a:buFont typeface="+mj-lt"/>
              <a:buAutoNum type="romanUcPeriod"/>
            </a:pPr>
            <a:r>
              <a:rPr lang="es-ES" dirty="0">
                <a:solidFill>
                  <a:srgbClr val="7030A0"/>
                </a:solidFill>
              </a:rPr>
              <a:t>Atípicas: </a:t>
            </a:r>
            <a:r>
              <a:rPr lang="es-ES" dirty="0"/>
              <a:t>perdida de conocimiento, la atonía es mas frecuente y pronunciada, el inicio y el fin es menos abrupto. </a:t>
            </a:r>
            <a:r>
              <a:rPr lang="es-ES" dirty="0" err="1"/>
              <a:t>Posictal</a:t>
            </a:r>
            <a:r>
              <a:rPr lang="es-ES" dirty="0"/>
              <a:t>. EEG: punta-onda lenta, irregular, 1-2 ciclos por segundo.</a:t>
            </a:r>
            <a:endParaRPr lang="es-ES" dirty="0">
              <a:solidFill>
                <a:srgbClr val="7030A0"/>
              </a:solidFill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708823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EPIDEMIOLOGIA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AR" b="1" i="1" dirty="0"/>
              <a:t>Incidencia</a:t>
            </a:r>
            <a:r>
              <a:rPr lang="es-AR" dirty="0"/>
              <a:t>: expresa la aparición de nuevos casos de una enfermedad en una población definida, en un tiempo determinado.</a:t>
            </a:r>
          </a:p>
          <a:p>
            <a:r>
              <a:rPr lang="es-AR" dirty="0"/>
              <a:t>La tasa de incidencia de epilepsia en el mundo en promedio oscila entre el 50 y 100 por cada 100000 habitantes y por año.</a:t>
            </a:r>
          </a:p>
          <a:p>
            <a:r>
              <a:rPr lang="es-AR" dirty="0"/>
              <a:t>Todos los estudios muestran que las tasas de incidencia son mucho mas altas en niños: 75 de las crisis aparecen antes de los 20 años y es mayor la incidencia en los menores de 10 y proporcionalmente mas aun en los menores de 1 año. Se observa un pico de incidencia en el anciano.</a:t>
            </a:r>
          </a:p>
        </p:txBody>
      </p:sp>
    </p:spTree>
    <p:extLst>
      <p:ext uri="{BB962C8B-B14F-4D97-AF65-F5344CB8AC3E}">
        <p14:creationId xmlns:p14="http://schemas.microsoft.com/office/powerpoint/2010/main" val="37886495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/>
              <a:t>2) Crisis generalizadas</a:t>
            </a:r>
          </a:p>
          <a:p>
            <a:pPr algn="ctr">
              <a:buNone/>
            </a:pPr>
            <a:r>
              <a:rPr lang="es-ES" b="1" i="1" u="sng" dirty="0"/>
              <a:t>No Convulsivas</a:t>
            </a:r>
          </a:p>
          <a:p>
            <a:pPr>
              <a:buFont typeface="Wingdings" pitchFamily="2" charset="2"/>
              <a:buChar char="Ø"/>
            </a:pPr>
            <a:r>
              <a:rPr lang="es-ES" u="sng" dirty="0"/>
              <a:t>CRISIS ATONICAS:</a:t>
            </a:r>
            <a:endParaRPr lang="es-ES" dirty="0"/>
          </a:p>
          <a:p>
            <a:r>
              <a:rPr lang="es-ES" dirty="0"/>
              <a:t>Perdida brusca del tono postural, afectando la extremidad cefálica o todos los músculos posturales.</a:t>
            </a:r>
          </a:p>
          <a:p>
            <a:r>
              <a:rPr lang="es-ES" dirty="0"/>
              <a:t>Pueden ser precedidas por </a:t>
            </a:r>
            <a:r>
              <a:rPr lang="es-ES" dirty="0" err="1"/>
              <a:t>Mioclonias</a:t>
            </a:r>
            <a:r>
              <a:rPr lang="es-ES" dirty="0"/>
              <a:t> y ser seguidas de una Fase Tónica.</a:t>
            </a:r>
          </a:p>
          <a:p>
            <a:r>
              <a:rPr lang="es-ES" dirty="0"/>
              <a:t>Recuperación breve.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5973276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CRISIS NO EPILEPTICAS PSICÓGENAS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Una crisis no epiléptica es un evento no epiléptico paroxismal que deriva su nombre por la similitud clínica que tiene a las crisis epilépticas, pero que se da en ausencia de un patrón </a:t>
            </a:r>
            <a:r>
              <a:rPr lang="es-AR" dirty="0" err="1"/>
              <a:t>electroencefalográfico</a:t>
            </a:r>
            <a:r>
              <a:rPr lang="es-AR" dirty="0"/>
              <a:t> simultaneo.</a:t>
            </a:r>
          </a:p>
          <a:p>
            <a:r>
              <a:rPr lang="es-AR" dirty="0"/>
              <a:t>Se ha demostrado que entre un 17 y 30 de los </a:t>
            </a:r>
            <a:r>
              <a:rPr lang="es-AR" dirty="0" err="1"/>
              <a:t>ptes</a:t>
            </a:r>
            <a:r>
              <a:rPr lang="es-AR" dirty="0"/>
              <a:t> diagnosticados tienen crisis no epilépticas </a:t>
            </a:r>
            <a:r>
              <a:rPr lang="es-AR" dirty="0" err="1"/>
              <a:t>psicogenas</a:t>
            </a:r>
            <a:endParaRPr lang="es-AR" dirty="0"/>
          </a:p>
          <a:p>
            <a:r>
              <a:rPr lang="es-AR" dirty="0"/>
              <a:t>Factores psicológicos y psiquiátricos: disturbios emocionales, suelen ser prolongadas, presencia de testigos, diurnas, no hay lesiones físicas, EEG normal.</a:t>
            </a:r>
          </a:p>
        </p:txBody>
      </p:sp>
    </p:spTree>
    <p:extLst>
      <p:ext uri="{BB962C8B-B14F-4D97-AF65-F5344CB8AC3E}">
        <p14:creationId xmlns:p14="http://schemas.microsoft.com/office/powerpoint/2010/main" val="418082280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DIAGNOSTICO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400" dirty="0"/>
              <a:t>Es </a:t>
            </a:r>
            <a:r>
              <a:rPr lang="es-ES" sz="2400" u="sng" dirty="0"/>
              <a:t>CLINICO:</a:t>
            </a:r>
            <a:r>
              <a:rPr lang="es-ES" sz="2400" dirty="0"/>
              <a:t> requiere de una anamnesis detallada, la descripción del evento por testigo, la presencia de factores de riesgo y la exploración clínica. </a:t>
            </a:r>
            <a:endParaRPr lang="es-ES" sz="2400" u="sng" dirty="0"/>
          </a:p>
          <a:p>
            <a:pPr>
              <a:buNone/>
            </a:pPr>
            <a:endParaRPr lang="es-ES" sz="2400" i="1" dirty="0"/>
          </a:p>
          <a:p>
            <a:r>
              <a:rPr lang="es-ES" sz="2400" u="sng" dirty="0"/>
              <a:t>EL EEG CONCIDERADO AISLADAMENTE NO HACE DIAGNOSTICO   </a:t>
            </a:r>
          </a:p>
          <a:p>
            <a:pPr>
              <a:buNone/>
            </a:pPr>
            <a:r>
              <a:rPr lang="es-ES" sz="2400" dirty="0"/>
              <a:t>10 – 20 % de pacientes con epilepsia pueden tener EEG normal</a:t>
            </a:r>
            <a:r>
              <a:rPr lang="es-ES" sz="2400" u="sng" dirty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marL="0" indent="0">
              <a:buNone/>
            </a:pPr>
            <a:endParaRPr lang="es-ES" sz="2400" dirty="0"/>
          </a:p>
          <a:p>
            <a:r>
              <a:rPr lang="es-ES" sz="2400" dirty="0"/>
              <a:t>En el mismo </a:t>
            </a:r>
            <a:r>
              <a:rPr lang="es-ES" dirty="0"/>
              <a:t>paciente pueden coexistir crisis reales con </a:t>
            </a:r>
            <a:r>
              <a:rPr lang="es-ES" dirty="0" err="1"/>
              <a:t>pseudocrisis</a:t>
            </a:r>
            <a:r>
              <a:rPr lang="es-ES" b="1" dirty="0"/>
              <a:t>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8915712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¿Qué exámenes complementarios solicitar?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  <a:p>
            <a:r>
              <a:rPr lang="es-ES" dirty="0"/>
              <a:t>Exámenes de sangre y punción lumbar</a:t>
            </a:r>
          </a:p>
          <a:p>
            <a:endParaRPr lang="es-ES" dirty="0"/>
          </a:p>
          <a:p>
            <a:r>
              <a:rPr lang="es-ES" dirty="0"/>
              <a:t>Electroencefalograma (23% con anormalidades)</a:t>
            </a:r>
          </a:p>
          <a:p>
            <a:endParaRPr lang="es-ES" dirty="0"/>
          </a:p>
          <a:p>
            <a:r>
              <a:rPr lang="es-ES" dirty="0" err="1"/>
              <a:t>Neuroimágenes</a:t>
            </a:r>
            <a:r>
              <a:rPr lang="es-ES" dirty="0"/>
              <a:t> (10% con anormalidades significativas) 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47493882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¿Cuál es el riesgo de recurrencia?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39402"/>
            <a:ext cx="10515600" cy="5331853"/>
          </a:xfrm>
        </p:spPr>
        <p:txBody>
          <a:bodyPr>
            <a:normAutofit fontScale="92500"/>
          </a:bodyPr>
          <a:lstStyle/>
          <a:p>
            <a:r>
              <a:rPr lang="es-ES" sz="2400" dirty="0"/>
              <a:t>Se considera que el riesgo de recurrencia posterior a una primera crisis epiléptica no provocada es de 40 a 50 % a los 4 años (la mayoría ocurriendo dentro del 1º  año).</a:t>
            </a:r>
          </a:p>
          <a:p>
            <a:endParaRPr lang="es-ES" sz="2400" dirty="0"/>
          </a:p>
          <a:p>
            <a:r>
              <a:rPr lang="es-ES" sz="2400" dirty="0"/>
              <a:t>Si ya se han producido 2 crisis: el riesgo aumenta al 70 – 75 % a los 4 años.</a:t>
            </a:r>
          </a:p>
          <a:p>
            <a:pPr>
              <a:lnSpc>
                <a:spcPct val="150000"/>
              </a:lnSpc>
            </a:pPr>
            <a:r>
              <a:rPr lang="es-ES" sz="2400" dirty="0"/>
              <a:t>Daño cerebral previo</a:t>
            </a:r>
          </a:p>
          <a:p>
            <a:pPr>
              <a:lnSpc>
                <a:spcPct val="150000"/>
              </a:lnSpc>
            </a:pPr>
            <a:r>
              <a:rPr lang="es-ES" sz="2400" dirty="0"/>
              <a:t>EEG con descargas epileptiformes</a:t>
            </a:r>
          </a:p>
          <a:p>
            <a:pPr>
              <a:lnSpc>
                <a:spcPct val="150000"/>
              </a:lnSpc>
            </a:pPr>
            <a:r>
              <a:rPr lang="es-ES" sz="2400" dirty="0"/>
              <a:t>Anormalidades en las </a:t>
            </a:r>
            <a:r>
              <a:rPr lang="es-ES" sz="2400" dirty="0" err="1"/>
              <a:t>neuroimágenes</a:t>
            </a:r>
            <a:endParaRPr lang="es-ES" sz="2400" dirty="0"/>
          </a:p>
          <a:p>
            <a:pPr>
              <a:lnSpc>
                <a:spcPct val="150000"/>
              </a:lnSpc>
            </a:pPr>
            <a:r>
              <a:rPr lang="es-ES" sz="2400" dirty="0"/>
              <a:t>Crisis que ocurre durante el sueño</a:t>
            </a:r>
          </a:p>
          <a:p>
            <a:pPr marL="0" indent="0">
              <a:buNone/>
            </a:pPr>
            <a:endParaRPr lang="es-ES" sz="2400" dirty="0"/>
          </a:p>
          <a:p>
            <a:r>
              <a:rPr lang="es-ES" sz="2400" dirty="0"/>
              <a:t>Edad, sexo, historia familiar de epilepsia, tipo de crisis, y presentación como estado de mal epiléptico o crisis múltiple dentro de las 24 </a:t>
            </a:r>
            <a:r>
              <a:rPr lang="es-ES" sz="2400" dirty="0" err="1"/>
              <a:t>hs</a:t>
            </a:r>
            <a:r>
              <a:rPr lang="es-ES" sz="2400" dirty="0"/>
              <a:t>.</a:t>
            </a:r>
          </a:p>
          <a:p>
            <a:endParaRPr lang="es-ES" sz="2400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47822193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Elipse 3"/>
          <p:cNvSpPr/>
          <p:nvPr/>
        </p:nvSpPr>
        <p:spPr>
          <a:xfrm>
            <a:off x="2060620" y="734096"/>
            <a:ext cx="7662929" cy="54428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u="sng" dirty="0">
                <a:solidFill>
                  <a:schemeClr val="bg1"/>
                </a:solidFill>
                <a:effectLst/>
              </a:rPr>
              <a:t>REMISION</a:t>
            </a:r>
            <a:r>
              <a:rPr lang="es-ES" b="1" dirty="0">
                <a:solidFill>
                  <a:srgbClr val="003300"/>
                </a:solidFill>
                <a:effectLst/>
              </a:rPr>
              <a:t>  </a:t>
            </a:r>
          </a:p>
          <a:p>
            <a:pPr>
              <a:buFont typeface="Wingdings" panose="05000000000000000000" pitchFamily="2" charset="2"/>
              <a:buNone/>
            </a:pPr>
            <a:r>
              <a:rPr lang="es-ES" i="1" dirty="0">
                <a:effectLst/>
              </a:rPr>
              <a:t>Período libre de crisis a partir del cual se</a:t>
            </a:r>
          </a:p>
          <a:p>
            <a:pPr>
              <a:buFont typeface="Wingdings" panose="05000000000000000000" pitchFamily="2" charset="2"/>
              <a:buNone/>
            </a:pPr>
            <a:r>
              <a:rPr lang="es-ES" i="1" dirty="0">
                <a:effectLst/>
              </a:rPr>
              <a:t>considera la discontinuación del tratamiento </a:t>
            </a:r>
          </a:p>
          <a:p>
            <a:pPr>
              <a:buFont typeface="Wingdings" panose="05000000000000000000" pitchFamily="2" charset="2"/>
              <a:buNone/>
            </a:pPr>
            <a:r>
              <a:rPr lang="es-ES" i="1" dirty="0">
                <a:effectLst/>
              </a:rPr>
              <a:t>2 -3 años</a:t>
            </a:r>
          </a:p>
          <a:p>
            <a:pPr>
              <a:buFont typeface="Wingdings" panose="05000000000000000000" pitchFamily="2" charset="2"/>
              <a:buNone/>
            </a:pPr>
            <a:r>
              <a:rPr lang="es-ES" i="1" dirty="0">
                <a:effectLst/>
              </a:rPr>
              <a:t>RECURRENCIA POSTSUSPENCION</a:t>
            </a:r>
          </a:p>
          <a:p>
            <a:pPr>
              <a:buFont typeface="Wingdings" panose="05000000000000000000" pitchFamily="2" charset="2"/>
              <a:buNone/>
            </a:pPr>
            <a:r>
              <a:rPr lang="es-ES" i="1" dirty="0">
                <a:effectLst/>
              </a:rPr>
              <a:t>21 – 40 %</a:t>
            </a:r>
          </a:p>
          <a:p>
            <a:pPr>
              <a:buFont typeface="Wingdings" panose="05000000000000000000" pitchFamily="2" charset="2"/>
              <a:buNone/>
            </a:pPr>
            <a:r>
              <a:rPr lang="es-ES" i="1" u="sng" dirty="0">
                <a:effectLst/>
              </a:rPr>
              <a:t>Riesgo mayor</a:t>
            </a:r>
            <a:r>
              <a:rPr lang="es-ES" i="1" dirty="0">
                <a:effectLst/>
              </a:rPr>
              <a:t>: epilepsias sintomáticas y alteraciones del examen neurológico</a:t>
            </a:r>
          </a:p>
        </p:txBody>
      </p:sp>
    </p:spTree>
    <p:extLst>
      <p:ext uri="{BB962C8B-B14F-4D97-AF65-F5344CB8AC3E}">
        <p14:creationId xmlns:p14="http://schemas.microsoft.com/office/powerpoint/2010/main" val="99654437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TRATAMIENTO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Considerar: </a:t>
            </a:r>
          </a:p>
          <a:p>
            <a:pPr lvl="1"/>
            <a:r>
              <a:rPr lang="es-ES" dirty="0"/>
              <a:t>Tipo de crisis y tipo de epilepsia</a:t>
            </a:r>
          </a:p>
          <a:p>
            <a:pPr lvl="1"/>
            <a:r>
              <a:rPr lang="es-ES" dirty="0"/>
              <a:t>Seguridad y tolerancia</a:t>
            </a:r>
          </a:p>
          <a:p>
            <a:pPr lvl="1"/>
            <a:r>
              <a:rPr lang="es-ES" dirty="0"/>
              <a:t>Propiedades farmacocinéticas y </a:t>
            </a:r>
            <a:r>
              <a:rPr lang="es-ES" dirty="0" err="1"/>
              <a:t>farmacodinámicas</a:t>
            </a:r>
            <a:endParaRPr lang="es-ES" dirty="0"/>
          </a:p>
          <a:p>
            <a:pPr lvl="1"/>
            <a:r>
              <a:rPr lang="es-ES" dirty="0"/>
              <a:t>Interacciones medicamentosas</a:t>
            </a:r>
          </a:p>
          <a:p>
            <a:pPr lvl="1"/>
            <a:r>
              <a:rPr lang="es-ES" dirty="0"/>
              <a:t>Coste económico y disponibilidad</a:t>
            </a:r>
          </a:p>
          <a:p>
            <a:pPr lvl="1"/>
            <a:r>
              <a:rPr lang="es-ES" dirty="0"/>
              <a:t>Comorbilidades y aspectos fisiológicos (embarazo, vejez, insuficiencia renal, insuficiencia hepática, cardiopatías, etc.)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930856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Elipse 3"/>
          <p:cNvSpPr/>
          <p:nvPr/>
        </p:nvSpPr>
        <p:spPr>
          <a:xfrm>
            <a:off x="2840655" y="1105468"/>
            <a:ext cx="6016741" cy="48667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3600" u="sng" dirty="0"/>
              <a:t>2 PICOS: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s-AR" sz="3600" dirty="0"/>
              <a:t>Primer año de vida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s-AR" sz="3600" dirty="0"/>
              <a:t>Mayores de 60 años</a:t>
            </a:r>
          </a:p>
        </p:txBody>
      </p:sp>
    </p:spTree>
    <p:extLst>
      <p:ext uri="{BB962C8B-B14F-4D97-AF65-F5344CB8AC3E}">
        <p14:creationId xmlns:p14="http://schemas.microsoft.com/office/powerpoint/2010/main" val="1445715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FISIOPATOLOGIA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AR" dirty="0"/>
              <a:t>Se puede decir que existe un grupo de neuronas que tienen la capacidad de descargar (o despolarizarse) en forma anormal y excesiva en un </a:t>
            </a:r>
            <a:r>
              <a:rPr lang="es-AR" u="sng" dirty="0"/>
              <a:t>MOMENTO DETERMINADO </a:t>
            </a:r>
            <a:r>
              <a:rPr lang="es-AR" dirty="0"/>
              <a:t>y en forma </a:t>
            </a:r>
            <a:r>
              <a:rPr lang="es-AR" u="sng" dirty="0"/>
              <a:t>REPETITIVA </a:t>
            </a:r>
            <a:r>
              <a:rPr lang="es-AR" dirty="0"/>
              <a:t>y que si tal descarga alcanza el umbral, se manifiesta en forma de una </a:t>
            </a:r>
            <a:r>
              <a:rPr lang="es-AR" b="1" dirty="0"/>
              <a:t>CRISIS.</a:t>
            </a:r>
            <a:endParaRPr lang="es-AR" dirty="0"/>
          </a:p>
          <a:p>
            <a:pPr marL="0" indent="0">
              <a:buNone/>
            </a:pPr>
            <a:r>
              <a:rPr lang="es-AR" dirty="0"/>
              <a:t>El </a:t>
            </a:r>
            <a:r>
              <a:rPr lang="es-AR" u="sng" dirty="0"/>
              <a:t>sitio de origen</a:t>
            </a:r>
            <a:r>
              <a:rPr lang="es-AR" dirty="0"/>
              <a:t> de estas descargas constituye el </a:t>
            </a:r>
            <a:r>
              <a:rPr lang="es-AR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FOCO EPILEPTOGENO </a:t>
            </a:r>
            <a:r>
              <a:rPr lang="es-AR" dirty="0"/>
              <a:t>y las neuronas anormales que descargan pueden inducir a otras a despolarizarse también, con el que el fenómeno se puede propagar aun a distancia. Cada crisis es limitada por la acción de mecanismos inhibitorios.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34794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11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897745"/>
            <a:ext cx="10515600" cy="3279217"/>
          </a:xfrm>
        </p:spPr>
        <p:txBody>
          <a:bodyPr/>
          <a:lstStyle/>
          <a:p>
            <a:pPr marL="0" indent="0">
              <a:buNone/>
            </a:pPr>
            <a:r>
              <a:rPr lang="es-AR" dirty="0"/>
              <a:t>Hay dos FACTORES que intervienen en la transmisión de los impulsos excesivamente anormales:</a:t>
            </a:r>
          </a:p>
          <a:p>
            <a:pPr marL="514350" indent="-514350">
              <a:buAutoNum type="arabicParenR"/>
            </a:pPr>
            <a:r>
              <a:rPr lang="es-AR" b="1" u="sng" dirty="0"/>
              <a:t>Red neuronal inhibitoria: </a:t>
            </a:r>
            <a:r>
              <a:rPr lang="es-AR" dirty="0"/>
              <a:t>que tienen como neurotransmisor el GABA, no funciona adecuadamente permitiendo así la </a:t>
            </a:r>
            <a:r>
              <a:rPr lang="es-AR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propagación</a:t>
            </a:r>
            <a:r>
              <a:rPr lang="es-AR" dirty="0"/>
              <a:t> descontrolada de las descargas.</a:t>
            </a:r>
          </a:p>
          <a:p>
            <a:pPr marL="514350" indent="-514350">
              <a:buAutoNum type="arabicParenR"/>
            </a:pPr>
            <a:r>
              <a:rPr lang="es-AR" b="1" u="sng" dirty="0"/>
              <a:t>Red neuronal excitatoria: </a:t>
            </a:r>
            <a:r>
              <a:rPr lang="es-AR" dirty="0"/>
              <a:t>que tienen como neurotransmisor al GLUTAMATO produce un </a:t>
            </a:r>
            <a:r>
              <a:rPr lang="es-AR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aumento</a:t>
            </a:r>
            <a:r>
              <a:rPr lang="es-AR" dirty="0"/>
              <a:t> de los sistemas excitatorios.</a:t>
            </a:r>
          </a:p>
        </p:txBody>
      </p:sp>
      <p:sp>
        <p:nvSpPr>
          <p:cNvPr id="4" name="Rectángulo redondeado 3"/>
          <p:cNvSpPr/>
          <p:nvPr/>
        </p:nvSpPr>
        <p:spPr>
          <a:xfrm>
            <a:off x="553792" y="167425"/>
            <a:ext cx="11487954" cy="27303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u="sng" dirty="0">
                <a:effectLst/>
              </a:rPr>
              <a:t>EXCITABILIDAD NEURONAL AUMENTADA</a:t>
            </a:r>
          </a:p>
          <a:p>
            <a:pPr>
              <a:buFontTx/>
              <a:buChar char="-"/>
            </a:pPr>
            <a:r>
              <a:rPr lang="es-ES" b="1" dirty="0">
                <a:effectLst/>
              </a:rPr>
              <a:t>Alteración funcional o estructural de canales iónicos</a:t>
            </a:r>
          </a:p>
          <a:p>
            <a:pPr>
              <a:buFontTx/>
              <a:buChar char="-"/>
            </a:pPr>
            <a:r>
              <a:rPr lang="es-ES" b="1" dirty="0">
                <a:effectLst/>
              </a:rPr>
              <a:t>Anomalías estructurales de conexiones sinápticas</a:t>
            </a:r>
          </a:p>
          <a:p>
            <a:pPr>
              <a:buFontTx/>
              <a:buChar char="-"/>
            </a:pPr>
            <a:r>
              <a:rPr lang="es-ES" b="1" dirty="0">
                <a:effectLst/>
              </a:rPr>
              <a:t>Desequilibrio de neurotransmisores excitadores e inhibidores (Glutamato, GABA)</a:t>
            </a:r>
          </a:p>
          <a:p>
            <a:pPr>
              <a:buFontTx/>
              <a:buChar char="-"/>
            </a:pPr>
            <a:r>
              <a:rPr lang="es-ES" b="1" dirty="0">
                <a:effectLst/>
              </a:rPr>
              <a:t>Alteraciones de receptores </a:t>
            </a:r>
            <a:r>
              <a:rPr lang="es-ES" b="1" dirty="0" err="1">
                <a:effectLst/>
              </a:rPr>
              <a:t>postsinápticos</a:t>
            </a:r>
            <a:endParaRPr lang="es-ES" b="1" dirty="0">
              <a:effectLst/>
            </a:endParaRPr>
          </a:p>
          <a:p>
            <a:pPr>
              <a:buFont typeface="Wingdings" panose="05000000000000000000" pitchFamily="2" charset="2"/>
              <a:buNone/>
            </a:pPr>
            <a:endParaRPr lang="es-ES" b="1" dirty="0">
              <a:effectLst/>
            </a:endParaRPr>
          </a:p>
          <a:p>
            <a:r>
              <a:rPr lang="es-ES" sz="2000" b="1" u="sng" dirty="0">
                <a:effectLst/>
              </a:rPr>
              <a:t>SINCRONIZACION NEURONAL</a:t>
            </a:r>
          </a:p>
        </p:txBody>
      </p:sp>
    </p:spTree>
    <p:extLst>
      <p:ext uri="{BB962C8B-B14F-4D97-AF65-F5344CB8AC3E}">
        <p14:creationId xmlns:p14="http://schemas.microsoft.com/office/powerpoint/2010/main" val="3922006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01722" y="398862"/>
            <a:ext cx="10515600" cy="5745520"/>
          </a:xfrm>
        </p:spPr>
        <p:txBody>
          <a:bodyPr/>
          <a:lstStyle/>
          <a:p>
            <a:pPr marL="0" indent="0" algn="just">
              <a:buNone/>
            </a:pPr>
            <a:r>
              <a:rPr lang="es-AR" sz="2800" dirty="0"/>
              <a:t>Existen factores locales y sistémicos que influyen en el </a:t>
            </a:r>
            <a:r>
              <a:rPr lang="es-AR" sz="2800" b="1" dirty="0"/>
              <a:t>foco </a:t>
            </a:r>
            <a:r>
              <a:rPr lang="es-AR" sz="2800" b="1" dirty="0" err="1"/>
              <a:t>epileptogénico</a:t>
            </a:r>
            <a:r>
              <a:rPr lang="es-AR" sz="2800" dirty="0"/>
              <a:t>, modificando su umbral y posibilitando o facilitando la aparición de descargas.</a:t>
            </a:r>
          </a:p>
          <a:p>
            <a:pPr marL="0" indent="0" algn="just">
              <a:buNone/>
            </a:pPr>
            <a:endParaRPr lang="es-AR" sz="2800" dirty="0"/>
          </a:p>
          <a:p>
            <a:pPr algn="just"/>
            <a:r>
              <a:rPr lang="es-AR" sz="2800" dirty="0"/>
              <a:t>Ejemplos: cambios hormonales que inducen crisis durante los periodos menstruales, trastornos sistémicos como la hipoglucemia, una alteración hídrica, etc. </a:t>
            </a:r>
            <a:r>
              <a:rPr lang="es-AR" sz="2800" i="1" dirty="0"/>
              <a:t>PUEDEN DAR lugar a una crisis epiléptica, pero ello NO significa que se trata de una epilepsia.</a:t>
            </a:r>
          </a:p>
          <a:p>
            <a:pPr algn="just"/>
            <a:endParaRPr lang="es-AR" sz="2800" dirty="0"/>
          </a:p>
          <a:p>
            <a:pPr algn="just"/>
            <a:r>
              <a:rPr lang="es-AR" sz="2800" dirty="0"/>
              <a:t>Es una requisito indispensable LA REITERACIÓN DE CRISIS en el tiempo para poder hablar de </a:t>
            </a:r>
            <a:r>
              <a:rPr lang="es-AR" sz="2800" b="1" i="1" dirty="0"/>
              <a:t>Epilepsia</a:t>
            </a:r>
            <a:r>
              <a:rPr lang="es-AR" sz="2800" dirty="0"/>
              <a:t>.</a:t>
            </a:r>
          </a:p>
          <a:p>
            <a:endParaRPr lang="es-AR" dirty="0"/>
          </a:p>
        </p:txBody>
      </p:sp>
      <p:sp>
        <p:nvSpPr>
          <p:cNvPr id="5" name="Elipse 4"/>
          <p:cNvSpPr/>
          <p:nvPr/>
        </p:nvSpPr>
        <p:spPr>
          <a:xfrm>
            <a:off x="1353050" y="5558777"/>
            <a:ext cx="2408350" cy="12363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AR" dirty="0"/>
              <a:t>No provocadas</a:t>
            </a:r>
          </a:p>
        </p:txBody>
      </p:sp>
      <p:sp>
        <p:nvSpPr>
          <p:cNvPr id="6" name="Elipse 5"/>
          <p:cNvSpPr/>
          <p:nvPr/>
        </p:nvSpPr>
        <p:spPr>
          <a:xfrm>
            <a:off x="7892442" y="5558777"/>
            <a:ext cx="2534447" cy="11848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AR" dirty="0"/>
              <a:t>Provocadas o sintomáticas</a:t>
            </a:r>
          </a:p>
        </p:txBody>
      </p:sp>
    </p:spTree>
    <p:extLst>
      <p:ext uri="{BB962C8B-B14F-4D97-AF65-F5344CB8AC3E}">
        <p14:creationId xmlns:p14="http://schemas.microsoft.com/office/powerpoint/2010/main" val="390894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507" y="190604"/>
            <a:ext cx="9555051" cy="6527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77015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</TotalTime>
  <Words>3360</Words>
  <Application>Microsoft Office PowerPoint</Application>
  <PresentationFormat>Panorámica</PresentationFormat>
  <Paragraphs>289</Paragraphs>
  <Slides>46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46</vt:i4>
      </vt:variant>
    </vt:vector>
  </HeadingPairs>
  <TitlesOfParts>
    <vt:vector size="53" baseType="lpstr">
      <vt:lpstr>Arial</vt:lpstr>
      <vt:lpstr>Calibri</vt:lpstr>
      <vt:lpstr>Calibri Light</vt:lpstr>
      <vt:lpstr>Google Sans</vt:lpstr>
      <vt:lpstr>HelveticaNeue-Light</vt:lpstr>
      <vt:lpstr>Wingdings</vt:lpstr>
      <vt:lpstr>Tema de Office</vt:lpstr>
      <vt:lpstr>EPILEPSIA</vt:lpstr>
      <vt:lpstr>Definición: EPILEPSIA </vt:lpstr>
      <vt:lpstr>CRISIS EPILEPTICA </vt:lpstr>
      <vt:lpstr>EPIDEMIOLOGIA</vt:lpstr>
      <vt:lpstr>Presentación de PowerPoint</vt:lpstr>
      <vt:lpstr>FISIOPATOLOGIA</vt:lpstr>
      <vt:lpstr>11</vt:lpstr>
      <vt:lpstr>Presentación de PowerPoint</vt:lpstr>
      <vt:lpstr>Presentación de PowerPoint</vt:lpstr>
      <vt:lpstr>ETIOLOGIA (variable y relacionada con la edad)</vt:lpstr>
      <vt:lpstr>Presentación de PowerPoint</vt:lpstr>
      <vt:lpstr>Presentación de PowerPoint</vt:lpstr>
      <vt:lpstr>Dos grandes grupos de crisis epilépticas:</vt:lpstr>
      <vt:lpstr>Presentación de PowerPoint</vt:lpstr>
      <vt:lpstr>Crisis parciales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TIPOS</vt:lpstr>
      <vt:lpstr>Crisis parciales complejas del lóbulo temporal </vt:lpstr>
      <vt:lpstr>Crisis parciales complejas del lóbulo frontal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CRISIS NO EPILEPTICAS PSICÓGENAS</vt:lpstr>
      <vt:lpstr>DIAGNOSTICO</vt:lpstr>
      <vt:lpstr>¿Qué exámenes complementarios solicitar?</vt:lpstr>
      <vt:lpstr>¿Cuál es el riesgo de recurrencia?</vt:lpstr>
      <vt:lpstr>Presentación de PowerPoint</vt:lpstr>
      <vt:lpstr>TRATAMIENTO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EPILEPSIA</dc:title>
  <dc:creator>Daiana Actis</dc:creator>
  <cp:lastModifiedBy>Yamila Duarte</cp:lastModifiedBy>
  <cp:revision>63</cp:revision>
  <dcterms:created xsi:type="dcterms:W3CDTF">2017-05-31T10:23:24Z</dcterms:created>
  <dcterms:modified xsi:type="dcterms:W3CDTF">2024-06-14T01:28:25Z</dcterms:modified>
</cp:coreProperties>
</file>