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4" r:id="rId4"/>
    <p:sldId id="263" r:id="rId5"/>
    <p:sldId id="257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119C3F-5F7D-FED6-223A-251A1A4D1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4490" y="1132193"/>
            <a:ext cx="3983020" cy="2296807"/>
          </a:xfrm>
        </p:spPr>
        <p:txBody>
          <a:bodyPr>
            <a:normAutofit/>
          </a:bodyPr>
          <a:lstStyle/>
          <a:p>
            <a:r>
              <a:rPr lang="es-AR" sz="8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ACV</a:t>
            </a:r>
            <a:endParaRPr lang="en-US" sz="8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509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A139CF-2DEC-1877-ACB5-A749FCD29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CB04AB-773C-3FFB-A816-8AFE286EF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Un Accidente Cerebro Vascular consiste en la interrupción parcial del flujo sanguíneo en cualquier parte del cerebro.  La falta de oxígeno y nutrientes que genera afecta a las células cerebrales en cuestión de minutos, lo que produce la muerte de las mismas.</a:t>
            </a:r>
          </a:p>
          <a:p>
            <a:r>
              <a:rPr lang="en-US" dirty="0"/>
              <a:t>Se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encontrar</a:t>
            </a:r>
            <a:r>
              <a:rPr lang="en-US" dirty="0"/>
              <a:t> dos </a:t>
            </a:r>
            <a:r>
              <a:rPr lang="en-US" dirty="0" err="1"/>
              <a:t>tipos</a:t>
            </a:r>
            <a:r>
              <a:rPr lang="en-US" dirty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err="1"/>
              <a:t>Isquémico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causado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por</a:t>
            </a:r>
            <a:r>
              <a:rPr lang="en-US" dirty="0">
                <a:sym typeface="Wingdings" panose="05000000000000000000" pitchFamily="2" charset="2"/>
              </a:rPr>
              <a:t> un </a:t>
            </a:r>
            <a:r>
              <a:rPr lang="en-US" dirty="0" err="1">
                <a:sym typeface="Wingdings" panose="05000000000000000000" pitchFamily="2" charset="2"/>
              </a:rPr>
              <a:t>coágulo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sangre</a:t>
            </a:r>
            <a:r>
              <a:rPr lang="en-US" dirty="0">
                <a:sym typeface="Wingdings" panose="05000000000000000000" pitchFamily="2" charset="2"/>
              </a:rPr>
              <a:t> que </a:t>
            </a:r>
            <a:r>
              <a:rPr lang="en-US" dirty="0" err="1">
                <a:sym typeface="Wingdings" panose="05000000000000000000" pitchFamily="2" charset="2"/>
              </a:rPr>
              <a:t>bloquea</a:t>
            </a:r>
            <a:r>
              <a:rPr lang="en-US" dirty="0">
                <a:sym typeface="Wingdings" panose="05000000000000000000" pitchFamily="2" charset="2"/>
              </a:rPr>
              <a:t> o tapa un </a:t>
            </a:r>
            <a:r>
              <a:rPr lang="en-US" dirty="0" err="1">
                <a:sym typeface="Wingdings" panose="05000000000000000000" pitchFamily="2" charset="2"/>
              </a:rPr>
              <a:t>vaso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sanguíneo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cerebro</a:t>
            </a:r>
            <a:r>
              <a:rPr lang="en-US" dirty="0">
                <a:sym typeface="Wingdings" panose="05000000000000000000" pitchFamily="2" charset="2"/>
              </a:rPr>
              <a:t>; es </a:t>
            </a:r>
            <a:r>
              <a:rPr lang="en-US" dirty="0" err="1">
                <a:sym typeface="Wingdings" panose="05000000000000000000" pitchFamily="2" charset="2"/>
              </a:rPr>
              <a:t>decir</a:t>
            </a:r>
            <a:r>
              <a:rPr lang="en-US" dirty="0">
                <a:sym typeface="Wingdings" panose="05000000000000000000" pitchFamily="2" charset="2"/>
              </a:rPr>
              <a:t>, que </a:t>
            </a:r>
            <a:r>
              <a:rPr lang="en-US" dirty="0" err="1">
                <a:sym typeface="Wingdings" panose="05000000000000000000" pitchFamily="2" charset="2"/>
              </a:rPr>
              <a:t>su</a:t>
            </a:r>
            <a:r>
              <a:rPr lang="en-US" dirty="0">
                <a:sym typeface="Wingdings" panose="05000000000000000000" pitchFamily="2" charset="2"/>
              </a:rPr>
              <a:t> causa se </a:t>
            </a:r>
            <a:r>
              <a:rPr lang="en-US" dirty="0" err="1">
                <a:sym typeface="Wingdings" panose="05000000000000000000" pitchFamily="2" charset="2"/>
              </a:rPr>
              <a:t>debe</a:t>
            </a:r>
            <a:r>
              <a:rPr lang="en-US" dirty="0">
                <a:sym typeface="Wingdings" panose="05000000000000000000" pitchFamily="2" charset="2"/>
              </a:rPr>
              <a:t> a </a:t>
            </a:r>
            <a:r>
              <a:rPr lang="en-US" dirty="0" err="1">
                <a:sym typeface="Wingdings" panose="05000000000000000000" pitchFamily="2" charset="2"/>
              </a:rPr>
              <a:t>una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embolia</a:t>
            </a:r>
            <a:r>
              <a:rPr lang="en-US" dirty="0">
                <a:sym typeface="Wingdings" panose="05000000000000000000" pitchFamily="2" charset="2"/>
              </a:rPr>
              <a:t> o un </a:t>
            </a:r>
            <a:r>
              <a:rPr lang="en-US" dirty="0" err="1">
                <a:sym typeface="Wingdings" panose="05000000000000000000" pitchFamily="2" charset="2"/>
              </a:rPr>
              <a:t>trombo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sym typeface="Wingdings" panose="05000000000000000000" pitchFamily="2" charset="2"/>
              </a:rPr>
              <a:t>Hemorrágico</a:t>
            </a:r>
            <a:r>
              <a:rPr lang="en-US" dirty="0">
                <a:sym typeface="Wingdings" panose="05000000000000000000" pitchFamily="2" charset="2"/>
              </a:rPr>
              <a:t>  es </a:t>
            </a:r>
            <a:r>
              <a:rPr lang="en-US" dirty="0" err="1">
                <a:sym typeface="Wingdings" panose="05000000000000000000" pitchFamily="2" charset="2"/>
              </a:rPr>
              <a:t>causado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por</a:t>
            </a:r>
            <a:r>
              <a:rPr lang="en-US" dirty="0">
                <a:sym typeface="Wingdings" panose="05000000000000000000" pitchFamily="2" charset="2"/>
              </a:rPr>
              <a:t> un </a:t>
            </a:r>
            <a:r>
              <a:rPr lang="en-US" dirty="0" err="1">
                <a:sym typeface="Wingdings" panose="05000000000000000000" pitchFamily="2" charset="2"/>
              </a:rPr>
              <a:t>vaso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sanguíneo</a:t>
            </a:r>
            <a:r>
              <a:rPr lang="en-US" dirty="0">
                <a:sym typeface="Wingdings" panose="05000000000000000000" pitchFamily="2" charset="2"/>
              </a:rPr>
              <a:t> que se </a:t>
            </a:r>
            <a:r>
              <a:rPr lang="en-US" dirty="0" err="1">
                <a:sym typeface="Wingdings" panose="05000000000000000000" pitchFamily="2" charset="2"/>
              </a:rPr>
              <a:t>rompe</a:t>
            </a:r>
            <a:r>
              <a:rPr lang="en-US" dirty="0">
                <a:sym typeface="Wingdings" panose="05000000000000000000" pitchFamily="2" charset="2"/>
              </a:rPr>
              <a:t> y </a:t>
            </a:r>
            <a:r>
              <a:rPr lang="en-US" dirty="0" err="1">
                <a:sym typeface="Wingdings" panose="05000000000000000000" pitchFamily="2" charset="2"/>
              </a:rPr>
              <a:t>sangra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cerebro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8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9C0455-F006-D6F3-75F5-0C38F8B7D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E0BF0E5-BF54-1A6F-F07D-6C7AA7701C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1321" y="545912"/>
            <a:ext cx="9273580" cy="4810670"/>
          </a:xfrm>
        </p:spPr>
      </p:pic>
    </p:spTree>
    <p:extLst>
      <p:ext uri="{BB962C8B-B14F-4D97-AF65-F5344CB8AC3E}">
        <p14:creationId xmlns:p14="http://schemas.microsoft.com/office/powerpoint/2010/main" val="114636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F0D2C5E-99C1-FDF8-E67A-EFB1CAC95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231" y="777923"/>
            <a:ext cx="7489538" cy="564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650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698EE-8B46-D591-6DC4-02130A4C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Principales factores de riesgo: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1C23F2-F175-2480-355C-9F70826F0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Hipertensión arterial.</a:t>
            </a:r>
          </a:p>
          <a:p>
            <a:r>
              <a:rPr lang="es-AR" dirty="0"/>
              <a:t>Fumar / exposición al humo de segunda mano (fumadores pasivos).</a:t>
            </a:r>
          </a:p>
          <a:p>
            <a:r>
              <a:rPr lang="es-AR" dirty="0"/>
              <a:t>Colesterol alto.</a:t>
            </a:r>
          </a:p>
          <a:p>
            <a:r>
              <a:rPr lang="es-AR" dirty="0"/>
              <a:t>Diabetes.</a:t>
            </a:r>
          </a:p>
          <a:p>
            <a:r>
              <a:rPr lang="es-AR" dirty="0"/>
              <a:t>Enfermedades </a:t>
            </a:r>
            <a:r>
              <a:rPr lang="es-AR" dirty="0" err="1"/>
              <a:t>caridovasculares</a:t>
            </a:r>
            <a:r>
              <a:rPr lang="es-AR" dirty="0"/>
              <a:t>.</a:t>
            </a:r>
          </a:p>
          <a:p>
            <a:r>
              <a:rPr lang="es-AR" dirty="0"/>
              <a:t>Sobrepeso.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AD6F6E-B1C7-CE55-011B-1170DAFE3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Tratamientos.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2B4731-7CFE-E0C1-506B-2D16DF4A1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Tratamiento de emergencia: procedimientos fármaco – quirúrgicos que se realizan mientras se desarrolla el ACV.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Rehabilitación: posterior al episodio se trabaja para revertir las afecciones temporales y adaptarse a las consecuencias permanentes.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Prevención:  se busca fomentar acciones y conocimientos que prevengan un primer derrame o procurar que no ocurra otro.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875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29F5F-FB49-8129-94F2-72DBA96BC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Factores preventivos.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A03EA4-5F6E-D96F-9C1E-CE8281634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/>
              <a:t>Llevar una alimentación saludable.</a:t>
            </a:r>
          </a:p>
          <a:p>
            <a:r>
              <a:rPr lang="es-AR" dirty="0"/>
              <a:t>Mantener un peso saludable.</a:t>
            </a:r>
          </a:p>
          <a:p>
            <a:r>
              <a:rPr lang="es-AR" dirty="0"/>
              <a:t>Evitar niveles excesivos de estrés.</a:t>
            </a:r>
          </a:p>
          <a:p>
            <a:r>
              <a:rPr lang="es-AR" dirty="0"/>
              <a:t>Realizar actividad física regularmente.</a:t>
            </a:r>
          </a:p>
          <a:p>
            <a:r>
              <a:rPr lang="es-AR" dirty="0"/>
              <a:t>Evitar hábitos perjudiciales para la salud (fumar, sedentarismo, etc.).</a:t>
            </a:r>
          </a:p>
          <a:p>
            <a:r>
              <a:rPr lang="es-AR" dirty="0"/>
              <a:t>Controlar periódicamente (colesterol, niveles de azúcar, la presión arterial)</a:t>
            </a:r>
          </a:p>
          <a:p>
            <a:r>
              <a:rPr lang="es-AR" dirty="0">
                <a:solidFill>
                  <a:srgbClr val="FF0000"/>
                </a:solidFill>
              </a:rPr>
              <a:t>Aumentar la reserva cognitiva.</a:t>
            </a:r>
          </a:p>
          <a:p>
            <a:r>
              <a:rPr lang="es-AR" dirty="0">
                <a:solidFill>
                  <a:srgbClr val="FF0000"/>
                </a:solidFill>
              </a:rPr>
              <a:t>Conocer las señales de alarma.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95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0F513-D431-D7B1-7E56-1EF00D4AB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Evaluación primaria de ACV.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01BF8E-BA77-7BC7-8BFD-F972DB014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/>
              <a:t>Los principales síntomas que produce son: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Dificultad en el habla.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Parálisis o entumecimiento de la un hemicuerpo (cara, brazos, piernas).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Dificultad en la visión con uno o ambos ojos.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Problemas para caminar.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Intenso dolor de cabeza.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33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3E9F9A-4A16-06B4-3ED6-B20FDF003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9A1469F-6161-F504-F11C-E1AA3C0A21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392" y="407963"/>
            <a:ext cx="10981216" cy="46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02591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155</TotalTime>
  <Words>303</Words>
  <Application>Microsoft Office PowerPoint</Application>
  <PresentationFormat>Panorámica</PresentationFormat>
  <Paragraphs>34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Wingdings</vt:lpstr>
      <vt:lpstr>Galería</vt:lpstr>
      <vt:lpstr>ACV</vt:lpstr>
      <vt:lpstr>Presentación de PowerPoint</vt:lpstr>
      <vt:lpstr>Presentación de PowerPoint</vt:lpstr>
      <vt:lpstr>Presentación de PowerPoint</vt:lpstr>
      <vt:lpstr>Principales factores de riesgo:</vt:lpstr>
      <vt:lpstr>Tratamientos.</vt:lpstr>
      <vt:lpstr>Factores preventivos.</vt:lpstr>
      <vt:lpstr>Evaluación primaria de ACV.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ACV</dc:title>
  <dc:creator>tomas mahomed</dc:creator>
  <cp:lastModifiedBy>Yamila Duarte</cp:lastModifiedBy>
  <cp:revision>4</cp:revision>
  <dcterms:created xsi:type="dcterms:W3CDTF">2022-06-13T15:48:42Z</dcterms:created>
  <dcterms:modified xsi:type="dcterms:W3CDTF">2024-06-07T10:00:21Z</dcterms:modified>
</cp:coreProperties>
</file>