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1" r:id="rId5"/>
    <p:sldId id="258" r:id="rId6"/>
    <p:sldId id="267" r:id="rId7"/>
    <p:sldId id="259" r:id="rId8"/>
    <p:sldId id="265" r:id="rId9"/>
    <p:sldId id="260" r:id="rId10"/>
    <p:sldId id="261" r:id="rId11"/>
    <p:sldId id="263" r:id="rId12"/>
    <p:sldId id="264" r:id="rId13"/>
    <p:sldId id="272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502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1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878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613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0504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285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296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195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118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A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034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910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C92DA6-7D97-4891-9A5D-8EFFDB151BF6}" type="datetimeFigureOut">
              <a:rPr lang="es-AR" smtClean="0"/>
              <a:t>5/8/2025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0E1350C-FBC4-4E3F-94BF-5F68D2A4833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93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A4FAE-9818-41E9-8A46-6D32B2F5FE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6600" dirty="0"/>
              <a:t>Certificado único de discapacidad</a:t>
            </a:r>
            <a:endParaRPr lang="es-AR" sz="6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41BD49-26C5-46BA-A7D0-CF3B922516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Alcances, límites, debates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8489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C4AE7-79F5-4CDA-8D17-956DE55F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¿Qué organismo regula el C.U.D.?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8B2BF-AF93-4233-B546-810278946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Mediante Resolución Nro. 675/2009 del M.S.N. la República Argentina adhirió a la </a:t>
            </a:r>
          </a:p>
          <a:p>
            <a:pPr marL="0" indent="0">
              <a:buNone/>
            </a:pPr>
            <a:r>
              <a:rPr lang="es-ES" u="sng" dirty="0"/>
              <a:t>Clasificación Internacional del Funcionamiento de la Discapacidad y de la Salud </a:t>
            </a:r>
            <a:r>
              <a:rPr lang="es-ES" dirty="0"/>
              <a:t>(CIF) </a:t>
            </a:r>
          </a:p>
          <a:p>
            <a:pPr marL="0" indent="0">
              <a:buNone/>
            </a:pPr>
            <a:endParaRPr lang="es-ES" dirty="0"/>
          </a:p>
          <a:p>
            <a:endParaRPr lang="es-A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25D9FE7-7AEE-42FD-A39C-E8FEB5A1221C}"/>
              </a:ext>
            </a:extLst>
          </p:cNvPr>
          <p:cNvSpPr txBox="1">
            <a:spLocks/>
          </p:cNvSpPr>
          <p:nvPr/>
        </p:nvSpPr>
        <p:spPr>
          <a:xfrm>
            <a:off x="2311021" y="3246120"/>
            <a:ext cx="89893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s-ES" sz="2800" dirty="0"/>
              <a:t>¿Qué es? </a:t>
            </a:r>
            <a:endParaRPr lang="es-AR" sz="28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2354B9C-9080-49DC-9600-42CEF387A913}"/>
              </a:ext>
            </a:extLst>
          </p:cNvPr>
          <p:cNvSpPr txBox="1">
            <a:spLocks/>
          </p:cNvSpPr>
          <p:nvPr/>
        </p:nvSpPr>
        <p:spPr>
          <a:xfrm>
            <a:off x="3645534" y="4711997"/>
            <a:ext cx="6942953" cy="1777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Herramienta para evaluar y certificar la discapacidad </a:t>
            </a:r>
          </a:p>
          <a:p>
            <a:r>
              <a:rPr lang="es-ES" dirty="0"/>
              <a:t>Entiende la discapacidad como un hecho de naturaleza universal y en cierta medida intrínseco a la </a:t>
            </a:r>
            <a:r>
              <a:rPr lang="es-ES"/>
              <a:t>condición humana</a:t>
            </a:r>
            <a:endParaRPr lang="es-ES" dirty="0"/>
          </a:p>
          <a:p>
            <a:r>
              <a:rPr lang="es-ES" dirty="0"/>
              <a:t>Modelo biopsicosocial</a:t>
            </a:r>
          </a:p>
          <a:p>
            <a:r>
              <a:rPr lang="es-ES" dirty="0"/>
              <a:t>Discapacidad como la resultante de la interacción de las limitaciones del individuo, con el entorno y el contexto socio-cultural</a:t>
            </a:r>
          </a:p>
          <a:p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06680F-A515-45D7-BF5B-B9DDB0312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68672" y="3280473"/>
            <a:ext cx="1252182" cy="1252182"/>
          </a:xfrm>
          <a:prstGeom prst="rect">
            <a:avLst/>
          </a:prstGeom>
        </p:spPr>
      </p:pic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D0EF4849-29B2-4B1A-848D-2E95556E8BD9}"/>
              </a:ext>
            </a:extLst>
          </p:cNvPr>
          <p:cNvSpPr/>
          <p:nvPr/>
        </p:nvSpPr>
        <p:spPr>
          <a:xfrm>
            <a:off x="6625987" y="3080874"/>
            <a:ext cx="359392" cy="399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7781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636C4-F3FF-4006-AC61-5C00D734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sz="4400" dirty="0"/>
            </a:br>
            <a:r>
              <a:rPr lang="es-ES" sz="3600" dirty="0"/>
              <a:t>Derechos establecidos en la legislación vigente:</a:t>
            </a:r>
            <a:br>
              <a:rPr lang="es-ES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32A5B-6B46-4B77-9ED7-17B1105D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47631"/>
            <a:ext cx="9851409" cy="2496176"/>
          </a:xfrm>
        </p:spPr>
        <p:txBody>
          <a:bodyPr/>
          <a:lstStyle/>
          <a:p>
            <a:r>
              <a:rPr lang="es-ES" dirty="0"/>
              <a:t>Salud</a:t>
            </a:r>
          </a:p>
          <a:p>
            <a:r>
              <a:rPr lang="es-ES" dirty="0"/>
              <a:t>Transporte</a:t>
            </a:r>
          </a:p>
          <a:p>
            <a:r>
              <a:rPr lang="es-ES" dirty="0"/>
              <a:t>Asignaciones familiares </a:t>
            </a:r>
            <a:endParaRPr lang="es-ES" dirty="0">
              <a:sym typeface="Wingdings" panose="05000000000000000000" pitchFamily="2" charset="2"/>
            </a:endParaRPr>
          </a:p>
          <a:p>
            <a:r>
              <a:rPr lang="es-ES" dirty="0"/>
              <a:t>Exención de pago de peajes, impuestos </a:t>
            </a:r>
          </a:p>
          <a:p>
            <a:r>
              <a:rPr lang="es-ES" dirty="0"/>
              <a:t>Símbolo Internacional de acceso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9FBE07-4690-4DF9-9E27-D9D1DD9E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957" y="2347631"/>
            <a:ext cx="3575839" cy="32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1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F6054-95C9-40CF-9B08-09196876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Validez del Certificado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B00B00-E14E-4E73-8E28-890E4930D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 partir del 15 de marzo de 2023, los Certificados Únicos de Discapacidad se expedirán sin vencimiento, en tanto los criterios certificantes se mantengan.</a:t>
            </a:r>
          </a:p>
          <a:p>
            <a:r>
              <a:rPr lang="es-ES" dirty="0"/>
              <a:t>Más información en Resolución 322/2023</a:t>
            </a:r>
          </a:p>
          <a:p>
            <a:endParaRPr lang="es-ES" dirty="0"/>
          </a:p>
          <a:p>
            <a:r>
              <a:rPr lang="es-ES" dirty="0"/>
              <a:t>https://www.argentina.gob.ar/normativa/nacional/resoluci%C3%B3n-322-2023-380289/texto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6038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AE668A-DC00-F37B-97B8-5C2730890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525250"/>
            <a:ext cx="10784588" cy="59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63B76-5598-4BFC-BB36-D15E87C6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56492"/>
            <a:ext cx="10058400" cy="817716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REFLEXIÓN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FA13E5-FE55-42FE-914F-DD5069BD7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65027"/>
            <a:ext cx="10058400" cy="437001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/>
              <a:t>“Certificado único para acceder a derechos”</a:t>
            </a:r>
          </a:p>
          <a:p>
            <a:pPr algn="just"/>
            <a:r>
              <a:rPr lang="es-ES" dirty="0"/>
              <a:t>Pero si son derechos y son para todos ¿por qué alguien necesita presentar un certificado de discapacidad para acceder a esos derechos? Es decir, si un niño tiene discapacidad y necesita acceder a un centro de salud </a:t>
            </a:r>
            <a:r>
              <a:rPr lang="es-ES" b="1" dirty="0"/>
              <a:t>¿no alcanza con que sea un niño? </a:t>
            </a:r>
          </a:p>
          <a:p>
            <a:pPr algn="just"/>
            <a:r>
              <a:rPr lang="es-ES" dirty="0"/>
              <a:t>Estás cuestiones traen aparejadas mucha burocratización, que lo único que hacen es estigmatizar, sumar angustia a veces a la familia, enlentecer los procesos, retrasar el acceso a los servicios, etc. </a:t>
            </a:r>
          </a:p>
          <a:p>
            <a:pPr algn="just"/>
            <a:r>
              <a:rPr lang="es-ES" dirty="0" err="1"/>
              <a:t>Forum</a:t>
            </a:r>
            <a:r>
              <a:rPr lang="es-ES" dirty="0"/>
              <a:t> Infancias: “Las niñas y los niños tienen derecho a recibir tratamientos sin certificado de discapacidad”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Porque un certificado exige que a veces se encuadre a la persona en códigos, aún siendo niños muy pequeños. Pero al tener ya un diagnóstico puede generar un </a:t>
            </a:r>
            <a:r>
              <a:rPr lang="es-ES" b="1" dirty="0"/>
              <a:t>impacto a nivel subjetivo </a:t>
            </a:r>
            <a:r>
              <a:rPr lang="es-ES" dirty="0"/>
              <a:t>que afecta en cuestiones a largo plazo, pensando en la vivencia de la persona. </a:t>
            </a:r>
          </a:p>
          <a:p>
            <a:endParaRPr lang="es-AR" dirty="0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2ED93C28-215E-408E-B8E5-2262A8F1D7AA}"/>
              </a:ext>
            </a:extLst>
          </p:cNvPr>
          <p:cNvSpPr/>
          <p:nvPr/>
        </p:nvSpPr>
        <p:spPr>
          <a:xfrm>
            <a:off x="5877636" y="4435522"/>
            <a:ext cx="436728" cy="39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9075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E4ADD-ED29-4684-A379-BE7A1D0B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334" y="2621519"/>
            <a:ext cx="10058400" cy="1882242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“En este sentido es preferible una cobertura universal a través de la cual toda la infancia esté cubierta en sus necesidades en vez de patologizar a los chicos como única forma de acceso a la salud como derecho” </a:t>
            </a:r>
            <a:br>
              <a:rPr lang="es-ES" sz="2400" dirty="0"/>
            </a:br>
            <a:r>
              <a:rPr lang="es-ES" sz="2400" dirty="0"/>
              <a:t> Ariana </a:t>
            </a:r>
            <a:r>
              <a:rPr lang="es-ES" sz="2400" dirty="0" err="1"/>
              <a:t>Lebovic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66343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4EB07-93C3-4762-B1B4-F72226BD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/>
              <a:t>¿Qué es el Certificado Único de Discapacidad? </a:t>
            </a:r>
            <a:endParaRPr lang="es-AR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0AE837-D4B6-4C44-A907-5D31979FB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Documento público de validez nacional</a:t>
            </a:r>
          </a:p>
          <a:p>
            <a:pPr algn="just"/>
            <a:r>
              <a:rPr lang="es-ES" dirty="0"/>
              <a:t>Declaración de discapacidad </a:t>
            </a:r>
          </a:p>
          <a:p>
            <a:pPr algn="just"/>
            <a:r>
              <a:rPr lang="es-ES" dirty="0"/>
              <a:t>Concepto legal</a:t>
            </a:r>
          </a:p>
          <a:p>
            <a:pPr algn="just"/>
            <a:endParaRPr lang="es-AR" dirty="0"/>
          </a:p>
          <a:p>
            <a:pPr algn="just"/>
            <a:endParaRPr lang="es-ES" dirty="0"/>
          </a:p>
          <a:p>
            <a:pPr marL="0" indent="0" algn="just">
              <a:buNone/>
            </a:pPr>
            <a:r>
              <a:rPr lang="es-ES" dirty="0"/>
              <a:t>¿En qué leyes se ampara el CUD?</a:t>
            </a:r>
          </a:p>
          <a:p>
            <a:pPr algn="just"/>
            <a:r>
              <a:rPr lang="es-ES" dirty="0"/>
              <a:t>Ley Nacional Nro. 22.431 </a:t>
            </a:r>
          </a:p>
          <a:p>
            <a:pPr algn="just"/>
            <a:r>
              <a:rPr lang="es-ES" dirty="0"/>
              <a:t>Ley Nacional Nro. 24.901 </a:t>
            </a:r>
          </a:p>
          <a:p>
            <a:pPr algn="just"/>
            <a:r>
              <a:rPr lang="es-ES" dirty="0"/>
              <a:t>Ley Provincial Nro. 9.325 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FFC956-D6BB-426E-B4E6-08C729CE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376" y="2494928"/>
            <a:ext cx="4726675" cy="31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1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49D36-6C51-2962-26E0-2181F53B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90194"/>
            <a:ext cx="10058400" cy="1371600"/>
          </a:xfrm>
        </p:spPr>
        <p:txBody>
          <a:bodyPr>
            <a:noAutofit/>
          </a:bodyPr>
          <a:lstStyle/>
          <a:p>
            <a:r>
              <a:rPr lang="es-ES" sz="3600" dirty="0"/>
              <a:t>Ley Nacional 22.431</a:t>
            </a:r>
            <a:br>
              <a:rPr lang="es-ES" sz="3600" dirty="0"/>
            </a:br>
            <a:r>
              <a:rPr lang="es-ES" sz="2800" dirty="0"/>
              <a:t>”Sistema de Protección Integral de los </a:t>
            </a:r>
            <a:r>
              <a:rPr lang="es-ES" sz="2800" u="sng" dirty="0"/>
              <a:t>Discapacitados</a:t>
            </a:r>
            <a:r>
              <a:rPr lang="es-ES" sz="2800" dirty="0"/>
              <a:t>”</a:t>
            </a:r>
            <a:endParaRPr lang="es-AR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E08C29-5CE7-7B92-1440-33665B238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61794"/>
            <a:ext cx="9850582" cy="393192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Conforme esta ley, para que una persona con discapacidad sea considerada como tal, debe poseer el Certificado que acreditará la existencia de la discapacidad, su naturaleza y su grado, así como las posibilidades de rehabilitación y qué tipo de actividad laboral o profesional puede desempeñar.</a:t>
            </a:r>
            <a:endParaRPr lang="es-AR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7BD7473-1240-7747-4341-3429FF94B4F7}"/>
              </a:ext>
            </a:extLst>
          </p:cNvPr>
          <p:cNvSpPr txBox="1">
            <a:spLocks/>
          </p:cNvSpPr>
          <p:nvPr/>
        </p:nvSpPr>
        <p:spPr>
          <a:xfrm>
            <a:off x="1066800" y="4100945"/>
            <a:ext cx="10058400" cy="226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Establece un sistema de prestaciones básicas de atención integral a favor de las personas con discapacidad.</a:t>
            </a:r>
          </a:p>
          <a:p>
            <a:r>
              <a:rPr lang="es-ES" dirty="0"/>
              <a:t>Las obras sociales tienen la obligación de cubrir el total de las prestaciones básicas</a:t>
            </a:r>
          </a:p>
          <a:p>
            <a:r>
              <a:rPr lang="es-ES" dirty="0"/>
              <a:t>En el caso de las personas con discapacidad no incluidas dentro del sistema de las obras sociales, será el Estado el encargado de cumplir con las prestaciones básicas.</a:t>
            </a:r>
            <a:endParaRPr lang="es-AR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34E98A1-936F-71DA-858E-99CD3498D655}"/>
              </a:ext>
            </a:extLst>
          </p:cNvPr>
          <p:cNvSpPr txBox="1">
            <a:spLocks/>
          </p:cNvSpPr>
          <p:nvPr/>
        </p:nvSpPr>
        <p:spPr>
          <a:xfrm>
            <a:off x="1066800" y="3103418"/>
            <a:ext cx="10058400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z="3600" dirty="0"/>
              <a:t>Ley 24.901</a:t>
            </a:r>
          </a:p>
        </p:txBody>
      </p:sp>
    </p:spTree>
    <p:extLst>
      <p:ext uri="{BB962C8B-B14F-4D97-AF65-F5344CB8AC3E}">
        <p14:creationId xmlns:p14="http://schemas.microsoft.com/office/powerpoint/2010/main" val="288238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921FD-C6EE-FFDE-5934-3DE25A82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02812"/>
            <a:ext cx="10058400" cy="687442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¿Qué prestaciones contempla esta ley? </a:t>
            </a:r>
            <a:r>
              <a:rPr lang="es-ES" sz="2700" dirty="0"/>
              <a:t>– Ley 24.901</a:t>
            </a:r>
            <a:br>
              <a:rPr lang="es-ES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42CB8D-3E51-49E4-BCF2-9E3BB372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82436"/>
            <a:ext cx="10058400" cy="4724400"/>
          </a:xfrm>
        </p:spPr>
        <p:txBody>
          <a:bodyPr>
            <a:normAutofit/>
          </a:bodyPr>
          <a:lstStyle/>
          <a:p>
            <a:r>
              <a:rPr lang="es-ES" b="1" dirty="0"/>
              <a:t>Prestaciones preventivas:</a:t>
            </a:r>
            <a:r>
              <a:rPr lang="es-ES" dirty="0"/>
              <a:t> madre y el niño tienen garantizados desde el momento de la concepción, los controles, atención y prevención adecuados para su óptimo desarrollo </a:t>
            </a:r>
            <a:r>
              <a:rPr lang="es-ES" dirty="0" err="1"/>
              <a:t>físicopsíquico</a:t>
            </a:r>
            <a:r>
              <a:rPr lang="es-ES" dirty="0"/>
              <a:t> y social.</a:t>
            </a:r>
          </a:p>
          <a:p>
            <a:r>
              <a:rPr lang="es-ES" b="1" dirty="0"/>
              <a:t>Prestaciones de rehabilitación: </a:t>
            </a:r>
            <a:r>
              <a:rPr lang="es-ES" dirty="0"/>
              <a:t>Son las acciones que buscan la adquisición y/o restauración de aptitudes para que una persona con discapacidad, alcance el nivel psicofísico y social más adecuado para lograr su integración social.</a:t>
            </a:r>
          </a:p>
          <a:p>
            <a:r>
              <a:rPr lang="es-ES" b="1" dirty="0"/>
              <a:t>Prestaciones terapéuticas educativas: </a:t>
            </a:r>
            <a:r>
              <a:rPr lang="es-ES" dirty="0"/>
              <a:t>Acciones tendientes a promover la restauración de conductas desajustadas, adquisición de adecuados niveles de </a:t>
            </a:r>
            <a:r>
              <a:rPr lang="es-ES" dirty="0" err="1"/>
              <a:t>autovalimiento</a:t>
            </a:r>
            <a:r>
              <a:rPr lang="es-ES" dirty="0"/>
              <a:t> e independencia, e incorporación de nuevos modelos de interacción.</a:t>
            </a:r>
          </a:p>
          <a:p>
            <a:r>
              <a:rPr lang="es-ES" b="1" dirty="0"/>
              <a:t>Prestaciones educativas: </a:t>
            </a:r>
            <a:r>
              <a:rPr lang="es-ES" dirty="0"/>
              <a:t>Acciones de enseñanza-aprendizaje mediante una programación sistemática específicamente diseñada según requerimientos de cada tipo de discapacidad.</a:t>
            </a:r>
          </a:p>
          <a:p>
            <a:r>
              <a:rPr lang="es-ES" b="1" dirty="0"/>
              <a:t>Prestaciones asistenciales: </a:t>
            </a:r>
            <a:r>
              <a:rPr lang="es-ES" dirty="0"/>
              <a:t>Tienen por finalidad la cobertura de los requerimientos básicos esenciales de la persona con discapacidad (hábitat-alimentación y atención especializada)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7201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E9125-92D7-44B2-9CA9-77DB01E3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9904"/>
            <a:ext cx="10058400" cy="1371600"/>
          </a:xfrm>
        </p:spPr>
        <p:txBody>
          <a:bodyPr>
            <a:normAutofit/>
          </a:bodyPr>
          <a:lstStyle/>
          <a:p>
            <a:r>
              <a:rPr lang="es-AR" sz="4000" dirty="0"/>
              <a:t>¿Para qué sirve?</a:t>
            </a:r>
            <a:r>
              <a:rPr lang="es-AR" sz="4400" dirty="0"/>
              <a:t> </a:t>
            </a:r>
            <a:r>
              <a:rPr lang="es-AR" sz="2400" dirty="0"/>
              <a:t>Ley N°24.901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08E470-D63B-4783-96DF-3174D89A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1504"/>
            <a:ext cx="10058400" cy="462659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Prestaciones preventivas durante el embarazo </a:t>
            </a:r>
          </a:p>
          <a:p>
            <a:r>
              <a:rPr lang="es-ES" dirty="0"/>
              <a:t>Tratamiento médico especializado </a:t>
            </a:r>
          </a:p>
          <a:p>
            <a:r>
              <a:rPr lang="es-ES" dirty="0"/>
              <a:t>Cobertura de estimulación temprana </a:t>
            </a:r>
          </a:p>
          <a:p>
            <a:r>
              <a:rPr lang="es-ES" dirty="0"/>
              <a:t>Equipamiento técnico</a:t>
            </a:r>
          </a:p>
          <a:p>
            <a:r>
              <a:rPr lang="es-ES" dirty="0"/>
              <a:t>Rehabilitación integral </a:t>
            </a:r>
          </a:p>
          <a:p>
            <a:r>
              <a:rPr lang="es-ES" dirty="0"/>
              <a:t>Tratamiento psicológico para familiares de la persona con discapacidad </a:t>
            </a:r>
          </a:p>
          <a:p>
            <a:r>
              <a:rPr lang="es-ES" dirty="0"/>
              <a:t>Medicamentos </a:t>
            </a:r>
          </a:p>
          <a:p>
            <a:r>
              <a:rPr lang="es-ES" dirty="0"/>
              <a:t>Alimentación especial </a:t>
            </a:r>
          </a:p>
          <a:p>
            <a:r>
              <a:rPr lang="es-ES" dirty="0"/>
              <a:t>Atención odontológica </a:t>
            </a:r>
          </a:p>
          <a:p>
            <a:r>
              <a:rPr lang="es-ES" dirty="0"/>
              <a:t>Acceso a una educación adecuada </a:t>
            </a:r>
          </a:p>
          <a:p>
            <a:r>
              <a:rPr lang="es-ES" dirty="0"/>
              <a:t>Sistemas alternativos al grupo familiar (hogares; residencias; etc.) </a:t>
            </a:r>
          </a:p>
          <a:p>
            <a:r>
              <a:rPr lang="es-ES" dirty="0"/>
              <a:t>Programas laborales. </a:t>
            </a:r>
          </a:p>
          <a:p>
            <a:r>
              <a:rPr lang="es-ES" dirty="0"/>
              <a:t>Traslado especial en los casos en que la persona esté imposibilitada de utilizar el transporte público. </a:t>
            </a:r>
          </a:p>
          <a:p>
            <a:endParaRPr lang="es-ES" dirty="0"/>
          </a:p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8E6E25-887F-4884-AB8B-C7C0C156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080" y="715655"/>
            <a:ext cx="3314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0B063-08D1-471F-8F13-13650ED0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23210"/>
            <a:ext cx="10058400" cy="1280160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Además facilita la realización de gestiones, tales como: </a:t>
            </a:r>
            <a:br>
              <a:rPr lang="es-ES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B9E30-02FC-47EC-BB0D-5EC1FB42C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4460"/>
            <a:ext cx="10058400" cy="3960580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Pase libre en Transporte Público de pasajeros </a:t>
            </a:r>
          </a:p>
          <a:p>
            <a:r>
              <a:rPr lang="es-ES" dirty="0"/>
              <a:t>Símbolo internacional de acceso para el automóvil (logo) y la exención de la patente </a:t>
            </a:r>
          </a:p>
          <a:p>
            <a:r>
              <a:rPr lang="es-ES" dirty="0"/>
              <a:t>Libre tránsito y estacionamiento </a:t>
            </a:r>
          </a:p>
          <a:p>
            <a:r>
              <a:rPr lang="es-ES" dirty="0"/>
              <a:t>Régimen de Asignaciones Familiares en ANSES </a:t>
            </a:r>
          </a:p>
          <a:p>
            <a:r>
              <a:rPr lang="es-ES" dirty="0"/>
              <a:t>Franquicias para la compra de automotores </a:t>
            </a:r>
          </a:p>
          <a:p>
            <a:r>
              <a:rPr lang="es-ES" dirty="0"/>
              <a:t>Explotación de pequeños comercios </a:t>
            </a:r>
          </a:p>
          <a:p>
            <a:r>
              <a:rPr lang="es-ES" dirty="0"/>
              <a:t>Exenciones de ciertos impuestos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864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C3757-4CED-466B-9894-9CE8E9E2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r>
              <a:rPr lang="es-ES" sz="4400" dirty="0"/>
              <a:t>¿Cómo se tramita el CUD? </a:t>
            </a:r>
            <a:br>
              <a:rPr lang="es-ES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FDCC74-BA07-4463-9004-5D11BF6C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535003" cy="3931920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Junta Evaluadora de Personas con Discapacidad</a:t>
            </a:r>
          </a:p>
          <a:p>
            <a:pPr algn="just"/>
            <a:r>
              <a:rPr lang="es-ES" dirty="0"/>
              <a:t>Médico, Psicólogo, Trabajador Social. </a:t>
            </a:r>
          </a:p>
          <a:p>
            <a:pPr algn="just"/>
            <a:r>
              <a:rPr lang="es-ES" dirty="0"/>
              <a:t>Entrevista. </a:t>
            </a:r>
          </a:p>
          <a:p>
            <a:pPr algn="just"/>
            <a:r>
              <a:rPr lang="es-ES" dirty="0"/>
              <a:t>En la provincia de Santa Fe las Juntas de Evaluadores se sitúan en el Nodo Reconquista, Nodo Rafaela, Nodo Rosario, Nodo Santa Fe, Nodo Venado Tuerto. </a:t>
            </a:r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3593A3-1F0F-4AE0-B2F2-ABD472E0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054" y="2328649"/>
            <a:ext cx="3521122" cy="22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5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A4414-EA9C-4034-BF29-DF06F15C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1" y="410789"/>
            <a:ext cx="10058400" cy="1371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br>
              <a:rPr lang="es-ES" dirty="0"/>
            </a:br>
            <a:r>
              <a:rPr lang="es-ES" sz="4000" dirty="0"/>
              <a:t>Documentación a presentar en todos los casos: </a:t>
            </a:r>
            <a:br>
              <a:rPr lang="es-ES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4229B3-4AAF-49F2-A174-76F508447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DNI</a:t>
            </a:r>
          </a:p>
          <a:p>
            <a:pPr algn="just"/>
            <a:r>
              <a:rPr lang="es-ES" dirty="0"/>
              <a:t>Completar la planilla de solicitud de Certificado Único de Discapacidad (CUD) </a:t>
            </a:r>
          </a:p>
          <a:p>
            <a:pPr algn="just"/>
            <a:r>
              <a:rPr lang="es-ES" dirty="0"/>
              <a:t>Certificado médico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En el caso de que se trate de una persona menor de 16 años de edad:</a:t>
            </a:r>
          </a:p>
          <a:p>
            <a:pPr algn="just"/>
            <a:r>
              <a:rPr lang="es-ES" dirty="0"/>
              <a:t>Partida de nacimiento.</a:t>
            </a:r>
          </a:p>
          <a:p>
            <a:pPr algn="just"/>
            <a:r>
              <a:rPr lang="es-ES" dirty="0"/>
              <a:t>DNI de la/s o el/los progenitores, o DNI vigente de la/s o el/los guardador/es, tutora/es, o persona/s a las que se haya delegado la responsabilidad parental y el testimonio de la sentencia que acredite tal carácter.</a:t>
            </a:r>
          </a:p>
          <a:p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7698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46FD9-24DA-4798-A0EC-454285EF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dirty="0"/>
            </a:br>
            <a:r>
              <a:rPr lang="es-ES" sz="4400" dirty="0"/>
              <a:t>¿Cuándo estamos ante una discapacidad? </a:t>
            </a:r>
            <a:br>
              <a:rPr lang="es-ES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088586-F9D4-4604-8CF4-E293720D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Según la Ley 22.431 una persona con discapacidad refiere: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r>
              <a:rPr lang="es-ES" dirty="0"/>
              <a:t>Toda persona que padezca una alteración funcional permanente o prolongada, física o mental, que en relación a su edad y medio social implique desventajas considerables para su integración familiar, social, educacional o laboral.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Según la Convención de los Derechos de las Personas con Discapacidad Artículo 1º: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Las personas con discapacidad incluyen a aquellas que tengan deficiencias físicas, mentales, intelectuales o sensoriales a largo plazo que, al interactuar con diversas barreras, puedan impedir su participación plena y efectiva en la sociedad, en igualdad de condiciones con las demás. </a:t>
            </a:r>
          </a:p>
          <a:p>
            <a:endParaRPr lang="es-AR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801180A-F53B-435D-ADC6-9BEA03F82A25}"/>
              </a:ext>
            </a:extLst>
          </p:cNvPr>
          <p:cNvSpPr/>
          <p:nvPr/>
        </p:nvSpPr>
        <p:spPr>
          <a:xfrm>
            <a:off x="1066800" y="2705668"/>
            <a:ext cx="10058400" cy="103381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35730CE-D9E7-4E31-A4B0-CD234285E8E7}"/>
              </a:ext>
            </a:extLst>
          </p:cNvPr>
          <p:cNvSpPr/>
          <p:nvPr/>
        </p:nvSpPr>
        <p:spPr>
          <a:xfrm>
            <a:off x="1066800" y="4625226"/>
            <a:ext cx="10058399" cy="1371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8867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1577</TotalTime>
  <Words>1124</Words>
  <Application>Microsoft Office PowerPoint</Application>
  <PresentationFormat>Panorámica</PresentationFormat>
  <Paragraphs>95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Century Gothic</vt:lpstr>
      <vt:lpstr>Garamond</vt:lpstr>
      <vt:lpstr>Wingdings</vt:lpstr>
      <vt:lpstr>Savon</vt:lpstr>
      <vt:lpstr>Certificado único de discapacidad</vt:lpstr>
      <vt:lpstr>¿Qué es el Certificado Único de Discapacidad? </vt:lpstr>
      <vt:lpstr>Ley Nacional 22.431 ”Sistema de Protección Integral de los Discapacitados”</vt:lpstr>
      <vt:lpstr>¿Qué prestaciones contempla esta ley? – Ley 24.901 </vt:lpstr>
      <vt:lpstr>¿Para qué sirve? Ley N°24.901</vt:lpstr>
      <vt:lpstr>Además facilita la realización de gestiones, tales como:  </vt:lpstr>
      <vt:lpstr> ¿Cómo se tramita el CUD?  </vt:lpstr>
      <vt:lpstr>  Documentación a presentar en todos los casos:  </vt:lpstr>
      <vt:lpstr> ¿Cuándo estamos ante una discapacidad?  </vt:lpstr>
      <vt:lpstr>¿Qué organismo regula el C.U.D.? </vt:lpstr>
      <vt:lpstr> Derechos establecidos en la legislación vigente: </vt:lpstr>
      <vt:lpstr>Validez del Certificado </vt:lpstr>
      <vt:lpstr>Presentación de PowerPoint</vt:lpstr>
      <vt:lpstr>REFLEXIÓN </vt:lpstr>
      <vt:lpstr>“En este sentido es preferible una cobertura universal a través de la cual toda la infancia esté cubierta en sus necesidades en vez de patologizar a los chicos como única forma de acceso a la salud como derecho”   Ariana Lebovic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Certificado único de discapacidad</dc:title>
  <dc:creator>lopezfmanuela@gmail.com</dc:creator>
  <cp:lastModifiedBy>Manuela Lopez Fabrissin</cp:lastModifiedBy>
  <cp:revision>13</cp:revision>
  <dcterms:created xsi:type="dcterms:W3CDTF">2023-08-07T22:24:24Z</dcterms:created>
  <dcterms:modified xsi:type="dcterms:W3CDTF">2025-08-05T13:21:32Z</dcterms:modified>
</cp:coreProperties>
</file>