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336" r:id="rId5"/>
    <p:sldId id="259" r:id="rId6"/>
    <p:sldId id="260" r:id="rId7"/>
    <p:sldId id="261" r:id="rId8"/>
    <p:sldId id="262" r:id="rId9"/>
    <p:sldId id="263" r:id="rId10"/>
    <p:sldId id="311" r:id="rId11"/>
    <p:sldId id="312" r:id="rId12"/>
    <p:sldId id="313" r:id="rId13"/>
    <p:sldId id="264" r:id="rId14"/>
    <p:sldId id="265" r:id="rId15"/>
    <p:sldId id="333" r:id="rId16"/>
    <p:sldId id="266" r:id="rId17"/>
    <p:sldId id="267" r:id="rId18"/>
    <p:sldId id="268" r:id="rId19"/>
    <p:sldId id="269" r:id="rId20"/>
    <p:sldId id="270" r:id="rId21"/>
    <p:sldId id="271" r:id="rId22"/>
    <p:sldId id="314" r:id="rId23"/>
    <p:sldId id="273" r:id="rId24"/>
    <p:sldId id="274" r:id="rId25"/>
    <p:sldId id="275" r:id="rId26"/>
    <p:sldId id="276" r:id="rId27"/>
    <p:sldId id="334" r:id="rId28"/>
    <p:sldId id="316" r:id="rId29"/>
    <p:sldId id="277" r:id="rId30"/>
    <p:sldId id="278" r:id="rId31"/>
    <p:sldId id="280" r:id="rId32"/>
    <p:sldId id="282" r:id="rId33"/>
    <p:sldId id="284" r:id="rId34"/>
    <p:sldId id="318" r:id="rId35"/>
    <p:sldId id="286" r:id="rId36"/>
    <p:sldId id="319" r:id="rId37"/>
    <p:sldId id="287" r:id="rId38"/>
    <p:sldId id="320" r:id="rId39"/>
    <p:sldId id="321" r:id="rId40"/>
    <p:sldId id="288" r:id="rId41"/>
    <p:sldId id="289" r:id="rId42"/>
    <p:sldId id="322" r:id="rId43"/>
    <p:sldId id="323" r:id="rId44"/>
    <p:sldId id="324" r:id="rId45"/>
    <p:sldId id="325" r:id="rId46"/>
    <p:sldId id="327" r:id="rId47"/>
    <p:sldId id="326" r:id="rId48"/>
    <p:sldId id="292" r:id="rId49"/>
    <p:sldId id="293" r:id="rId50"/>
    <p:sldId id="294" r:id="rId51"/>
    <p:sldId id="295" r:id="rId52"/>
    <p:sldId id="296" r:id="rId53"/>
    <p:sldId id="328" r:id="rId54"/>
    <p:sldId id="297" r:id="rId55"/>
    <p:sldId id="298" r:id="rId56"/>
    <p:sldId id="299" r:id="rId57"/>
    <p:sldId id="329" r:id="rId58"/>
    <p:sldId id="300" r:id="rId59"/>
    <p:sldId id="301" r:id="rId60"/>
    <p:sldId id="302" r:id="rId61"/>
    <p:sldId id="303" r:id="rId62"/>
    <p:sldId id="304" r:id="rId63"/>
    <p:sldId id="305" r:id="rId64"/>
    <p:sldId id="330" r:id="rId65"/>
    <p:sldId id="306" r:id="rId66"/>
    <p:sldId id="307" r:id="rId67"/>
    <p:sldId id="331" r:id="rId68"/>
    <p:sldId id="308" r:id="rId69"/>
    <p:sldId id="332" r:id="rId70"/>
    <p:sldId id="309" r:id="rId7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showGuides="1">
      <p:cViewPr varScale="1">
        <p:scale>
          <a:sx n="70" d="100"/>
          <a:sy n="70"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06/06/2024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582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06/06/2024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118246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06/06/2024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254770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06/06/2024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1497506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106EAA7-4FE5-498E-8745-96BD12728B9F}" type="datetimeFigureOut">
              <a:rPr lang="es-ES" smtClean="0"/>
              <a:t>06/06/2024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131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106EAA7-4FE5-498E-8745-96BD12728B9F}" type="datetimeFigureOut">
              <a:rPr lang="es-ES" smtClean="0"/>
              <a:t>06/06/2024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68813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106EAA7-4FE5-498E-8745-96BD12728B9F}" type="datetimeFigureOut">
              <a:rPr lang="es-ES" smtClean="0"/>
              <a:t>06/06/2024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9986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106EAA7-4FE5-498E-8745-96BD12728B9F}" type="datetimeFigureOut">
              <a:rPr lang="es-ES" smtClean="0"/>
              <a:t>06/06/2024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265040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106EAA7-4FE5-498E-8745-96BD12728B9F}" type="datetimeFigureOut">
              <a:rPr lang="es-ES" smtClean="0"/>
              <a:t>06/06/2024</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19303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06EAA7-4FE5-498E-8745-96BD12728B9F}" type="datetimeFigureOut">
              <a:rPr lang="es-ES" smtClean="0"/>
              <a:t>06/06/2024</a:t>
            </a:fld>
            <a:endParaRPr lang="es-E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7824595-D90B-4FFC-9493-0CF9C56D052B}" type="slidenum">
              <a:rPr lang="es-ES" smtClean="0"/>
              <a:t>‹Nº›</a:t>
            </a:fld>
            <a:endParaRPr lang="es-ES"/>
          </a:p>
        </p:txBody>
      </p:sp>
    </p:spTree>
    <p:extLst>
      <p:ext uri="{BB962C8B-B14F-4D97-AF65-F5344CB8AC3E}">
        <p14:creationId xmlns:p14="http://schemas.microsoft.com/office/powerpoint/2010/main" val="2501468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106EAA7-4FE5-498E-8745-96BD12728B9F}" type="datetimeFigureOut">
              <a:rPr lang="es-ES" smtClean="0"/>
              <a:t>06/06/2024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389534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106EAA7-4FE5-498E-8745-96BD12728B9F}" type="datetimeFigureOut">
              <a:rPr lang="es-ES" smtClean="0"/>
              <a:t>06/06/2024</a:t>
            </a:fld>
            <a:endParaRPr lang="es-E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7824595-D90B-4FFC-9493-0CF9C56D052B}" type="slidenum">
              <a:rPr lang="es-ES" smtClean="0"/>
              <a:t>‹Nº›</a:t>
            </a:fld>
            <a:endParaRPr lang="es-E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9483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a:t>DEMENCIAS</a:t>
            </a:r>
            <a:endParaRPr lang="es-ES" dirty="0"/>
          </a:p>
        </p:txBody>
      </p:sp>
      <p:sp>
        <p:nvSpPr>
          <p:cNvPr id="3" name="Subtítulo 2"/>
          <p:cNvSpPr>
            <a:spLocks noGrp="1"/>
          </p:cNvSpPr>
          <p:nvPr>
            <p:ph type="subTitle" idx="1"/>
          </p:nvPr>
        </p:nvSpPr>
        <p:spPr/>
        <p:txBody>
          <a:bodyPr/>
          <a:lstStyle/>
          <a:p>
            <a:r>
              <a:rPr lang="es-AR" dirty="0"/>
              <a:t>2024</a:t>
            </a:r>
            <a:endParaRPr lang="es-ES" dirty="0"/>
          </a:p>
        </p:txBody>
      </p:sp>
    </p:spTree>
    <p:extLst>
      <p:ext uri="{BB962C8B-B14F-4D97-AF65-F5344CB8AC3E}">
        <p14:creationId xmlns:p14="http://schemas.microsoft.com/office/powerpoint/2010/main" val="2767837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622738" y="-725488"/>
            <a:ext cx="10058400" cy="1450975"/>
          </a:xfrm>
        </p:spPr>
        <p:txBody>
          <a:bodyPr>
            <a:normAutofit/>
          </a:bodyPr>
          <a:lstStyle/>
          <a:p>
            <a:pPr algn="ctr"/>
            <a:r>
              <a:rPr lang="es-AR" sz="3200" b="1" u="sng" dirty="0"/>
              <a:t>PRINCIPALES MANIFESTACIONES CLÍNICAS:</a:t>
            </a:r>
            <a:endParaRPr lang="es-ES" sz="3200" b="1" u="sng" dirty="0"/>
          </a:p>
        </p:txBody>
      </p:sp>
      <p:sp>
        <p:nvSpPr>
          <p:cNvPr id="3" name="Marcador de contenido 2"/>
          <p:cNvSpPr>
            <a:spLocks noGrp="1"/>
          </p:cNvSpPr>
          <p:nvPr>
            <p:ph idx="4294967295"/>
          </p:nvPr>
        </p:nvSpPr>
        <p:spPr>
          <a:xfrm>
            <a:off x="164205" y="857283"/>
            <a:ext cx="11863589" cy="5143433"/>
          </a:xfrm>
        </p:spPr>
        <p:txBody>
          <a:bodyPr>
            <a:normAutofit fontScale="92500"/>
          </a:bodyPr>
          <a:lstStyle/>
          <a:p>
            <a:pPr>
              <a:buFont typeface="Wingdings" panose="05000000000000000000" pitchFamily="2" charset="2"/>
              <a:buChar char="Ø"/>
            </a:pPr>
            <a:r>
              <a:rPr lang="es-AR" sz="2400" b="1" i="1" dirty="0"/>
              <a:t>MEMORIA</a:t>
            </a:r>
            <a:r>
              <a:rPr lang="es-AR" sz="2400" b="1" dirty="0"/>
              <a:t>: </a:t>
            </a:r>
            <a:r>
              <a:rPr lang="es-AR" sz="2400" dirty="0"/>
              <a:t>es fundamental distinguir un </a:t>
            </a:r>
            <a:r>
              <a:rPr lang="es-AR" sz="2400" i="1" u="sng" dirty="0"/>
              <a:t>deterioro cognitivo patológico </a:t>
            </a:r>
            <a:r>
              <a:rPr lang="es-AR" sz="2400" dirty="0"/>
              <a:t>de la </a:t>
            </a:r>
            <a:r>
              <a:rPr lang="es-AR" sz="2400" i="1" u="sng" dirty="0"/>
              <a:t>afectación de la memoria debido al envejecimiento natural</a:t>
            </a:r>
            <a:r>
              <a:rPr lang="es-AR" sz="2400" dirty="0"/>
              <a:t>. Suele ser relevante: la repetición de la misma pregunta, el olvido de detalles de conversaciones, planes, citas, pagos de recibos a tiempo, etc.</a:t>
            </a:r>
          </a:p>
          <a:p>
            <a:pPr>
              <a:buFont typeface="Wingdings" panose="05000000000000000000" pitchFamily="2" charset="2"/>
              <a:buChar char="Ø"/>
            </a:pPr>
            <a:r>
              <a:rPr lang="es-AR" sz="2400" b="1" i="1" dirty="0"/>
              <a:t>FUNCIÓN EJECUTIVA: </a:t>
            </a:r>
            <a:r>
              <a:rPr lang="es-AR" sz="2400" dirty="0"/>
              <a:t>vinculada con el curso del pensamiento. Los pacientes con afectación de esta área cognitiva suelen presentar: dificultad para iniciar una actividad o llevar a cabo habilidades complejas en el trabajo, en el ocio o en la planificación de planes.</a:t>
            </a:r>
          </a:p>
          <a:p>
            <a:pPr>
              <a:buFont typeface="Wingdings" panose="05000000000000000000" pitchFamily="2" charset="2"/>
              <a:buChar char="Ø"/>
            </a:pPr>
            <a:r>
              <a:rPr lang="es-AR" sz="2400" b="1" i="1" dirty="0"/>
              <a:t>HABILIDADES VISUESPACIALES: </a:t>
            </a:r>
            <a:r>
              <a:rPr lang="es-AR" sz="2400" dirty="0"/>
              <a:t>puede manifestarse en la dificultad para usar las manos en actividades que requieren su coordinación (usar teclados, un destornillador o la costura) o para situar objetos en el espacio. No obstante, se suele conservar la capacidad para leer e identificar personas u objetos. </a:t>
            </a:r>
          </a:p>
          <a:p>
            <a:pPr>
              <a:buFont typeface="Wingdings" panose="05000000000000000000" pitchFamily="2" charset="2"/>
              <a:buChar char="Ø"/>
            </a:pPr>
            <a:r>
              <a:rPr lang="es-AR" sz="2400" b="1" i="1" dirty="0"/>
              <a:t>HABILIDADES EN EL COMPORTAMIENTO SOCIAL: </a:t>
            </a:r>
            <a:r>
              <a:rPr lang="es-AR" sz="2400" dirty="0"/>
              <a:t>cambios en la personalidad, en las relaciones interpersonales, aislamiento, pérdida del interés para activ. sociales, apatía, etc.</a:t>
            </a:r>
          </a:p>
          <a:p>
            <a:pPr>
              <a:buFont typeface="Wingdings" panose="05000000000000000000" pitchFamily="2" charset="2"/>
              <a:buChar char="Ø"/>
            </a:pPr>
            <a:r>
              <a:rPr lang="es-AR" sz="2400" b="1" i="1" dirty="0"/>
              <a:t>LENGUAJE: </a:t>
            </a:r>
            <a:r>
              <a:rPr lang="es-AR" sz="2400" dirty="0"/>
              <a:t>es importante detectar dificultades en la capacidad de identificar, nombrar objetos o personas (anomia), alteraciones en la construcción de frases, en la comprensión, en el uso correcto de formas gramaticales o en el contenido del lenguaje, entre otras. </a:t>
            </a:r>
            <a:endParaRPr lang="es-ES" sz="2400" dirty="0"/>
          </a:p>
        </p:txBody>
      </p:sp>
    </p:spTree>
    <p:extLst>
      <p:ext uri="{BB962C8B-B14F-4D97-AF65-F5344CB8AC3E}">
        <p14:creationId xmlns:p14="http://schemas.microsoft.com/office/powerpoint/2010/main" val="720951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437882" y="-725488"/>
            <a:ext cx="10058400" cy="1450975"/>
          </a:xfrm>
        </p:spPr>
        <p:txBody>
          <a:bodyPr>
            <a:normAutofit/>
          </a:bodyPr>
          <a:lstStyle/>
          <a:p>
            <a:pPr algn="ctr"/>
            <a:r>
              <a:rPr lang="es-AR" sz="3200" b="1" u="sng" dirty="0"/>
              <a:t>PRUEBAS A REALIZAR CON UN PACIENTE CON DEMENCIA:</a:t>
            </a:r>
            <a:endParaRPr lang="es-ES" sz="3200" b="1" u="sng" dirty="0"/>
          </a:p>
        </p:txBody>
      </p:sp>
      <p:sp>
        <p:nvSpPr>
          <p:cNvPr id="3" name="Marcador de contenido 2"/>
          <p:cNvSpPr>
            <a:spLocks noGrp="1"/>
          </p:cNvSpPr>
          <p:nvPr>
            <p:ph idx="4294967295"/>
          </p:nvPr>
        </p:nvSpPr>
        <p:spPr>
          <a:xfrm>
            <a:off x="103031" y="953038"/>
            <a:ext cx="11408535" cy="5293218"/>
          </a:xfrm>
        </p:spPr>
        <p:txBody>
          <a:bodyPr>
            <a:normAutofit/>
          </a:bodyPr>
          <a:lstStyle/>
          <a:p>
            <a:pPr>
              <a:buFont typeface="Wingdings" panose="05000000000000000000" pitchFamily="2" charset="2"/>
              <a:buChar char="Ø"/>
            </a:pPr>
            <a:r>
              <a:rPr lang="es-AR" sz="2400" i="1" dirty="0">
                <a:effectLst>
                  <a:outerShdw blurRad="38100" dist="38100" dir="2700000" algn="tl">
                    <a:srgbClr val="000000">
                      <a:alpha val="43137"/>
                    </a:srgbClr>
                  </a:outerShdw>
                </a:effectLst>
              </a:rPr>
              <a:t>Prueba analítica. </a:t>
            </a:r>
            <a:r>
              <a:rPr lang="es-AR" sz="2400" dirty="0"/>
              <a:t>La misma incluye: función renal y hepática, hemograma, determinación de vitamina B12, ácido fólico y hormonas tiroideas. </a:t>
            </a:r>
          </a:p>
          <a:p>
            <a:pPr>
              <a:buFont typeface="Wingdings" panose="05000000000000000000" pitchFamily="2" charset="2"/>
              <a:buChar char="Ø"/>
            </a:pPr>
            <a:r>
              <a:rPr lang="es-AR" sz="2400" dirty="0"/>
              <a:t>Las </a:t>
            </a:r>
            <a:r>
              <a:rPr lang="es-AR" sz="2400" i="1" dirty="0">
                <a:effectLst>
                  <a:outerShdw blurRad="38100" dist="38100" dir="2700000" algn="tl">
                    <a:srgbClr val="000000">
                      <a:alpha val="43137"/>
                    </a:srgbClr>
                  </a:outerShdw>
                </a:effectLst>
              </a:rPr>
              <a:t>pruebas de imagen </a:t>
            </a:r>
            <a:r>
              <a:rPr lang="es-AR" sz="2400" dirty="0"/>
              <a:t>(ejemplo: electroencefalograma), </a:t>
            </a:r>
            <a:r>
              <a:rPr lang="es-AR" sz="2400" i="1" dirty="0">
                <a:effectLst>
                  <a:outerShdw blurRad="38100" dist="38100" dir="2700000" algn="tl">
                    <a:srgbClr val="000000">
                      <a:alpha val="43137"/>
                    </a:srgbClr>
                  </a:outerShdw>
                </a:effectLst>
              </a:rPr>
              <a:t>estudios genéticos</a:t>
            </a:r>
            <a:r>
              <a:rPr lang="es-AR" sz="2400" dirty="0"/>
              <a:t>, o </a:t>
            </a:r>
            <a:r>
              <a:rPr lang="es-AR" sz="2400" i="1" dirty="0">
                <a:effectLst>
                  <a:outerShdw blurRad="38100" dist="38100" dir="2700000" algn="tl">
                    <a:srgbClr val="000000">
                      <a:alpha val="43137"/>
                    </a:srgbClr>
                  </a:outerShdw>
                </a:effectLst>
              </a:rPr>
              <a:t>determinación de marcadores en el líquido cefalorraquídeo </a:t>
            </a:r>
            <a:r>
              <a:rPr lang="es-AR" sz="2400" dirty="0"/>
              <a:t>(no forman parte del estudio rutinario) sino que tienen sus indicaciones específicas. Las primeras, se suelen indicar en algunos casos para excluir causas de demencia secundaria y tratable como: hematomas, tumores.</a:t>
            </a:r>
          </a:p>
          <a:p>
            <a:pPr>
              <a:buFont typeface="Wingdings" panose="05000000000000000000" pitchFamily="2" charset="2"/>
              <a:buChar char="Ø"/>
            </a:pPr>
            <a:r>
              <a:rPr lang="es-AR" sz="2400" i="1" dirty="0">
                <a:effectLst>
                  <a:outerShdw blurRad="38100" dist="38100" dir="2700000" algn="tl">
                    <a:srgbClr val="000000">
                      <a:alpha val="43137"/>
                    </a:srgbClr>
                  </a:outerShdw>
                </a:effectLst>
              </a:rPr>
              <a:t>Las pruebas neuropsicológicas: </a:t>
            </a:r>
            <a:r>
              <a:rPr lang="es-AR" sz="2400" dirty="0"/>
              <a:t>tienen como objetivo conocer el estado de las diferentes áreas cognitivas. Ofrecen </a:t>
            </a:r>
            <a:r>
              <a:rPr lang="es-AR" sz="2400" i="1" dirty="0">
                <a:effectLst>
                  <a:outerShdw blurRad="38100" dist="38100" dir="2700000" algn="tl">
                    <a:srgbClr val="000000">
                      <a:alpha val="43137"/>
                    </a:srgbClr>
                  </a:outerShdw>
                </a:effectLst>
              </a:rPr>
              <a:t>aproximación</a:t>
            </a:r>
            <a:r>
              <a:rPr lang="es-AR" sz="2400" dirty="0"/>
              <a:t> diagnóstica y permiten establecer la gravedad de la demencia. </a:t>
            </a:r>
          </a:p>
        </p:txBody>
      </p:sp>
    </p:spTree>
    <p:extLst>
      <p:ext uri="{BB962C8B-B14F-4D97-AF65-F5344CB8AC3E}">
        <p14:creationId xmlns:p14="http://schemas.microsoft.com/office/powerpoint/2010/main" val="1308936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437882" y="-725488"/>
            <a:ext cx="10058400" cy="1450975"/>
          </a:xfrm>
        </p:spPr>
        <p:txBody>
          <a:bodyPr>
            <a:normAutofit/>
          </a:bodyPr>
          <a:lstStyle/>
          <a:p>
            <a:pPr algn="ctr"/>
            <a:r>
              <a:rPr lang="es-AR" sz="3200" b="1" u="sng" dirty="0"/>
              <a:t>PRUEBAS A REALIZAR CON UN PACIENTE CON DEMENCIA:</a:t>
            </a:r>
            <a:endParaRPr lang="es-ES" sz="3200" b="1" u="sng" dirty="0"/>
          </a:p>
        </p:txBody>
      </p:sp>
      <p:sp>
        <p:nvSpPr>
          <p:cNvPr id="3" name="Marcador de contenido 2"/>
          <p:cNvSpPr>
            <a:spLocks noGrp="1"/>
          </p:cNvSpPr>
          <p:nvPr>
            <p:ph idx="4294967295"/>
          </p:nvPr>
        </p:nvSpPr>
        <p:spPr>
          <a:xfrm>
            <a:off x="296214" y="965916"/>
            <a:ext cx="11408535" cy="5293218"/>
          </a:xfrm>
        </p:spPr>
        <p:txBody>
          <a:bodyPr>
            <a:normAutofit/>
          </a:bodyPr>
          <a:lstStyle/>
          <a:p>
            <a:pPr marL="0" indent="0">
              <a:buNone/>
            </a:pPr>
            <a:r>
              <a:rPr lang="es-AR" sz="2400" b="1" dirty="0"/>
              <a:t>No existe ninguna prueba </a:t>
            </a:r>
            <a:r>
              <a:rPr lang="es-AR" sz="2400" b="1" u="sng" dirty="0"/>
              <a:t>específica</a:t>
            </a:r>
            <a:r>
              <a:rPr lang="es-AR" sz="2400" b="1" dirty="0"/>
              <a:t> para el diagnóstico de las demencias mencionadas. </a:t>
            </a:r>
          </a:p>
          <a:p>
            <a:pPr marL="0" indent="0">
              <a:buNone/>
            </a:pPr>
            <a:r>
              <a:rPr lang="es-AR" sz="2400" dirty="0"/>
              <a:t>En general, existen dos grandes grupos de prueba:</a:t>
            </a:r>
          </a:p>
          <a:p>
            <a:pPr lvl="2">
              <a:buFont typeface="Wingdings" panose="05000000000000000000" pitchFamily="2" charset="2"/>
              <a:buChar char="q"/>
            </a:pPr>
            <a:r>
              <a:rPr lang="es-AR" sz="2400" dirty="0"/>
              <a:t>Test cognitivos globales (Mini-Mental </a:t>
            </a:r>
            <a:r>
              <a:rPr lang="es-AR" sz="2400" dirty="0" err="1"/>
              <a:t>State</a:t>
            </a:r>
            <a:r>
              <a:rPr lang="es-AR" sz="2400" dirty="0"/>
              <a:t> </a:t>
            </a:r>
            <a:r>
              <a:rPr lang="es-AR" sz="2400" dirty="0" err="1"/>
              <a:t>Examination</a:t>
            </a:r>
            <a:r>
              <a:rPr lang="es-AR" sz="2400" dirty="0"/>
              <a:t> (MMSE).</a:t>
            </a:r>
          </a:p>
          <a:p>
            <a:pPr lvl="2">
              <a:buFont typeface="Wingdings" panose="05000000000000000000" pitchFamily="2" charset="2"/>
              <a:buChar char="q"/>
            </a:pPr>
            <a:r>
              <a:rPr lang="es-AR" sz="2400" dirty="0"/>
              <a:t>Cuestionario de evaluación clínica de demencia, el Montreal </a:t>
            </a:r>
            <a:r>
              <a:rPr lang="es-AR" sz="2400" dirty="0" err="1"/>
              <a:t>Cognitive</a:t>
            </a:r>
            <a:r>
              <a:rPr lang="es-AR" sz="2400" dirty="0"/>
              <a:t> </a:t>
            </a:r>
            <a:r>
              <a:rPr lang="es-AR" sz="2400" dirty="0" err="1"/>
              <a:t>Assessment</a:t>
            </a:r>
            <a:r>
              <a:rPr lang="es-AR" sz="2400" dirty="0"/>
              <a:t> (</a:t>
            </a:r>
            <a:r>
              <a:rPr lang="es-AR" sz="2400" dirty="0" err="1"/>
              <a:t>MoCA</a:t>
            </a:r>
            <a:r>
              <a:rPr lang="es-AR" sz="2400" dirty="0"/>
              <a:t>).</a:t>
            </a:r>
          </a:p>
          <a:p>
            <a:pPr marL="0" indent="0">
              <a:buNone/>
            </a:pPr>
            <a:r>
              <a:rPr lang="es-AR" sz="2400" dirty="0"/>
              <a:t>-------------------------------------------------------------------------</a:t>
            </a:r>
          </a:p>
          <a:p>
            <a:pPr marL="0" indent="0">
              <a:buNone/>
            </a:pPr>
            <a:r>
              <a:rPr lang="es-AR" sz="2400" dirty="0"/>
              <a:t>Cuando los anteriores han demostrado sospecha de deterioro en algún área, se pueden administrar: </a:t>
            </a:r>
          </a:p>
          <a:p>
            <a:pPr>
              <a:buFont typeface="Wingdings" panose="05000000000000000000" pitchFamily="2" charset="2"/>
              <a:buChar char="§"/>
            </a:pPr>
            <a:r>
              <a:rPr lang="es-AR" sz="2400" dirty="0"/>
              <a:t>Test del reloj para la función ejecutiva (también valora la capacidad de razonamiento, planificación y visoespacial).</a:t>
            </a:r>
          </a:p>
          <a:p>
            <a:pPr>
              <a:buFont typeface="Wingdings" panose="05000000000000000000" pitchFamily="2" charset="2"/>
              <a:buChar char="§"/>
            </a:pPr>
            <a:r>
              <a:rPr lang="es-AR" sz="2400" dirty="0"/>
              <a:t>Las que profundizan más en el área de la memoria, en el lenguaje (fluencia verbal o el de </a:t>
            </a:r>
            <a:r>
              <a:rPr lang="es-AR" sz="2400" dirty="0" err="1"/>
              <a:t>Wechsler</a:t>
            </a:r>
            <a:r>
              <a:rPr lang="es-AR" sz="2400" dirty="0"/>
              <a:t> </a:t>
            </a:r>
            <a:r>
              <a:rPr lang="es-AR" sz="2400" dirty="0" err="1"/>
              <a:t>Memory</a:t>
            </a:r>
            <a:r>
              <a:rPr lang="es-AR" sz="2400" dirty="0"/>
              <a:t> o el de comportamiento y síntomas psiquiátricos). </a:t>
            </a:r>
          </a:p>
        </p:txBody>
      </p:sp>
    </p:spTree>
    <p:extLst>
      <p:ext uri="{BB962C8B-B14F-4D97-AF65-F5344CB8AC3E}">
        <p14:creationId xmlns:p14="http://schemas.microsoft.com/office/powerpoint/2010/main" val="253767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3342" y="2128281"/>
            <a:ext cx="10058400" cy="1450757"/>
          </a:xfrm>
        </p:spPr>
        <p:txBody>
          <a:bodyPr/>
          <a:lstStyle/>
          <a:p>
            <a:pPr algn="ctr"/>
            <a:r>
              <a:rPr lang="es-AR" b="1" u="sng" dirty="0"/>
              <a:t>TIPOS DE DEMENCIA</a:t>
            </a:r>
            <a:endParaRPr lang="es-ES" u="sng" dirty="0"/>
          </a:p>
        </p:txBody>
      </p:sp>
    </p:spTree>
    <p:extLst>
      <p:ext uri="{BB962C8B-B14F-4D97-AF65-F5344CB8AC3E}">
        <p14:creationId xmlns:p14="http://schemas.microsoft.com/office/powerpoint/2010/main" val="729456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TIPO ALZHEIMER</a:t>
            </a:r>
            <a:endParaRPr lang="es-ES" b="1" dirty="0"/>
          </a:p>
        </p:txBody>
      </p:sp>
      <p:sp>
        <p:nvSpPr>
          <p:cNvPr id="3" name="Marcador de contenido 2"/>
          <p:cNvSpPr>
            <a:spLocks noGrp="1"/>
          </p:cNvSpPr>
          <p:nvPr>
            <p:ph idx="1"/>
          </p:nvPr>
        </p:nvSpPr>
        <p:spPr>
          <a:xfrm>
            <a:off x="270456" y="1893194"/>
            <a:ext cx="10885224" cy="3975900"/>
          </a:xfrm>
        </p:spPr>
        <p:txBody>
          <a:bodyPr>
            <a:noAutofit/>
          </a:bodyPr>
          <a:lstStyle/>
          <a:p>
            <a:pPr marL="0" indent="0">
              <a:buNone/>
            </a:pPr>
            <a:r>
              <a:rPr lang="es-ES" sz="2400" dirty="0"/>
              <a:t>Es un síndrome adquirido de alteración intelectual, emocional, volitiva y conductual persistentes.</a:t>
            </a:r>
          </a:p>
          <a:p>
            <a:pPr>
              <a:buFont typeface="Wingdings" panose="05000000000000000000" pitchFamily="2" charset="2"/>
              <a:buChar char="v"/>
            </a:pPr>
            <a:r>
              <a:rPr lang="es-ES" sz="2400" dirty="0"/>
              <a:t>Compromete la función de múltiples esferas de la actividad mental tales como la memoria, el lenguaje, las habilidades </a:t>
            </a:r>
            <a:r>
              <a:rPr lang="es-ES" sz="2400" dirty="0" err="1"/>
              <a:t>visoespaciales</a:t>
            </a:r>
            <a:r>
              <a:rPr lang="es-ES" sz="2400" dirty="0"/>
              <a:t>, la afectividad, la personalidad o la cognición. </a:t>
            </a:r>
          </a:p>
          <a:p>
            <a:pPr>
              <a:buFont typeface="Wingdings" panose="05000000000000000000" pitchFamily="2" charset="2"/>
              <a:buChar char="v"/>
            </a:pPr>
            <a:r>
              <a:rPr lang="es-ES" sz="2400" dirty="0"/>
              <a:t>Implica un declinar respecto al nivel funcional </a:t>
            </a:r>
            <a:r>
              <a:rPr lang="es-ES" sz="2400" dirty="0" err="1"/>
              <a:t>premórbido</a:t>
            </a:r>
            <a:r>
              <a:rPr lang="es-ES" sz="2400" dirty="0"/>
              <a:t> del paciente. </a:t>
            </a:r>
          </a:p>
          <a:p>
            <a:pPr>
              <a:buFont typeface="Wingdings" panose="05000000000000000000" pitchFamily="2" charset="2"/>
              <a:buChar char="v"/>
            </a:pPr>
            <a:r>
              <a:rPr lang="es-ES" sz="2400" dirty="0"/>
              <a:t>Conduce a un progresivo deterioro global, personal y social.</a:t>
            </a:r>
          </a:p>
          <a:p>
            <a:pPr>
              <a:buFont typeface="Wingdings" panose="05000000000000000000" pitchFamily="2" charset="2"/>
              <a:buChar char="v"/>
            </a:pPr>
            <a:r>
              <a:rPr lang="es-AR" sz="2400" b="1" dirty="0"/>
              <a:t>Es el tipo de demencia más frecuente.</a:t>
            </a:r>
            <a:endParaRPr lang="es-AR" sz="2400" dirty="0"/>
          </a:p>
          <a:p>
            <a:pPr>
              <a:buFont typeface="Wingdings" panose="05000000000000000000" pitchFamily="2" charset="2"/>
              <a:buChar char="v"/>
            </a:pPr>
            <a:r>
              <a:rPr lang="es-AR" sz="2400" b="1" i="1" dirty="0"/>
              <a:t>Afecta </a:t>
            </a:r>
            <a:r>
              <a:rPr lang="es-ES" sz="2400" b="1" i="1" dirty="0"/>
              <a:t>tanto a los pacientes como a sus entornos familiares y sociales.</a:t>
            </a:r>
          </a:p>
        </p:txBody>
      </p:sp>
    </p:spTree>
    <p:extLst>
      <p:ext uri="{BB962C8B-B14F-4D97-AF65-F5344CB8AC3E}">
        <p14:creationId xmlns:p14="http://schemas.microsoft.com/office/powerpoint/2010/main" val="223792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TIPO ALZHEIMER</a:t>
            </a:r>
            <a:endParaRPr lang="es-ES" b="1" dirty="0"/>
          </a:p>
        </p:txBody>
      </p:sp>
      <p:sp>
        <p:nvSpPr>
          <p:cNvPr id="3" name="Marcador de contenido 2"/>
          <p:cNvSpPr>
            <a:spLocks noGrp="1"/>
          </p:cNvSpPr>
          <p:nvPr>
            <p:ph idx="1"/>
          </p:nvPr>
        </p:nvSpPr>
        <p:spPr>
          <a:xfrm>
            <a:off x="270456" y="1893194"/>
            <a:ext cx="10885224" cy="3975900"/>
          </a:xfrm>
        </p:spPr>
        <p:txBody>
          <a:bodyPr>
            <a:noAutofit/>
          </a:bodyPr>
          <a:lstStyle/>
          <a:p>
            <a:pPr>
              <a:buFont typeface="Wingdings" panose="05000000000000000000" pitchFamily="2" charset="2"/>
              <a:buChar char="v"/>
            </a:pPr>
            <a:r>
              <a:rPr lang="es-AR" sz="2400" dirty="0"/>
              <a:t>Son frecuentes los cambios de personalidad en las fases iniciales: apatía, humor deprimido o desinterés.</a:t>
            </a:r>
          </a:p>
          <a:p>
            <a:pPr>
              <a:buFont typeface="Wingdings" panose="05000000000000000000" pitchFamily="2" charset="2"/>
              <a:buChar char="v"/>
            </a:pPr>
            <a:r>
              <a:rPr lang="es-AR" sz="2400" dirty="0"/>
              <a:t>Los síntomas psicóticos suelen aparecer en fases más avanzadas. </a:t>
            </a:r>
            <a:endParaRPr lang="es-ES" sz="2400" dirty="0"/>
          </a:p>
        </p:txBody>
      </p:sp>
    </p:spTree>
    <p:extLst>
      <p:ext uri="{BB962C8B-B14F-4D97-AF65-F5344CB8AC3E}">
        <p14:creationId xmlns:p14="http://schemas.microsoft.com/office/powerpoint/2010/main" val="1547934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360609"/>
            <a:ext cx="11565228" cy="5563674"/>
          </a:xfrm>
        </p:spPr>
        <p:txBody>
          <a:bodyPr>
            <a:normAutofit fontScale="32500" lnSpcReduction="20000"/>
          </a:bodyPr>
          <a:lstStyle/>
          <a:p>
            <a:pPr marL="0" indent="0">
              <a:buNone/>
            </a:pPr>
            <a:r>
              <a:rPr lang="es-AR" sz="9800" u="sng" dirty="0"/>
              <a:t>FACTORES DE RIESGO:</a:t>
            </a:r>
          </a:p>
          <a:p>
            <a:pPr marL="0" indent="0">
              <a:buNone/>
            </a:pPr>
            <a:endParaRPr lang="es-AR" dirty="0"/>
          </a:p>
          <a:p>
            <a:pPr>
              <a:buFont typeface="Wingdings" panose="05000000000000000000" pitchFamily="2" charset="2"/>
              <a:buChar char="§"/>
            </a:pPr>
            <a:r>
              <a:rPr lang="es-ES" sz="7400" dirty="0"/>
              <a:t>Genotipo APOE-e4.</a:t>
            </a:r>
          </a:p>
          <a:p>
            <a:pPr>
              <a:buFont typeface="Wingdings" panose="05000000000000000000" pitchFamily="2" charset="2"/>
              <a:buChar char="§"/>
            </a:pPr>
            <a:r>
              <a:rPr lang="es-ES" sz="7400" dirty="0"/>
              <a:t>Empleo de estrógenos equinos en combinación con </a:t>
            </a:r>
            <a:r>
              <a:rPr lang="es-ES" sz="7400" dirty="0" err="1"/>
              <a:t>metilprogesterona</a:t>
            </a:r>
            <a:r>
              <a:rPr lang="es-ES" sz="7400" dirty="0"/>
              <a:t>.</a:t>
            </a:r>
          </a:p>
          <a:p>
            <a:pPr>
              <a:buFont typeface="Wingdings" panose="05000000000000000000" pitchFamily="2" charset="2"/>
              <a:buChar char="§"/>
            </a:pPr>
            <a:r>
              <a:rPr lang="es-ES" sz="7400" dirty="0"/>
              <a:t>Algunos antiinflamatorios no esteroideos.</a:t>
            </a:r>
          </a:p>
          <a:p>
            <a:pPr>
              <a:buFont typeface="Wingdings" panose="05000000000000000000" pitchFamily="2" charset="2"/>
              <a:buChar char="§"/>
            </a:pPr>
            <a:r>
              <a:rPr lang="es-ES" sz="7400" dirty="0"/>
              <a:t>Trastorno depresivo.</a:t>
            </a:r>
          </a:p>
          <a:p>
            <a:pPr>
              <a:buFont typeface="Wingdings" panose="05000000000000000000" pitchFamily="2" charset="2"/>
              <a:buChar char="§"/>
            </a:pPr>
            <a:r>
              <a:rPr lang="es-ES" sz="7400" dirty="0"/>
              <a:t>Diabetes mellitus.</a:t>
            </a:r>
          </a:p>
          <a:p>
            <a:pPr>
              <a:buFont typeface="Wingdings" panose="05000000000000000000" pitchFamily="2" charset="2"/>
              <a:buChar char="§"/>
            </a:pPr>
            <a:r>
              <a:rPr lang="es-ES" sz="7400" dirty="0" err="1"/>
              <a:t>Hiperlipemia</a:t>
            </a:r>
            <a:r>
              <a:rPr lang="es-ES" sz="7400" dirty="0"/>
              <a:t> del adulto.</a:t>
            </a:r>
          </a:p>
          <a:p>
            <a:pPr>
              <a:buFont typeface="Wingdings" panose="05000000000000000000" pitchFamily="2" charset="2"/>
              <a:buChar char="§"/>
            </a:pPr>
            <a:r>
              <a:rPr lang="es-ES" sz="7400" dirty="0"/>
              <a:t>Daño cerebral traumático en varones.</a:t>
            </a:r>
          </a:p>
          <a:p>
            <a:pPr>
              <a:buFont typeface="Wingdings" panose="05000000000000000000" pitchFamily="2" charset="2"/>
              <a:buChar char="§"/>
            </a:pPr>
            <a:r>
              <a:rPr lang="es-ES" sz="7400" dirty="0"/>
              <a:t>Exposición a pesticidas.</a:t>
            </a:r>
          </a:p>
          <a:p>
            <a:pPr>
              <a:buFont typeface="Wingdings" panose="05000000000000000000" pitchFamily="2" charset="2"/>
              <a:buChar char="§"/>
            </a:pPr>
            <a:r>
              <a:rPr lang="es-ES" sz="7400" dirty="0"/>
              <a:t>Personas que nunca han estado casadas, con bajo soporte social.</a:t>
            </a:r>
          </a:p>
          <a:p>
            <a:pPr>
              <a:buFont typeface="Wingdings" panose="05000000000000000000" pitchFamily="2" charset="2"/>
              <a:buChar char="§"/>
            </a:pPr>
            <a:r>
              <a:rPr lang="es-ES" sz="7400" dirty="0"/>
              <a:t>Tabaquismo activo.</a:t>
            </a:r>
          </a:p>
        </p:txBody>
      </p:sp>
    </p:spTree>
    <p:extLst>
      <p:ext uri="{BB962C8B-B14F-4D97-AF65-F5344CB8AC3E}">
        <p14:creationId xmlns:p14="http://schemas.microsoft.com/office/powerpoint/2010/main" val="1246730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18941" y="339078"/>
            <a:ext cx="11153104" cy="5804145"/>
          </a:xfrm>
        </p:spPr>
        <p:txBody>
          <a:bodyPr/>
          <a:lstStyle/>
          <a:p>
            <a:r>
              <a:rPr lang="es-ES" sz="3200" u="sng" dirty="0"/>
              <a:t>FACTORES DE PROTECCIÓN-PREVENCIÓN:</a:t>
            </a:r>
          </a:p>
          <a:p>
            <a:endParaRPr lang="es-ES" b="1" u="sng" dirty="0"/>
          </a:p>
          <a:p>
            <a:pPr>
              <a:buFont typeface="Wingdings" panose="05000000000000000000" pitchFamily="2" charset="2"/>
              <a:buChar char="§"/>
            </a:pPr>
            <a:r>
              <a:rPr lang="es-ES" sz="2400" dirty="0"/>
              <a:t>Alimentación saludable.</a:t>
            </a:r>
          </a:p>
          <a:p>
            <a:pPr>
              <a:buFont typeface="Wingdings" panose="05000000000000000000" pitchFamily="2" charset="2"/>
              <a:buChar char="§"/>
            </a:pPr>
            <a:r>
              <a:rPr lang="es-ES" sz="2400" dirty="0"/>
              <a:t> Acido fólico.</a:t>
            </a:r>
          </a:p>
          <a:p>
            <a:pPr>
              <a:buFont typeface="Wingdings" panose="05000000000000000000" pitchFamily="2" charset="2"/>
              <a:buChar char="§"/>
            </a:pPr>
            <a:r>
              <a:rPr lang="es-ES" sz="2400" dirty="0"/>
              <a:t>Niveles educativos elevados.</a:t>
            </a:r>
          </a:p>
          <a:p>
            <a:pPr>
              <a:buFont typeface="Wingdings" panose="05000000000000000000" pitchFamily="2" charset="2"/>
              <a:buChar char="§"/>
            </a:pPr>
            <a:r>
              <a:rPr lang="es-ES" sz="2400" dirty="0"/>
              <a:t>Ingesta de alcohol (de leve a moderada).</a:t>
            </a:r>
          </a:p>
          <a:p>
            <a:pPr>
              <a:buFont typeface="Wingdings" panose="05000000000000000000" pitchFamily="2" charset="2"/>
              <a:buChar char="§"/>
            </a:pPr>
            <a:r>
              <a:rPr lang="es-ES" sz="2400" dirty="0"/>
              <a:t>Mantenerse intelectualmente productivo.</a:t>
            </a:r>
          </a:p>
          <a:p>
            <a:pPr>
              <a:buFont typeface="Wingdings" panose="05000000000000000000" pitchFamily="2" charset="2"/>
              <a:buChar char="§"/>
            </a:pPr>
            <a:r>
              <a:rPr lang="es-ES" sz="2400" dirty="0"/>
              <a:t>Ejercicio físico (de moderado a intenso).</a:t>
            </a:r>
          </a:p>
        </p:txBody>
      </p:sp>
    </p:spTree>
    <p:extLst>
      <p:ext uri="{BB962C8B-B14F-4D97-AF65-F5344CB8AC3E}">
        <p14:creationId xmlns:p14="http://schemas.microsoft.com/office/powerpoint/2010/main" val="3159639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57576" y="223167"/>
            <a:ext cx="10985679" cy="6164754"/>
          </a:xfrm>
        </p:spPr>
        <p:txBody>
          <a:bodyPr>
            <a:normAutofit fontScale="92500" lnSpcReduction="20000"/>
          </a:bodyPr>
          <a:lstStyle/>
          <a:p>
            <a:r>
              <a:rPr lang="es-ES" sz="3200" u="sng" dirty="0"/>
              <a:t>CARACTERÍSTICAS CLÍNICAS</a:t>
            </a:r>
          </a:p>
          <a:p>
            <a:pPr algn="ctr"/>
            <a:r>
              <a:rPr lang="es-ES" sz="3200" b="1" u="sng" dirty="0"/>
              <a:t>FASES DE LA ENFERMEDAD:</a:t>
            </a:r>
          </a:p>
          <a:p>
            <a:pPr algn="just"/>
            <a:r>
              <a:rPr lang="es-AR" sz="2400" b="1" i="1" dirty="0"/>
              <a:t>1) FASE INICIAL: </a:t>
            </a:r>
            <a:r>
              <a:rPr lang="es-ES" sz="2400" dirty="0"/>
              <a:t>puede durar unos dos años y en ella suelen aparecer fallos en la memoria reciente, desinterés, humor deprimido, cambios en la personalidad, episodios leves de desorientación y falta de adaptación a situaciones nuevas. En esta fase es difícil diagnosticar la DTA.</a:t>
            </a:r>
          </a:p>
          <a:p>
            <a:pPr algn="just"/>
            <a:endParaRPr lang="es-AR" sz="2400" dirty="0"/>
          </a:p>
          <a:p>
            <a:pPr algn="just"/>
            <a:r>
              <a:rPr lang="es-AR" sz="2400" b="1" i="1" dirty="0"/>
              <a:t>2) FASE INTERMEDIA</a:t>
            </a:r>
            <a:r>
              <a:rPr lang="es-AR" sz="2400" dirty="0"/>
              <a:t>: </a:t>
            </a:r>
            <a:r>
              <a:rPr lang="es-ES" sz="2400" dirty="0"/>
              <a:t>puede desarrollarse durante 3-5 años. El detrimento de la memoria es más comprometido y afecta no solo a la memoria reciente sino también a la remota. Emergen alteraciones del lenguaje, la escritura, la lectura, el cálculo, apraxias y agnosias. puede desarrollarse durante 3-5 años. Muestra dificultad con el aseo, el vestir o la comida. Pueden aparecer síntomas psicóticos. En esta fase el paciente tiene dificultad para mantener sus relaciones sociales y es incapaz de mantener una discusión coherente sobre un problema.</a:t>
            </a:r>
          </a:p>
          <a:p>
            <a:pPr algn="just"/>
            <a:endParaRPr lang="es-AR" sz="2400" dirty="0"/>
          </a:p>
          <a:p>
            <a:pPr algn="just"/>
            <a:r>
              <a:rPr lang="es-AR" sz="2400" b="1" i="1" dirty="0"/>
              <a:t>3) FASE TERMINAL: </a:t>
            </a:r>
            <a:r>
              <a:rPr lang="es-ES" sz="2400" dirty="0"/>
              <a:t>(demencia grave) el enfermo es incapaz de andar, se inmoviliza, se hace incontinente y no puede ejecutar ninguna actividad de la vida diaria. El lenguaje se hace ininteligible o presenta mutismo. A veces, se produce disfagia y hay riesgos de neumonías, deshidratación, malnutrición y úlceras por presión. Los enfermos pueden permanecer en cama y suelen fallecer de otra infección/complicación intercurrente.</a:t>
            </a:r>
          </a:p>
        </p:txBody>
      </p:sp>
    </p:spTree>
    <p:extLst>
      <p:ext uri="{BB962C8B-B14F-4D97-AF65-F5344CB8AC3E}">
        <p14:creationId xmlns:p14="http://schemas.microsoft.com/office/powerpoint/2010/main" val="2111238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3" y="339077"/>
            <a:ext cx="11037195" cy="5739751"/>
          </a:xfrm>
        </p:spPr>
        <p:txBody>
          <a:bodyPr>
            <a:normAutofit/>
          </a:bodyPr>
          <a:lstStyle/>
          <a:p>
            <a:r>
              <a:rPr lang="es-ES" sz="3200" u="sng" dirty="0"/>
              <a:t>PRUEBA NEUROLÓGICA:</a:t>
            </a:r>
          </a:p>
          <a:p>
            <a:pPr marL="0" indent="0">
              <a:buNone/>
            </a:pPr>
            <a:endParaRPr lang="es-AR" dirty="0"/>
          </a:p>
          <a:p>
            <a:pPr algn="ctr">
              <a:buFont typeface="Wingdings" panose="05000000000000000000" pitchFamily="2" charset="2"/>
              <a:buChar char="v"/>
            </a:pPr>
            <a:r>
              <a:rPr lang="es-AR" sz="2400" u="sng" dirty="0"/>
              <a:t>El test mini-mental o Mini-Mental </a:t>
            </a:r>
            <a:r>
              <a:rPr lang="es-AR" sz="2400" u="sng" dirty="0" err="1"/>
              <a:t>State</a:t>
            </a:r>
            <a:r>
              <a:rPr lang="es-AR" sz="2400" u="sng" dirty="0"/>
              <a:t> </a:t>
            </a:r>
            <a:r>
              <a:rPr lang="es-AR" sz="2400" u="sng" dirty="0" err="1"/>
              <a:t>Examination</a:t>
            </a:r>
            <a:r>
              <a:rPr lang="es-AR" sz="2400" u="sng" dirty="0"/>
              <a:t> (MMSE)</a:t>
            </a:r>
          </a:p>
          <a:p>
            <a:pPr marL="0" indent="0">
              <a:buNone/>
            </a:pPr>
            <a:r>
              <a:rPr lang="es-AR" sz="2400" dirty="0"/>
              <a:t>Se caracteriza por ser un test rápido, de fácil interpretación y validado en Español. </a:t>
            </a:r>
          </a:p>
          <a:p>
            <a:pPr marL="0" indent="0">
              <a:buNone/>
            </a:pPr>
            <a:r>
              <a:rPr lang="es-AR" sz="2400" dirty="0"/>
              <a:t>Permite evaluar aspectos de la esfera cognitiva (memoria, orientación, lenguaje, habilidades o atención).</a:t>
            </a:r>
          </a:p>
          <a:p>
            <a:pPr marL="0" indent="0">
              <a:buNone/>
            </a:pPr>
            <a:r>
              <a:rPr lang="es-AR" sz="2400" dirty="0"/>
              <a:t>Para su realización y valoración se requieren 10 min aprox.</a:t>
            </a:r>
          </a:p>
          <a:p>
            <a:pPr marL="0" indent="0">
              <a:buNone/>
            </a:pPr>
            <a:r>
              <a:rPr lang="es-AR" sz="2400" dirty="0"/>
              <a:t>La puntuación máxima es 30: una puntuación entre 25 y 30 es considerada normal y una puntuación de 24 o menos sugiere deterioro cognitivo. </a:t>
            </a:r>
            <a:endParaRPr lang="es-ES" sz="2400" dirty="0"/>
          </a:p>
        </p:txBody>
      </p:sp>
    </p:spTree>
    <p:extLst>
      <p:ext uri="{BB962C8B-B14F-4D97-AF65-F5344CB8AC3E}">
        <p14:creationId xmlns:p14="http://schemas.microsoft.com/office/powerpoint/2010/main" val="213680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La demencia se define como…</a:t>
            </a:r>
            <a:endParaRPr lang="es-ES" dirty="0"/>
          </a:p>
        </p:txBody>
      </p:sp>
      <p:sp>
        <p:nvSpPr>
          <p:cNvPr id="3" name="Marcador de contenido 2"/>
          <p:cNvSpPr>
            <a:spLocks noGrp="1"/>
          </p:cNvSpPr>
          <p:nvPr>
            <p:ph idx="1"/>
          </p:nvPr>
        </p:nvSpPr>
        <p:spPr/>
        <p:txBody>
          <a:bodyPr>
            <a:normAutofit/>
          </a:bodyPr>
          <a:lstStyle/>
          <a:p>
            <a:r>
              <a:rPr lang="es-AR" dirty="0"/>
              <a:t>El </a:t>
            </a:r>
            <a:r>
              <a:rPr lang="es-AR" b="1" dirty="0"/>
              <a:t>deterioro progresivo </a:t>
            </a:r>
            <a:r>
              <a:rPr lang="es-AR" dirty="0"/>
              <a:t>de las FUNCIONES COGNITIVAS y como consecuencia afectar de forma suficiente la capacidad de independencia de la persona en las esferas sociales, como así también, laborales (</a:t>
            </a:r>
            <a:r>
              <a:rPr lang="es-AR" dirty="0" err="1"/>
              <a:t>Sorbi</a:t>
            </a:r>
            <a:r>
              <a:rPr lang="es-AR" dirty="0"/>
              <a:t> S, 2012; </a:t>
            </a:r>
            <a:r>
              <a:rPr lang="es-AR" dirty="0" err="1"/>
              <a:t>Galasko</a:t>
            </a:r>
            <a:r>
              <a:rPr lang="es-AR" dirty="0"/>
              <a:t> D, 2013; </a:t>
            </a:r>
            <a:r>
              <a:rPr lang="es-AR" dirty="0" err="1"/>
              <a:t>Snowden</a:t>
            </a:r>
            <a:r>
              <a:rPr lang="es-AR" dirty="0"/>
              <a:t> JS, 2011).</a:t>
            </a:r>
          </a:p>
          <a:p>
            <a:pPr marL="0" indent="0">
              <a:buNone/>
            </a:pPr>
            <a:r>
              <a:rPr lang="es-AR" dirty="0"/>
              <a:t>Por lo general, se acompaña con ALTERACIONES en el humor, el comportamiento y en la personalidad.</a:t>
            </a:r>
          </a:p>
          <a:p>
            <a:pPr marL="0" indent="0">
              <a:buNone/>
            </a:pPr>
            <a:r>
              <a:rPr lang="es-AR" dirty="0"/>
              <a:t> Su principal </a:t>
            </a:r>
            <a:r>
              <a:rPr lang="es-AR" b="1" u="sng" dirty="0"/>
              <a:t>factor de riesgo</a:t>
            </a:r>
            <a:r>
              <a:rPr lang="es-AR" dirty="0"/>
              <a:t> es la edad: afecta a cerca del 6% de la población mayor de 65 años. </a:t>
            </a:r>
          </a:p>
          <a:p>
            <a:pPr>
              <a:buFont typeface="Wingdings" panose="05000000000000000000" pitchFamily="2" charset="2"/>
              <a:buChar char="q"/>
            </a:pPr>
            <a:r>
              <a:rPr lang="es-AR" dirty="0"/>
              <a:t> SE ENCUENTRAN ALTERADAS DOS O MÁS FUNCIONES COGNITIVAS.</a:t>
            </a:r>
          </a:p>
          <a:p>
            <a:pPr>
              <a:buFont typeface="Wingdings" panose="05000000000000000000" pitchFamily="2" charset="2"/>
              <a:buChar char="q"/>
            </a:pPr>
            <a:r>
              <a:rPr lang="es-AR" dirty="0"/>
              <a:t>ES PROGRESIVA.</a:t>
            </a:r>
          </a:p>
          <a:p>
            <a:pPr>
              <a:buFont typeface="Wingdings" panose="05000000000000000000" pitchFamily="2" charset="2"/>
              <a:buChar char="q"/>
            </a:pPr>
            <a:r>
              <a:rPr lang="es-AR" dirty="0"/>
              <a:t>AFECTA LAS ACTIVIDADES DE LA VIDA DIARIA DEL SUJETO. </a:t>
            </a:r>
            <a:endParaRPr lang="es-ES" dirty="0"/>
          </a:p>
        </p:txBody>
      </p:sp>
    </p:spTree>
    <p:extLst>
      <p:ext uri="{BB962C8B-B14F-4D97-AF65-F5344CB8AC3E}">
        <p14:creationId xmlns:p14="http://schemas.microsoft.com/office/powerpoint/2010/main" val="4161352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41667" y="313319"/>
            <a:ext cx="11410682" cy="5778388"/>
          </a:xfrm>
        </p:spPr>
        <p:txBody>
          <a:bodyPr>
            <a:noAutofit/>
          </a:bodyPr>
          <a:lstStyle/>
          <a:p>
            <a:r>
              <a:rPr lang="es-ES" sz="3200" u="sng" dirty="0"/>
              <a:t>¿CÓMO SE DIAGNOSTÍCA DTA?:</a:t>
            </a:r>
            <a:endParaRPr lang="es-ES" sz="3200" dirty="0"/>
          </a:p>
          <a:p>
            <a:pPr marL="0" indent="0">
              <a:buNone/>
            </a:pPr>
            <a:r>
              <a:rPr lang="es-ES" sz="2400" dirty="0"/>
              <a:t>Pueden utilizarse los criterios DSM-IV-TR, que para el diagnóstico de DTA son los siguientes:</a:t>
            </a:r>
            <a:endParaRPr lang="es-AR" sz="2400" dirty="0"/>
          </a:p>
          <a:p>
            <a:pPr marL="0" indent="0">
              <a:buNone/>
            </a:pPr>
            <a:r>
              <a:rPr lang="es-ES" sz="2400" b="1" u="sng" dirty="0"/>
              <a:t>A. La presencia de los múltiples déficit cognoscitivos se manifiesta por:</a:t>
            </a:r>
            <a:endParaRPr lang="es-ES" sz="2400" dirty="0"/>
          </a:p>
          <a:p>
            <a:pPr marL="0" indent="0">
              <a:buNone/>
            </a:pPr>
            <a:r>
              <a:rPr lang="es-ES" sz="2400" b="1" dirty="0">
                <a:solidFill>
                  <a:schemeClr val="accent1">
                    <a:lumMod val="60000"/>
                    <a:lumOff val="40000"/>
                  </a:schemeClr>
                </a:solidFill>
              </a:rPr>
              <a:t>1. Deterioro de la memoria </a:t>
            </a:r>
            <a:r>
              <a:rPr lang="es-ES" sz="2400" dirty="0">
                <a:solidFill>
                  <a:schemeClr val="accent1">
                    <a:lumMod val="60000"/>
                    <a:lumOff val="40000"/>
                  </a:schemeClr>
                </a:solidFill>
              </a:rPr>
              <a:t>(capacidad de aprender nueva información o recordar información aprendida previamente).</a:t>
            </a:r>
          </a:p>
          <a:p>
            <a:pPr marL="0" indent="0">
              <a:buNone/>
            </a:pPr>
            <a:r>
              <a:rPr lang="es-ES" sz="2400" b="1" dirty="0">
                <a:solidFill>
                  <a:schemeClr val="accent1">
                    <a:lumMod val="60000"/>
                    <a:lumOff val="40000"/>
                  </a:schemeClr>
                </a:solidFill>
              </a:rPr>
              <a:t>2. Una (o más) de las siguientes alteraciones cognoscitivas:</a:t>
            </a:r>
          </a:p>
          <a:p>
            <a:pPr marL="0" indent="0">
              <a:buNone/>
            </a:pPr>
            <a:r>
              <a:rPr lang="es-ES" sz="2400" b="1" i="1" dirty="0"/>
              <a:t>               a) Afasia </a:t>
            </a:r>
            <a:r>
              <a:rPr lang="es-ES" sz="2400" dirty="0"/>
              <a:t>(alteración de la capacidad para comprender, nombrar, leer o escribir).</a:t>
            </a:r>
          </a:p>
          <a:p>
            <a:pPr marL="0" indent="0">
              <a:buNone/>
            </a:pPr>
            <a:r>
              <a:rPr lang="es-ES" sz="2400" b="1" i="1" dirty="0"/>
              <a:t>               b) Apraxia </a:t>
            </a:r>
            <a:r>
              <a:rPr lang="es-ES" sz="2400" dirty="0"/>
              <a:t>(deterioro de la capacidad para llevar a cabo actividades motoras, a pesar de que la función motora está intacta).</a:t>
            </a:r>
          </a:p>
          <a:p>
            <a:pPr marL="0" indent="0">
              <a:buNone/>
            </a:pPr>
            <a:r>
              <a:rPr lang="es-ES" sz="2400" b="1" i="1" dirty="0"/>
              <a:t>               c) Agnosia </a:t>
            </a:r>
            <a:r>
              <a:rPr lang="es-ES" sz="2400" dirty="0"/>
              <a:t>(fallo en el reconocimiento o identificación de objetos, a pesar de que la función sensorial está intacta).</a:t>
            </a:r>
          </a:p>
          <a:p>
            <a:pPr marL="0" indent="0">
              <a:buNone/>
            </a:pPr>
            <a:r>
              <a:rPr lang="es-ES" sz="2400" b="1" i="1" dirty="0"/>
              <a:t>               d) Alteración de la ejecución </a:t>
            </a:r>
            <a:r>
              <a:rPr lang="es-ES" sz="2400" dirty="0"/>
              <a:t>(por ejemplo: planificación, organización, secuenciación y abstracción).</a:t>
            </a:r>
          </a:p>
        </p:txBody>
      </p:sp>
    </p:spTree>
    <p:extLst>
      <p:ext uri="{BB962C8B-B14F-4D97-AF65-F5344CB8AC3E}">
        <p14:creationId xmlns:p14="http://schemas.microsoft.com/office/powerpoint/2010/main" val="2153990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45961" y="237152"/>
            <a:ext cx="11410682" cy="5971571"/>
          </a:xfrm>
        </p:spPr>
        <p:txBody>
          <a:bodyPr>
            <a:noAutofit/>
          </a:bodyPr>
          <a:lstStyle/>
          <a:p>
            <a:pPr marL="0" indent="0">
              <a:buNone/>
            </a:pPr>
            <a:r>
              <a:rPr lang="es-ES" sz="2400" b="1" u="sng" dirty="0"/>
              <a:t>B. Los déficit cognoscitivos en cada uno de los criterios A1 y A2 provocan un deterioro significativo de la actividad laboral o social y representan una merma importante del nivel previo de actividad.</a:t>
            </a:r>
          </a:p>
          <a:p>
            <a:pPr marL="0" indent="0">
              <a:buNone/>
            </a:pPr>
            <a:r>
              <a:rPr lang="es-ES" sz="2400" b="1" u="sng" dirty="0"/>
              <a:t>C. El curso se caracteriza por un inicio gradual y un deterioro cognoscitivo continuo.</a:t>
            </a:r>
          </a:p>
          <a:p>
            <a:pPr marL="0" indent="0">
              <a:buNone/>
            </a:pPr>
            <a:r>
              <a:rPr lang="es-ES" sz="2400" b="1" u="sng" dirty="0"/>
              <a:t>D. Los déficit cognoscitivos de los criterios A1 y A2 no se deben a ninguno de los siguientes factores:</a:t>
            </a:r>
          </a:p>
          <a:p>
            <a:r>
              <a:rPr lang="es-ES" sz="2400" dirty="0"/>
              <a:t>              </a:t>
            </a:r>
            <a:r>
              <a:rPr lang="es-ES" sz="2400" i="1" dirty="0"/>
              <a:t>1. Otras enfermedades del sistema nervioso central que provocan déficit de memoria y cognoscitivos </a:t>
            </a:r>
            <a:r>
              <a:rPr lang="es-ES" sz="2400" dirty="0"/>
              <a:t>(por ejemplo: enfermedad cerebrovascular, enfermedad de Parkinson, corea de Huntington, hematoma </a:t>
            </a:r>
            <a:r>
              <a:rPr lang="es-ES" sz="2400" dirty="0" err="1"/>
              <a:t>subdural</a:t>
            </a:r>
            <a:r>
              <a:rPr lang="es-ES" sz="2400" dirty="0"/>
              <a:t>, hidrocefalia </a:t>
            </a:r>
            <a:r>
              <a:rPr lang="es-ES" sz="2400" dirty="0" err="1"/>
              <a:t>normotensiva</a:t>
            </a:r>
            <a:r>
              <a:rPr lang="es-ES" sz="2400" dirty="0"/>
              <a:t>, tumor cerebral).</a:t>
            </a:r>
          </a:p>
          <a:p>
            <a:r>
              <a:rPr lang="es-ES" sz="2400" i="1" dirty="0"/>
              <a:t>              2. Enfermedades sistémicas que pueden provocar demencia </a:t>
            </a:r>
            <a:r>
              <a:rPr lang="es-ES" sz="2400" dirty="0"/>
              <a:t>(por ejemplo: hipotiroidismo, deficiencia de ácido fólico, vitamina B12 y niacina, hipercalcemia, </a:t>
            </a:r>
            <a:r>
              <a:rPr lang="es-ES" sz="2400" dirty="0" err="1"/>
              <a:t>neurosífilis</a:t>
            </a:r>
            <a:r>
              <a:rPr lang="es-ES" sz="2400" dirty="0"/>
              <a:t>, infección por VIH).</a:t>
            </a:r>
          </a:p>
          <a:p>
            <a:r>
              <a:rPr lang="es-ES" sz="2400" dirty="0"/>
              <a:t>              </a:t>
            </a:r>
            <a:r>
              <a:rPr lang="es-ES" sz="2400" i="1" dirty="0"/>
              <a:t>3. Enfermedades inducidas por sustancias</a:t>
            </a:r>
            <a:r>
              <a:rPr lang="es-ES" sz="2400" dirty="0"/>
              <a:t>.</a:t>
            </a:r>
          </a:p>
        </p:txBody>
      </p:sp>
    </p:spTree>
    <p:extLst>
      <p:ext uri="{BB962C8B-B14F-4D97-AF65-F5344CB8AC3E}">
        <p14:creationId xmlns:p14="http://schemas.microsoft.com/office/powerpoint/2010/main" val="1024720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36112" y="275789"/>
            <a:ext cx="11410682" cy="5971571"/>
          </a:xfrm>
        </p:spPr>
        <p:txBody>
          <a:bodyPr>
            <a:noAutofit/>
          </a:bodyPr>
          <a:lstStyle/>
          <a:p>
            <a:r>
              <a:rPr lang="es-ES" sz="2400" b="1" u="sng" dirty="0"/>
              <a:t>E. Los déficit no aparecen exclusivamente en el transcurso de un delirium.</a:t>
            </a:r>
          </a:p>
          <a:p>
            <a:r>
              <a:rPr lang="es-ES" sz="2400" b="1" u="sng" dirty="0"/>
              <a:t>F. La alteración no se explica mejor por la presencia de otro trastorno del Eje I (por ejemplo: trastorno depresivo mayor, esquizofrenia). </a:t>
            </a:r>
            <a:endParaRPr lang="es-AR" sz="2400" b="1" u="sng" dirty="0"/>
          </a:p>
          <a:p>
            <a:r>
              <a:rPr lang="es-ES" sz="2400" b="1" dirty="0"/>
              <a:t>Especificar el subtipo:</a:t>
            </a:r>
          </a:p>
          <a:p>
            <a:pPr>
              <a:buFont typeface="Wingdings" panose="05000000000000000000" pitchFamily="2" charset="2"/>
              <a:buChar char="q"/>
            </a:pPr>
            <a:r>
              <a:rPr lang="es-ES" sz="2400" u="sng" dirty="0"/>
              <a:t>De inicio temprano: </a:t>
            </a:r>
            <a:r>
              <a:rPr lang="es-ES" sz="2400" dirty="0"/>
              <a:t>si el inicio se produce a la edad de 65 años o antes.</a:t>
            </a:r>
          </a:p>
          <a:p>
            <a:pPr>
              <a:buFont typeface="Wingdings" panose="05000000000000000000" pitchFamily="2" charset="2"/>
              <a:buChar char="q"/>
            </a:pPr>
            <a:r>
              <a:rPr lang="es-ES" sz="2400" u="sng" dirty="0"/>
              <a:t>De inicio tardío: </a:t>
            </a:r>
            <a:r>
              <a:rPr lang="es-ES" sz="2400" dirty="0"/>
              <a:t>si el inicio se produce después de los 65 años.</a:t>
            </a:r>
          </a:p>
          <a:p>
            <a:r>
              <a:rPr lang="es-ES" sz="2400" b="1" dirty="0"/>
              <a:t>Especificar la presencia o ausencia de una alteración de comportamiento clínicamente significativa:</a:t>
            </a:r>
          </a:p>
          <a:p>
            <a:pPr>
              <a:buFont typeface="Wingdings" panose="05000000000000000000" pitchFamily="2" charset="2"/>
              <a:buChar char="v"/>
            </a:pPr>
            <a:r>
              <a:rPr lang="es-ES" sz="2400" u="sng" dirty="0"/>
              <a:t>Sin alteración de comportamiento: </a:t>
            </a:r>
            <a:r>
              <a:rPr lang="es-ES" sz="2400" dirty="0"/>
              <a:t>si la alteración cognoscitiva no se acompaña de una alteración de comportamiento clínicamente significativa.</a:t>
            </a:r>
          </a:p>
          <a:p>
            <a:pPr>
              <a:buFont typeface="Wingdings" panose="05000000000000000000" pitchFamily="2" charset="2"/>
              <a:buChar char="v"/>
            </a:pPr>
            <a:r>
              <a:rPr lang="es-ES" sz="2400" u="sng" dirty="0"/>
              <a:t>Con alteración de comportamiento: </a:t>
            </a:r>
            <a:r>
              <a:rPr lang="es-ES" sz="2400" dirty="0"/>
              <a:t>si la alteración cognoscitiva se acompaña de una alteración de comportamiento clínicamente significativa (por ejemplo: andar sin rumbo, agitación).</a:t>
            </a:r>
          </a:p>
          <a:p>
            <a:endParaRPr lang="es-ES" sz="2400" b="1" u="sng" dirty="0"/>
          </a:p>
        </p:txBody>
      </p:sp>
    </p:spTree>
    <p:extLst>
      <p:ext uri="{BB962C8B-B14F-4D97-AF65-F5344CB8AC3E}">
        <p14:creationId xmlns:p14="http://schemas.microsoft.com/office/powerpoint/2010/main" val="4245684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15910" y="210289"/>
            <a:ext cx="11243256" cy="5817024"/>
          </a:xfrm>
        </p:spPr>
        <p:txBody>
          <a:bodyPr>
            <a:noAutofit/>
          </a:bodyPr>
          <a:lstStyle/>
          <a:p>
            <a:r>
              <a:rPr lang="es-AR" sz="3200" u="sng" dirty="0"/>
              <a:t>DIAGNÓSTICO DIFERENCIAL:</a:t>
            </a:r>
          </a:p>
          <a:p>
            <a:pPr>
              <a:buFont typeface="Wingdings" panose="05000000000000000000" pitchFamily="2" charset="2"/>
              <a:buChar char="§"/>
            </a:pPr>
            <a:r>
              <a:rPr lang="es-ES" sz="2400" dirty="0"/>
              <a:t>Deben contemplarse las cuatro “D” de la Geriatría: </a:t>
            </a:r>
            <a:r>
              <a:rPr lang="es-ES" sz="2400" b="1" i="1" dirty="0"/>
              <a:t>DEPRESIÓN</a:t>
            </a:r>
            <a:r>
              <a:rPr lang="es-ES" sz="2400" dirty="0"/>
              <a:t>, </a:t>
            </a:r>
            <a:r>
              <a:rPr lang="es-ES" sz="2400" b="1" i="1" dirty="0"/>
              <a:t>DELIRIUM</a:t>
            </a:r>
            <a:r>
              <a:rPr lang="es-ES" sz="2400" dirty="0"/>
              <a:t> (síndrome </a:t>
            </a:r>
            <a:r>
              <a:rPr lang="es-ES" sz="2400" dirty="0" err="1"/>
              <a:t>confusional</a:t>
            </a:r>
            <a:r>
              <a:rPr lang="es-ES" sz="2400" dirty="0"/>
              <a:t>), </a:t>
            </a:r>
            <a:r>
              <a:rPr lang="es-ES" sz="2400" b="1" i="1" dirty="0"/>
              <a:t>DROGAS</a:t>
            </a:r>
            <a:r>
              <a:rPr lang="es-ES" sz="2400" i="1" dirty="0"/>
              <a:t> </a:t>
            </a:r>
            <a:r>
              <a:rPr lang="es-ES" sz="2400" dirty="0"/>
              <a:t> (incluyendo fármacos) y </a:t>
            </a:r>
            <a:r>
              <a:rPr lang="es-ES" sz="2400" b="1" i="1" dirty="0"/>
              <a:t>DEMENCIA.</a:t>
            </a:r>
          </a:p>
          <a:p>
            <a:pPr>
              <a:buFont typeface="Wingdings" panose="05000000000000000000" pitchFamily="2" charset="2"/>
              <a:buChar char="§"/>
            </a:pPr>
            <a:r>
              <a:rPr lang="es-ES" sz="2400" dirty="0"/>
              <a:t>Un cuadro depresivo puede parecerse a una DTA y debe ser considerado en el diagnóstico diferencial.</a:t>
            </a:r>
          </a:p>
          <a:p>
            <a:pPr>
              <a:buFont typeface="Wingdings" panose="05000000000000000000" pitchFamily="2" charset="2"/>
              <a:buChar char="§"/>
            </a:pPr>
            <a:r>
              <a:rPr lang="es-ES" sz="2400" dirty="0"/>
              <a:t>Es importante no pasar por alto el diagnóstico de depresión debido a que es una de las pocas causas de pérdida de memoria.</a:t>
            </a:r>
          </a:p>
          <a:p>
            <a:pPr>
              <a:buFont typeface="Wingdings" panose="05000000000000000000" pitchFamily="2" charset="2"/>
              <a:buChar char="§"/>
            </a:pPr>
            <a:r>
              <a:rPr lang="es-ES" sz="2400" dirty="0"/>
              <a:t>En el diagnóstico diferencial hay que explorar la posible </a:t>
            </a:r>
            <a:r>
              <a:rPr lang="es-ES" sz="2400" i="1" u="sng" dirty="0"/>
              <a:t>PRESENCIA </a:t>
            </a:r>
            <a:r>
              <a:rPr lang="es-ES" sz="2400" dirty="0"/>
              <a:t>de procesos patológicos que provocan pérdida de memoria. Algunos de ellos son:</a:t>
            </a:r>
          </a:p>
          <a:p>
            <a:pPr marL="0" indent="0">
              <a:buNone/>
            </a:pPr>
            <a:r>
              <a:rPr lang="es-ES" sz="2400" dirty="0"/>
              <a:t> Delirium.</a:t>
            </a:r>
          </a:p>
          <a:p>
            <a:pPr marL="0" indent="0">
              <a:buNone/>
            </a:pPr>
            <a:r>
              <a:rPr lang="es-ES" sz="2400" dirty="0"/>
              <a:t> Hematoma </a:t>
            </a:r>
            <a:r>
              <a:rPr lang="es-ES" sz="2400" dirty="0" err="1"/>
              <a:t>subdural</a:t>
            </a:r>
            <a:r>
              <a:rPr lang="es-ES" sz="2400" dirty="0"/>
              <a:t>.</a:t>
            </a:r>
          </a:p>
          <a:p>
            <a:pPr marL="0" indent="0">
              <a:buNone/>
            </a:pPr>
            <a:r>
              <a:rPr lang="es-ES" sz="2400" dirty="0"/>
              <a:t> Infección por HIV.</a:t>
            </a:r>
          </a:p>
          <a:p>
            <a:pPr marL="0" indent="0">
              <a:buNone/>
            </a:pPr>
            <a:r>
              <a:rPr lang="es-ES" sz="2400" dirty="0"/>
              <a:t> Deficiencia de vitamina B12 o ácido fólico.</a:t>
            </a:r>
          </a:p>
          <a:p>
            <a:endParaRPr lang="es-ES" sz="1200" dirty="0"/>
          </a:p>
        </p:txBody>
      </p:sp>
    </p:spTree>
    <p:extLst>
      <p:ext uri="{BB962C8B-B14F-4D97-AF65-F5344CB8AC3E}">
        <p14:creationId xmlns:p14="http://schemas.microsoft.com/office/powerpoint/2010/main" val="2177679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87538"/>
            <a:ext cx="10058400" cy="4022725"/>
          </a:xfrm>
        </p:spPr>
        <p:txBody>
          <a:bodyPr>
            <a:normAutofit/>
          </a:bodyPr>
          <a:lstStyle/>
          <a:p>
            <a:pPr marL="0" indent="0">
              <a:buNone/>
            </a:pPr>
            <a:r>
              <a:rPr lang="es-ES" sz="2400" dirty="0"/>
              <a:t> Hidrocefalia </a:t>
            </a:r>
            <a:r>
              <a:rPr lang="es-ES" sz="2400" dirty="0" err="1"/>
              <a:t>normotensiva</a:t>
            </a:r>
            <a:r>
              <a:rPr lang="es-ES" sz="2400" dirty="0"/>
              <a:t>.</a:t>
            </a:r>
          </a:p>
          <a:p>
            <a:pPr marL="0" indent="0">
              <a:buNone/>
            </a:pPr>
            <a:r>
              <a:rPr lang="es-ES" sz="2400" dirty="0"/>
              <a:t> Tóxicos (metales pesados, monóxido de carbono, drogas o alcohol).</a:t>
            </a:r>
          </a:p>
          <a:p>
            <a:pPr marL="0" indent="0">
              <a:buNone/>
            </a:pPr>
            <a:r>
              <a:rPr lang="es-ES" sz="2400" dirty="0"/>
              <a:t> Enfermedades cardiovasculares (AVC, demencia </a:t>
            </a:r>
            <a:r>
              <a:rPr lang="es-ES" sz="2400" dirty="0" err="1"/>
              <a:t>multinfarto</a:t>
            </a:r>
            <a:r>
              <a:rPr lang="es-ES" sz="2400" dirty="0"/>
              <a:t>, arteriosclerosis).</a:t>
            </a:r>
          </a:p>
          <a:p>
            <a:pPr marL="0" indent="0">
              <a:buNone/>
            </a:pPr>
            <a:r>
              <a:rPr lang="es-ES" sz="2400" dirty="0"/>
              <a:t>Algunos medicamentos prescritos pueden afectar a la memoria y la capacidad de orientación (ansiolíticos, hipnóticos, analgésicos, anticonvulsivantes, etc.). </a:t>
            </a:r>
          </a:p>
          <a:p>
            <a:pPr marL="0" indent="0">
              <a:buNone/>
            </a:pPr>
            <a:r>
              <a:rPr lang="es-ES" sz="2400" dirty="0"/>
              <a:t>Un aumento repentino de la confusión puede ser consecuencia de una enfermedad somática (por ejemplo: una enfermedad infecciosa aguda) o de la toxicidad de un fármaco.</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2091" y="3289110"/>
            <a:ext cx="5807817" cy="3153751"/>
          </a:xfrm>
          <a:prstGeom prst="rect">
            <a:avLst/>
          </a:prstGeom>
        </p:spPr>
      </p:pic>
    </p:spTree>
    <p:extLst>
      <p:ext uri="{BB962C8B-B14F-4D97-AF65-F5344CB8AC3E}">
        <p14:creationId xmlns:p14="http://schemas.microsoft.com/office/powerpoint/2010/main" val="2606117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10288"/>
            <a:ext cx="11269014" cy="5804146"/>
          </a:xfrm>
        </p:spPr>
        <p:txBody>
          <a:bodyPr>
            <a:normAutofit fontScale="92500" lnSpcReduction="20000"/>
          </a:bodyPr>
          <a:lstStyle/>
          <a:p>
            <a:r>
              <a:rPr lang="es-AR" sz="2400" u="sng" dirty="0"/>
              <a:t>TRATAMIENTO:</a:t>
            </a:r>
          </a:p>
          <a:p>
            <a:pPr marL="0" indent="0">
              <a:buNone/>
            </a:pPr>
            <a:r>
              <a:rPr lang="es-ES" sz="2400" dirty="0"/>
              <a:t>El tratamiento debería implementarse por un equipo multidisciplinar de profesionales.</a:t>
            </a:r>
          </a:p>
          <a:p>
            <a:pPr>
              <a:buFont typeface="Wingdings" panose="05000000000000000000" pitchFamily="2" charset="2"/>
              <a:buChar char="v"/>
            </a:pPr>
            <a:r>
              <a:rPr lang="es-ES" sz="2400" dirty="0"/>
              <a:t>Los </a:t>
            </a:r>
            <a:r>
              <a:rPr lang="es-ES" sz="2400" b="1" u="sng" dirty="0"/>
              <a:t>síntomas depresivos </a:t>
            </a:r>
            <a:r>
              <a:rPr lang="es-ES" sz="2400" dirty="0"/>
              <a:t>pueden ser tratados con antidepresivos inhibidores selectivos de la serotonina, ISRS (preferiblemente  </a:t>
            </a:r>
            <a:r>
              <a:rPr lang="es-ES" sz="2400" dirty="0" err="1"/>
              <a:t>sertralina</a:t>
            </a:r>
            <a:r>
              <a:rPr lang="es-ES" sz="2400" dirty="0"/>
              <a:t>  </a:t>
            </a:r>
            <a:r>
              <a:rPr lang="es-ES" sz="2400" dirty="0" err="1"/>
              <a:t>ocitalopram</a:t>
            </a:r>
            <a:r>
              <a:rPr lang="es-ES" sz="2400" dirty="0"/>
              <a:t>).</a:t>
            </a:r>
          </a:p>
          <a:p>
            <a:pPr>
              <a:buFont typeface="Wingdings" panose="05000000000000000000" pitchFamily="2" charset="2"/>
              <a:buChar char="v"/>
            </a:pPr>
            <a:r>
              <a:rPr lang="es-ES" sz="2400" dirty="0"/>
              <a:t>Para el </a:t>
            </a:r>
            <a:r>
              <a:rPr lang="es-ES" sz="2400" b="1" u="sng" dirty="0"/>
              <a:t>insomnio</a:t>
            </a:r>
            <a:r>
              <a:rPr lang="es-ES" sz="2400" dirty="0"/>
              <a:t> algunos pacientes se benefician del  </a:t>
            </a:r>
            <a:r>
              <a:rPr lang="es-ES" sz="2400" dirty="0" err="1"/>
              <a:t>clometiazol</a:t>
            </a:r>
            <a:r>
              <a:rPr lang="es-ES" sz="2400" dirty="0"/>
              <a:t>  o de benzodiacepinas de vida media corta, en dosis bajas y a corto plazo. El insomnio resistente puede responder a los antidepresivos de tipo sedante como la  </a:t>
            </a:r>
            <a:r>
              <a:rPr lang="es-ES" sz="2400" dirty="0" err="1"/>
              <a:t>trazodona</a:t>
            </a:r>
            <a:r>
              <a:rPr lang="es-ES" sz="2400" dirty="0"/>
              <a:t>.</a:t>
            </a:r>
            <a:endParaRPr lang="es-AR" sz="2400" dirty="0"/>
          </a:p>
          <a:p>
            <a:pPr>
              <a:buFont typeface="Wingdings" panose="05000000000000000000" pitchFamily="2" charset="2"/>
              <a:buChar char="v"/>
            </a:pPr>
            <a:r>
              <a:rPr lang="es-ES" sz="2400" dirty="0"/>
              <a:t>En el tratamiento de la</a:t>
            </a:r>
            <a:r>
              <a:rPr lang="es-ES" sz="2400" b="1" u="sng" dirty="0"/>
              <a:t> agresividad</a:t>
            </a:r>
            <a:r>
              <a:rPr lang="es-ES" sz="2400" dirty="0"/>
              <a:t>, </a:t>
            </a:r>
            <a:r>
              <a:rPr lang="es-ES" sz="2400" b="1" u="sng" dirty="0"/>
              <a:t>agitación</a:t>
            </a:r>
            <a:r>
              <a:rPr lang="es-ES" sz="2400" dirty="0"/>
              <a:t>, </a:t>
            </a:r>
            <a:r>
              <a:rPr lang="es-ES" sz="2400" b="1" u="sng" dirty="0"/>
              <a:t>conductas paranoides </a:t>
            </a:r>
            <a:r>
              <a:rPr lang="es-ES" sz="2400" dirty="0"/>
              <a:t>o </a:t>
            </a:r>
            <a:r>
              <a:rPr lang="es-ES" sz="2400" b="1" u="sng" dirty="0"/>
              <a:t>alucinaciones</a:t>
            </a:r>
            <a:r>
              <a:rPr lang="es-ES" sz="2400" dirty="0"/>
              <a:t>, puede ser necesaria una medicación antipsicótica en dosis bajas.</a:t>
            </a:r>
          </a:p>
          <a:p>
            <a:pPr>
              <a:buFont typeface="Wingdings" panose="05000000000000000000" pitchFamily="2" charset="2"/>
              <a:buChar char="v"/>
            </a:pPr>
            <a:r>
              <a:rPr lang="es-ES" sz="2400" dirty="0"/>
              <a:t>Mejorar la función cognitiva. Sólo clínicos especialistas en el cuidado de personas con demencia (como Psiquiatras, Neurólogos o Psicólogos)</a:t>
            </a:r>
            <a:endParaRPr lang="es-AR" sz="2400" b="1" dirty="0"/>
          </a:p>
          <a:p>
            <a:pPr>
              <a:buFont typeface="Wingdings" panose="05000000000000000000" pitchFamily="2" charset="2"/>
              <a:buChar char="§"/>
            </a:pPr>
            <a:r>
              <a:rPr lang="es-ES" sz="2400" b="1" dirty="0"/>
              <a:t>Los inhibidores de la acetilcolinesterasa (IACE) son fármacos eficaces para mejorar los síntomas de la DTA.</a:t>
            </a:r>
          </a:p>
          <a:p>
            <a:pPr>
              <a:buFont typeface="Wingdings" panose="05000000000000000000" pitchFamily="2" charset="2"/>
              <a:buChar char="§"/>
            </a:pPr>
            <a:r>
              <a:rPr lang="es-AR" sz="2400" b="1" dirty="0"/>
              <a:t>El tratamiento debe continuarse siempre que tenga un efecto beneficioso sobre la cognición, la funcionalidad global o los síntomas conductuales. </a:t>
            </a:r>
          </a:p>
          <a:p>
            <a:pPr>
              <a:buFont typeface="Wingdings" panose="05000000000000000000" pitchFamily="2" charset="2"/>
              <a:buChar char="§"/>
            </a:pPr>
            <a:r>
              <a:rPr lang="es-ES" sz="2400" b="1" dirty="0"/>
              <a:t>Se debe ofrecer valoración, apoyo profesional y tratamiento a los cuidadores de pacientes con DTA.</a:t>
            </a:r>
          </a:p>
          <a:p>
            <a:pPr marL="0" indent="0">
              <a:buNone/>
            </a:pPr>
            <a:endParaRPr lang="es-ES" sz="2400" dirty="0"/>
          </a:p>
        </p:txBody>
      </p:sp>
    </p:spTree>
    <p:extLst>
      <p:ext uri="{BB962C8B-B14F-4D97-AF65-F5344CB8AC3E}">
        <p14:creationId xmlns:p14="http://schemas.microsoft.com/office/powerpoint/2010/main" val="888846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POR CUERPOS DE LEWY</a:t>
            </a:r>
            <a:endParaRPr lang="es-ES" b="1" dirty="0"/>
          </a:p>
        </p:txBody>
      </p:sp>
      <p:sp>
        <p:nvSpPr>
          <p:cNvPr id="3" name="Marcador de contenido 2"/>
          <p:cNvSpPr>
            <a:spLocks noGrp="1"/>
          </p:cNvSpPr>
          <p:nvPr>
            <p:ph idx="1"/>
          </p:nvPr>
        </p:nvSpPr>
        <p:spPr>
          <a:xfrm>
            <a:off x="221516" y="1737360"/>
            <a:ext cx="11845987" cy="4023360"/>
          </a:xfrm>
        </p:spPr>
        <p:txBody>
          <a:bodyPr>
            <a:noAutofit/>
          </a:bodyPr>
          <a:lstStyle/>
          <a:p>
            <a:pPr marL="0" indent="0">
              <a:buNone/>
            </a:pPr>
            <a:r>
              <a:rPr lang="es-ES" sz="2400" dirty="0"/>
              <a:t>Es una enfermedad neurodegenerativa y progresiva que se caracteriza por una presentación clínica en la que predominan la fluctuación cognitiva, la disfunción ejecutiva y la alteración </a:t>
            </a:r>
            <a:r>
              <a:rPr lang="es-ES" sz="2400" dirty="0" err="1"/>
              <a:t>visoespacial</a:t>
            </a:r>
            <a:r>
              <a:rPr lang="es-ES" sz="2400" dirty="0"/>
              <a:t> y, en ocasiones, pueden provocar mayor incapacidad que otras formas de demencia.</a:t>
            </a:r>
          </a:p>
          <a:p>
            <a:pPr>
              <a:buFont typeface="Wingdings" panose="05000000000000000000" pitchFamily="2" charset="2"/>
              <a:buChar char="v"/>
            </a:pPr>
            <a:r>
              <a:rPr lang="es-ES" sz="2400" dirty="0"/>
              <a:t>Es la </a:t>
            </a:r>
            <a:r>
              <a:rPr lang="es-ES" sz="2400" b="1" dirty="0"/>
              <a:t>segunda causa de demencia degenerativa</a:t>
            </a:r>
            <a:r>
              <a:rPr lang="es-ES" sz="2400" dirty="0"/>
              <a:t> en la población anciana después de la Enfermedad de Alzheimer (EA).</a:t>
            </a:r>
          </a:p>
          <a:p>
            <a:pPr>
              <a:buFont typeface="Wingdings" panose="05000000000000000000" pitchFamily="2" charset="2"/>
              <a:buChar char="v"/>
            </a:pPr>
            <a:r>
              <a:rPr lang="es-ES" sz="2400" dirty="0"/>
              <a:t>Su causa se desconoce. Se considera una enfermedad compleja en la que es posible una interacción de factores genéticos y medioambientales. </a:t>
            </a:r>
          </a:p>
          <a:p>
            <a:pPr>
              <a:buFont typeface="Wingdings" panose="05000000000000000000" pitchFamily="2" charset="2"/>
              <a:buChar char="v"/>
            </a:pPr>
            <a:r>
              <a:rPr lang="es-ES" sz="2400" dirty="0"/>
              <a:t>El substrato </a:t>
            </a:r>
            <a:r>
              <a:rPr lang="es-ES" sz="2400" dirty="0" err="1"/>
              <a:t>anatomopatológico</a:t>
            </a:r>
            <a:r>
              <a:rPr lang="es-ES" sz="2400" dirty="0"/>
              <a:t>: más importante de esta demencia es la presencia de </a:t>
            </a:r>
            <a:r>
              <a:rPr lang="es-ES" sz="2400" b="1" dirty="0"/>
              <a:t>cuerpos de </a:t>
            </a:r>
            <a:r>
              <a:rPr lang="es-ES" sz="2400" b="1" dirty="0" err="1"/>
              <a:t>Lewy</a:t>
            </a:r>
            <a:r>
              <a:rPr lang="es-ES" sz="2400" b="1" dirty="0"/>
              <a:t> </a:t>
            </a:r>
            <a:r>
              <a:rPr lang="es-ES" sz="2400" dirty="0"/>
              <a:t>(que también se pueden encontrar en otros tipos de demencia y en pacientes con enfermedad de Parkinson).</a:t>
            </a:r>
          </a:p>
        </p:txBody>
      </p:sp>
    </p:spTree>
    <p:extLst>
      <p:ext uri="{BB962C8B-B14F-4D97-AF65-F5344CB8AC3E}">
        <p14:creationId xmlns:p14="http://schemas.microsoft.com/office/powerpoint/2010/main" val="3799447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POR CUERPOS DE LEWY</a:t>
            </a:r>
            <a:endParaRPr lang="es-ES" b="1" dirty="0"/>
          </a:p>
        </p:txBody>
      </p:sp>
      <p:sp>
        <p:nvSpPr>
          <p:cNvPr id="3" name="Marcador de contenido 2"/>
          <p:cNvSpPr>
            <a:spLocks noGrp="1"/>
          </p:cNvSpPr>
          <p:nvPr>
            <p:ph idx="1"/>
          </p:nvPr>
        </p:nvSpPr>
        <p:spPr>
          <a:xfrm>
            <a:off x="221516" y="1737360"/>
            <a:ext cx="11845987" cy="4023360"/>
          </a:xfrm>
        </p:spPr>
        <p:txBody>
          <a:bodyPr>
            <a:noAutofit/>
          </a:bodyPr>
          <a:lstStyle/>
          <a:p>
            <a:pPr>
              <a:buFont typeface="Wingdings" panose="05000000000000000000" pitchFamily="2" charset="2"/>
              <a:buChar char="v"/>
            </a:pPr>
            <a:r>
              <a:rPr lang="es-AR" sz="2400" dirty="0"/>
              <a:t>Sus síntomas son de aparición temprana. Los más frecuentes son: apatía, ansiedad, agitación y delirios. </a:t>
            </a:r>
          </a:p>
          <a:p>
            <a:pPr>
              <a:buFont typeface="Wingdings" panose="05000000000000000000" pitchFamily="2" charset="2"/>
              <a:buChar char="v"/>
            </a:pPr>
            <a:r>
              <a:rPr lang="es-AR" sz="2400" dirty="0"/>
              <a:t>Hasta el 70% están presentes las alucinaciones visuales y en cerca del 40% pueden padecer depresión (más frecuente que en la DTA).</a:t>
            </a:r>
          </a:p>
        </p:txBody>
      </p:sp>
    </p:spTree>
    <p:extLst>
      <p:ext uri="{BB962C8B-B14F-4D97-AF65-F5344CB8AC3E}">
        <p14:creationId xmlns:p14="http://schemas.microsoft.com/office/powerpoint/2010/main" val="293306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106719"/>
            <a:ext cx="11513714" cy="5663015"/>
          </a:xfrm>
        </p:spPr>
        <p:txBody>
          <a:bodyPr>
            <a:normAutofit/>
          </a:bodyPr>
          <a:lstStyle/>
          <a:p>
            <a:pPr marL="0" indent="0">
              <a:buNone/>
            </a:pPr>
            <a:r>
              <a:rPr lang="es-AR" sz="3200" u="sng" dirty="0"/>
              <a:t>MANIFESTACIONES CLÍNICAS:</a:t>
            </a:r>
          </a:p>
          <a:p>
            <a:pPr marL="0" indent="0">
              <a:buNone/>
            </a:pPr>
            <a:r>
              <a:rPr lang="es-ES" sz="2400" b="1" u="sng" dirty="0"/>
              <a:t>a. Características del deterioro cognitivo.</a:t>
            </a:r>
            <a:r>
              <a:rPr lang="es-ES" sz="2400" dirty="0"/>
              <a:t> Afectación principal del área de la atención, orientación </a:t>
            </a:r>
            <a:r>
              <a:rPr lang="es-ES" sz="2400" dirty="0" err="1"/>
              <a:t>visoespacial</a:t>
            </a:r>
            <a:r>
              <a:rPr lang="es-ES" sz="2400" dirty="0"/>
              <a:t> y el habla. </a:t>
            </a:r>
          </a:p>
          <a:p>
            <a:pPr marL="0" indent="0">
              <a:buNone/>
            </a:pPr>
            <a:r>
              <a:rPr lang="es-ES" sz="2400" dirty="0"/>
              <a:t>Entre el 50 y el 75% de los pacientes con DL, presentan fluctuaciones cognitivas (episodios recurrentes de confusión en los que quedan en una situación de desconexión del medio y la duración es variable, puede ser desde pocos minutos a varios días. </a:t>
            </a:r>
          </a:p>
          <a:p>
            <a:pPr marL="0" indent="0">
              <a:buNone/>
            </a:pPr>
            <a:r>
              <a:rPr lang="es-ES" sz="2400" dirty="0"/>
              <a:t>Se alterna la confusión y la somnolencia con periodos de lucidez. </a:t>
            </a:r>
          </a:p>
          <a:p>
            <a:pPr marL="0" indent="0">
              <a:buNone/>
            </a:pPr>
            <a:r>
              <a:rPr lang="es-ES" sz="2400" dirty="0"/>
              <a:t>Su evolución suele ser progresiva e incapacitante.</a:t>
            </a:r>
          </a:p>
          <a:p>
            <a:pPr marL="0" indent="0">
              <a:buNone/>
            </a:pPr>
            <a:r>
              <a:rPr lang="es-ES" sz="2400" dirty="0"/>
              <a:t>No suele darse una afectación tan temprana de la memoria como en la EA. </a:t>
            </a:r>
          </a:p>
          <a:p>
            <a:pPr marL="0" indent="0">
              <a:buNone/>
            </a:pPr>
            <a:r>
              <a:rPr lang="es-ES" sz="2400" b="1" u="sng" dirty="0"/>
              <a:t>b. Síntomas neurológicos frecuentes.</a:t>
            </a:r>
            <a:r>
              <a:rPr lang="es-ES" sz="2400" b="1" dirty="0"/>
              <a:t> </a:t>
            </a:r>
            <a:r>
              <a:rPr lang="es-ES" sz="2400" dirty="0"/>
              <a:t>Las más frecuentes son inestabilidad postural, alteración de la marcha, rigidez o </a:t>
            </a:r>
            <a:r>
              <a:rPr lang="es-ES" sz="2400" dirty="0" err="1"/>
              <a:t>bradicinesia</a:t>
            </a:r>
            <a:r>
              <a:rPr lang="es-ES" sz="2400" dirty="0"/>
              <a:t> (lentitud de los movimientos). </a:t>
            </a:r>
          </a:p>
        </p:txBody>
      </p:sp>
    </p:spTree>
    <p:extLst>
      <p:ext uri="{BB962C8B-B14F-4D97-AF65-F5344CB8AC3E}">
        <p14:creationId xmlns:p14="http://schemas.microsoft.com/office/powerpoint/2010/main" val="2276414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106719"/>
            <a:ext cx="11513714" cy="5663015"/>
          </a:xfrm>
        </p:spPr>
        <p:txBody>
          <a:bodyPr>
            <a:normAutofit/>
          </a:bodyPr>
          <a:lstStyle/>
          <a:p>
            <a:pPr marL="0" indent="0">
              <a:buNone/>
            </a:pPr>
            <a:r>
              <a:rPr lang="es-AR" sz="3200" u="sng" dirty="0"/>
              <a:t>MANIFESTACIONES CLÍNICAS:</a:t>
            </a:r>
          </a:p>
          <a:p>
            <a:pPr marL="0" indent="0">
              <a:buNone/>
            </a:pPr>
            <a:r>
              <a:rPr lang="es-ES" sz="2400" b="1" u="sng" dirty="0"/>
              <a:t>c. Alteraciones autonómicas.</a:t>
            </a:r>
            <a:r>
              <a:rPr lang="es-ES" sz="2400" dirty="0"/>
              <a:t> Hipotensión </a:t>
            </a:r>
            <a:r>
              <a:rPr lang="es-ES" sz="2400" dirty="0" err="1"/>
              <a:t>ortostática</a:t>
            </a:r>
            <a:r>
              <a:rPr lang="es-ES" sz="2400" dirty="0"/>
              <a:t> (presión arterial baja que ocurre al ponerse de pie después de estar sentado o acostado), hipersensibilidad del seno </a:t>
            </a:r>
            <a:r>
              <a:rPr lang="es-ES" sz="2400" dirty="0" err="1"/>
              <a:t>carotídeo</a:t>
            </a:r>
            <a:r>
              <a:rPr lang="es-ES" sz="2400" dirty="0"/>
              <a:t> (enlentecimiento cardíaco), incontinencia urinaria, disfunción eréctil, estreñimiento, problemas de deglución y sialorrea (hipersalivación o exceso de saliva).</a:t>
            </a:r>
          </a:p>
          <a:p>
            <a:pPr marL="0" indent="0">
              <a:buNone/>
            </a:pPr>
            <a:r>
              <a:rPr lang="es-ES" sz="2400" b="1" u="sng" dirty="0"/>
              <a:t>d. Síntomas psiquiátricos y del comportamiento</a:t>
            </a:r>
            <a:r>
              <a:rPr lang="es-ES" sz="2400" b="1" dirty="0"/>
              <a:t>.</a:t>
            </a:r>
            <a:r>
              <a:rPr lang="es-ES" sz="2400" dirty="0"/>
              <a:t> Suelen ser frecuentes y de aparición temprana. Por ejemplo: alucinaciones visuales (AV), apatía, depresión, ansiedad, agitación, delirios y los trastornos del sueño. </a:t>
            </a:r>
          </a:p>
        </p:txBody>
      </p:sp>
    </p:spTree>
    <p:extLst>
      <p:ext uri="{BB962C8B-B14F-4D97-AF65-F5344CB8AC3E}">
        <p14:creationId xmlns:p14="http://schemas.microsoft.com/office/powerpoint/2010/main" val="310026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DEMENCIAS MÁS FRECUENTES</a:t>
            </a:r>
            <a:endParaRPr lang="es-ES" dirty="0"/>
          </a:p>
        </p:txBody>
      </p:sp>
      <p:sp>
        <p:nvSpPr>
          <p:cNvPr id="3" name="Marcador de contenido 2"/>
          <p:cNvSpPr>
            <a:spLocks noGrp="1"/>
          </p:cNvSpPr>
          <p:nvPr>
            <p:ph idx="1"/>
          </p:nvPr>
        </p:nvSpPr>
        <p:spPr/>
        <p:txBody>
          <a:bodyPr>
            <a:noAutofit/>
          </a:bodyPr>
          <a:lstStyle/>
          <a:p>
            <a:pPr>
              <a:buFont typeface="Wingdings" panose="05000000000000000000" pitchFamily="2" charset="2"/>
              <a:buChar char="v"/>
            </a:pPr>
            <a:r>
              <a:rPr lang="es-AR" sz="2400" b="1" dirty="0"/>
              <a:t>DEMENCIA TIPO ALZHEIMER (DTA)</a:t>
            </a:r>
          </a:p>
          <a:p>
            <a:pPr marL="0" indent="0">
              <a:buNone/>
            </a:pPr>
            <a:endParaRPr lang="es-AR" sz="2400" b="1" dirty="0"/>
          </a:p>
          <a:p>
            <a:pPr>
              <a:buFont typeface="Wingdings" panose="05000000000000000000" pitchFamily="2" charset="2"/>
              <a:buChar char="v"/>
            </a:pPr>
            <a:r>
              <a:rPr lang="es-AR" sz="2400" b="1" dirty="0"/>
              <a:t>DETERIORO COGNITIVO LEVE (DCL)</a:t>
            </a:r>
          </a:p>
          <a:p>
            <a:pPr marL="0" indent="0">
              <a:buNone/>
            </a:pPr>
            <a:endParaRPr lang="es-AR" sz="2400" b="1" dirty="0"/>
          </a:p>
          <a:p>
            <a:pPr>
              <a:buFont typeface="Wingdings" panose="05000000000000000000" pitchFamily="2" charset="2"/>
              <a:buChar char="v"/>
            </a:pPr>
            <a:r>
              <a:rPr lang="es-AR" sz="2400" b="1" dirty="0"/>
              <a:t>DETERIORO COGNITIVO VASCULAR (DV)</a:t>
            </a:r>
          </a:p>
          <a:p>
            <a:pPr marL="0" indent="0">
              <a:buNone/>
            </a:pPr>
            <a:endParaRPr lang="es-AR" sz="2400" b="1" dirty="0"/>
          </a:p>
          <a:p>
            <a:pPr>
              <a:buFont typeface="Wingdings" panose="05000000000000000000" pitchFamily="2" charset="2"/>
              <a:buChar char="v"/>
            </a:pPr>
            <a:r>
              <a:rPr lang="es-AR" sz="2400" b="1" dirty="0"/>
              <a:t>DEMENCIA POR CUERPOS DE LEWY (DL)</a:t>
            </a:r>
          </a:p>
          <a:p>
            <a:pPr marL="0" indent="0">
              <a:buNone/>
            </a:pPr>
            <a:endParaRPr lang="es-AR" sz="2400" b="1" dirty="0"/>
          </a:p>
          <a:p>
            <a:pPr>
              <a:buFont typeface="Wingdings" panose="05000000000000000000" pitchFamily="2" charset="2"/>
              <a:buChar char="v"/>
            </a:pPr>
            <a:r>
              <a:rPr lang="es-AR" sz="2400" b="1" dirty="0"/>
              <a:t>DEMENCIA FRONTOTEMPORAL (DFT)</a:t>
            </a:r>
            <a:endParaRPr lang="es-ES" sz="2400" b="1" dirty="0"/>
          </a:p>
        </p:txBody>
      </p:sp>
    </p:spTree>
    <p:extLst>
      <p:ext uri="{BB962C8B-B14F-4D97-AF65-F5344CB8AC3E}">
        <p14:creationId xmlns:p14="http://schemas.microsoft.com/office/powerpoint/2010/main" val="1438553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41667" y="274145"/>
            <a:ext cx="11578108" cy="5753168"/>
          </a:xfrm>
        </p:spPr>
        <p:txBody>
          <a:bodyPr>
            <a:normAutofit/>
          </a:bodyPr>
          <a:lstStyle/>
          <a:p>
            <a:pPr marL="0" indent="0">
              <a:buNone/>
            </a:pPr>
            <a:r>
              <a:rPr lang="es-AR" sz="3200" u="sng" dirty="0"/>
              <a:t>¿CÓMO SE DIAGNOSTICA?</a:t>
            </a:r>
            <a:endParaRPr lang="es-AR" sz="3200" i="1" dirty="0"/>
          </a:p>
          <a:p>
            <a:pPr marL="0" indent="0">
              <a:buNone/>
            </a:pPr>
            <a:r>
              <a:rPr lang="es-ES" sz="2400" b="1" dirty="0"/>
              <a:t>El diagnóstico de la DL debe realizarse en base a:</a:t>
            </a:r>
          </a:p>
          <a:p>
            <a:pPr>
              <a:buFont typeface="Wingdings" panose="05000000000000000000" pitchFamily="2" charset="2"/>
              <a:buChar char="q"/>
            </a:pPr>
            <a:r>
              <a:rPr lang="es-ES" sz="2400" b="1" dirty="0"/>
              <a:t> Anamnesis detallada tanto del </a:t>
            </a:r>
            <a:r>
              <a:rPr lang="es-ES" sz="2400" b="1" i="1" dirty="0">
                <a:effectLst>
                  <a:outerShdw blurRad="38100" dist="38100" dir="2700000" algn="tl">
                    <a:srgbClr val="000000">
                      <a:alpha val="43137"/>
                    </a:srgbClr>
                  </a:outerShdw>
                </a:effectLst>
              </a:rPr>
              <a:t>paciente</a:t>
            </a:r>
            <a:r>
              <a:rPr lang="es-ES" sz="2400" b="1" dirty="0"/>
              <a:t> como de su </a:t>
            </a:r>
            <a:r>
              <a:rPr lang="es-ES" sz="2400" b="1" i="1" dirty="0">
                <a:effectLst>
                  <a:outerShdw blurRad="38100" dist="38100" dir="2700000" algn="tl">
                    <a:srgbClr val="000000">
                      <a:alpha val="43137"/>
                    </a:srgbClr>
                  </a:outerShdw>
                </a:effectLst>
              </a:rPr>
              <a:t>cuidador</a:t>
            </a:r>
            <a:r>
              <a:rPr lang="es-ES" sz="2400" b="1" dirty="0"/>
              <a:t>.</a:t>
            </a:r>
          </a:p>
          <a:p>
            <a:pPr>
              <a:buFont typeface="Wingdings" panose="05000000000000000000" pitchFamily="2" charset="2"/>
              <a:buChar char="q"/>
            </a:pPr>
            <a:r>
              <a:rPr lang="es-ES" sz="2400" b="1" dirty="0"/>
              <a:t>Exploración física. </a:t>
            </a:r>
          </a:p>
          <a:p>
            <a:pPr>
              <a:buFont typeface="Wingdings" panose="05000000000000000000" pitchFamily="2" charset="2"/>
              <a:buChar char="q"/>
            </a:pPr>
            <a:r>
              <a:rPr lang="es-ES" sz="2400" b="1" dirty="0"/>
              <a:t>Sólo puede confirmarse definitivamente por su </a:t>
            </a:r>
            <a:r>
              <a:rPr lang="es-ES" sz="2400" b="1" dirty="0" err="1"/>
              <a:t>anatomopatología</a:t>
            </a:r>
            <a:r>
              <a:rPr lang="es-ES" sz="2400" b="1" dirty="0"/>
              <a:t> (presencia de los CL en el cerebro).</a:t>
            </a:r>
          </a:p>
          <a:p>
            <a:pPr marL="0" indent="0">
              <a:buNone/>
            </a:pPr>
            <a:r>
              <a:rPr lang="es-ES" sz="2400" u="sng" dirty="0"/>
              <a:t>Los criterios para el diagnóstico de DL son:</a:t>
            </a:r>
          </a:p>
          <a:p>
            <a:pPr>
              <a:buFont typeface="Wingdings" panose="05000000000000000000" pitchFamily="2" charset="2"/>
              <a:buChar char="§"/>
            </a:pPr>
            <a:r>
              <a:rPr lang="es-ES" sz="2400" dirty="0"/>
              <a:t>Presencia de demencia.</a:t>
            </a:r>
          </a:p>
          <a:p>
            <a:pPr>
              <a:buFont typeface="Wingdings" panose="05000000000000000000" pitchFamily="2" charset="2"/>
              <a:buChar char="§"/>
            </a:pPr>
            <a:r>
              <a:rPr lang="es-ES" sz="2400" dirty="0"/>
              <a:t>Déficit de atención, de la función ejecutiva y en la orientación </a:t>
            </a:r>
            <a:r>
              <a:rPr lang="es-ES" sz="2400" dirty="0" err="1"/>
              <a:t>visoespacial</a:t>
            </a:r>
            <a:r>
              <a:rPr lang="es-ES" sz="2400" dirty="0"/>
              <a:t>.</a:t>
            </a:r>
          </a:p>
          <a:p>
            <a:pPr>
              <a:buFont typeface="Wingdings" panose="05000000000000000000" pitchFamily="2" charset="2"/>
              <a:buChar char="§"/>
            </a:pPr>
            <a:r>
              <a:rPr lang="es-ES" sz="2400" dirty="0"/>
              <a:t> Mayor deterioro en la fluencia verbal en estadios iniciales que aumentan a medida que avanza la enfermedad.</a:t>
            </a:r>
          </a:p>
          <a:p>
            <a:pPr>
              <a:buFont typeface="Wingdings" panose="05000000000000000000" pitchFamily="2" charset="2"/>
              <a:buChar char="§"/>
            </a:pPr>
            <a:r>
              <a:rPr lang="es-ES" sz="2400" dirty="0"/>
              <a:t>Menor afectación de la memoria a corto plazo.</a:t>
            </a:r>
          </a:p>
        </p:txBody>
      </p:sp>
    </p:spTree>
    <p:extLst>
      <p:ext uri="{BB962C8B-B14F-4D97-AF65-F5344CB8AC3E}">
        <p14:creationId xmlns:p14="http://schemas.microsoft.com/office/powerpoint/2010/main" val="3065181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54547" y="261267"/>
            <a:ext cx="11101588" cy="5675894"/>
          </a:xfrm>
        </p:spPr>
        <p:txBody>
          <a:bodyPr>
            <a:normAutofit fontScale="55000" lnSpcReduction="20000"/>
          </a:bodyPr>
          <a:lstStyle/>
          <a:p>
            <a:pPr marL="0" indent="0">
              <a:buNone/>
            </a:pPr>
            <a:r>
              <a:rPr lang="es-ES" sz="5800" i="1" u="sng" dirty="0"/>
              <a:t>Síntomas que apoyan el diagnóstico:</a:t>
            </a:r>
          </a:p>
          <a:p>
            <a:pPr>
              <a:buFont typeface="Wingdings" panose="05000000000000000000" pitchFamily="2" charset="2"/>
              <a:buChar char="§"/>
            </a:pPr>
            <a:r>
              <a:rPr lang="es-ES" sz="4400" dirty="0"/>
              <a:t>Caídas frecuentes y sincopes junto con otras alteraciones del sistema autonómico.</a:t>
            </a:r>
          </a:p>
          <a:p>
            <a:pPr>
              <a:buFont typeface="Wingdings" panose="05000000000000000000" pitchFamily="2" charset="2"/>
              <a:buChar char="§"/>
            </a:pPr>
            <a:r>
              <a:rPr lang="es-ES" sz="4400" dirty="0"/>
              <a:t>Perdida de conciencia transitoria espontánea e inexplicable.</a:t>
            </a:r>
          </a:p>
          <a:p>
            <a:pPr>
              <a:buFont typeface="Wingdings" panose="05000000000000000000" pitchFamily="2" charset="2"/>
              <a:buChar char="§"/>
            </a:pPr>
            <a:r>
              <a:rPr lang="es-ES" sz="4400" dirty="0"/>
              <a:t>Otras alucinaciones (ejemplo: auditivas).</a:t>
            </a:r>
          </a:p>
          <a:p>
            <a:pPr>
              <a:buFont typeface="Wingdings" panose="05000000000000000000" pitchFamily="2" charset="2"/>
              <a:buChar char="§"/>
            </a:pPr>
            <a:r>
              <a:rPr lang="es-ES" sz="4400" dirty="0"/>
              <a:t>Delirios.</a:t>
            </a:r>
          </a:p>
          <a:p>
            <a:pPr>
              <a:buFont typeface="Wingdings" panose="05000000000000000000" pitchFamily="2" charset="2"/>
              <a:buChar char="§"/>
            </a:pPr>
            <a:r>
              <a:rPr lang="es-ES" sz="4400" dirty="0"/>
              <a:t>Depresión.</a:t>
            </a:r>
          </a:p>
          <a:p>
            <a:pPr>
              <a:buFont typeface="Wingdings" panose="05000000000000000000" pitchFamily="2" charset="2"/>
              <a:buChar char="§"/>
            </a:pPr>
            <a:r>
              <a:rPr lang="es-ES" sz="4400" dirty="0"/>
              <a:t>La región del lóbulo medial temporal y del hipocampo generalmente esta conservada en las pruebas de </a:t>
            </a:r>
            <a:r>
              <a:rPr lang="es-ES" sz="4400" dirty="0" err="1"/>
              <a:t>neuroimagen</a:t>
            </a:r>
            <a:r>
              <a:rPr lang="es-ES" sz="4400" dirty="0"/>
              <a:t> (TAC </a:t>
            </a:r>
            <a:r>
              <a:rPr lang="es-ES" sz="4400" dirty="0" err="1"/>
              <a:t>ó</a:t>
            </a:r>
            <a:r>
              <a:rPr lang="es-ES" sz="4400" dirty="0"/>
              <a:t> RNM).</a:t>
            </a:r>
          </a:p>
          <a:p>
            <a:pPr>
              <a:buFont typeface="Wingdings" panose="05000000000000000000" pitchFamily="2" charset="2"/>
              <a:buChar char="§"/>
            </a:pPr>
            <a:r>
              <a:rPr lang="es-ES" sz="4400" dirty="0" err="1"/>
              <a:t>Hipoperfusión</a:t>
            </a:r>
            <a:r>
              <a:rPr lang="es-ES" sz="4400" dirty="0"/>
              <a:t> occipital en las pruebas funcionales de </a:t>
            </a:r>
            <a:r>
              <a:rPr lang="es-ES" sz="4400" dirty="0" err="1"/>
              <a:t>neuroimagen</a:t>
            </a:r>
            <a:r>
              <a:rPr lang="es-ES" sz="4400" dirty="0"/>
              <a:t> en el SPECT/PET.</a:t>
            </a:r>
          </a:p>
          <a:p>
            <a:pPr>
              <a:buFont typeface="Wingdings" panose="05000000000000000000" pitchFamily="2" charset="2"/>
              <a:buChar char="§"/>
            </a:pPr>
            <a:r>
              <a:rPr lang="es-ES" sz="4400" dirty="0"/>
              <a:t>Baja captación del marcador </a:t>
            </a:r>
            <a:r>
              <a:rPr lang="es-ES" sz="4400" dirty="0" err="1"/>
              <a:t>metaiodobencyl</a:t>
            </a:r>
            <a:r>
              <a:rPr lang="es-ES" sz="4400" dirty="0"/>
              <a:t> (MIBG) en la </a:t>
            </a:r>
            <a:r>
              <a:rPr lang="es-ES" sz="4400" dirty="0" err="1"/>
              <a:t>escintigrafía</a:t>
            </a:r>
            <a:r>
              <a:rPr lang="es-ES" sz="4400" dirty="0"/>
              <a:t> miocárdica.</a:t>
            </a:r>
          </a:p>
          <a:p>
            <a:pPr>
              <a:buFont typeface="Wingdings" panose="05000000000000000000" pitchFamily="2" charset="2"/>
              <a:buChar char="§"/>
            </a:pPr>
            <a:r>
              <a:rPr lang="es-ES" sz="4400" dirty="0"/>
              <a:t>Marcada actividad de ondas lentas y con ondas agudas transitorias en el lóbulo temporal en el Electroencefalograma (EEG).</a:t>
            </a:r>
            <a:endParaRPr lang="es-AR" sz="4400" dirty="0"/>
          </a:p>
        </p:txBody>
      </p:sp>
    </p:spTree>
    <p:extLst>
      <p:ext uri="{BB962C8B-B14F-4D97-AF65-F5344CB8AC3E}">
        <p14:creationId xmlns:p14="http://schemas.microsoft.com/office/powerpoint/2010/main" val="376548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70456" y="274146"/>
            <a:ext cx="11681138" cy="5972108"/>
          </a:xfrm>
        </p:spPr>
        <p:txBody>
          <a:bodyPr>
            <a:normAutofit fontScale="92500" lnSpcReduction="20000"/>
          </a:bodyPr>
          <a:lstStyle/>
          <a:p>
            <a:pPr marL="0" indent="0">
              <a:buNone/>
            </a:pPr>
            <a:r>
              <a:rPr lang="es-AR" sz="3200" u="sng" dirty="0"/>
              <a:t>TRATAMIENTO:</a:t>
            </a:r>
          </a:p>
          <a:p>
            <a:pPr marL="0" indent="0">
              <a:buNone/>
            </a:pPr>
            <a:r>
              <a:rPr lang="es-ES" sz="2400" dirty="0"/>
              <a:t>Actualmente, se realiza un tratamiento para </a:t>
            </a:r>
            <a:r>
              <a:rPr lang="es-ES" sz="2400" b="1" dirty="0">
                <a:effectLst>
                  <a:outerShdw blurRad="38100" dist="38100" dir="2700000" algn="tl">
                    <a:srgbClr val="000000">
                      <a:alpha val="43137"/>
                    </a:srgbClr>
                  </a:outerShdw>
                </a:effectLst>
              </a:rPr>
              <a:t>controlar</a:t>
            </a:r>
            <a:r>
              <a:rPr lang="es-ES" sz="2400" dirty="0"/>
              <a:t> los síntomas de la enfermedad.</a:t>
            </a:r>
          </a:p>
          <a:p>
            <a:pPr marL="0" indent="0">
              <a:buNone/>
            </a:pPr>
            <a:r>
              <a:rPr lang="es-ES" sz="2400" dirty="0"/>
              <a:t>No existe ningún fármaco aprobado específicamente para la DL. </a:t>
            </a:r>
          </a:p>
          <a:p>
            <a:pPr marL="0" indent="0">
              <a:buNone/>
            </a:pPr>
            <a:r>
              <a:rPr lang="es-ES" sz="2400" b="1" u="sng" dirty="0"/>
              <a:t>a. Manejo de la Demencia.</a:t>
            </a:r>
            <a:r>
              <a:rPr lang="es-ES" sz="2400" dirty="0"/>
              <a:t> Los fármacos inhibidores de la acetil </a:t>
            </a:r>
            <a:r>
              <a:rPr lang="es-ES" sz="2400" dirty="0" err="1"/>
              <a:t>colinesterasa</a:t>
            </a:r>
            <a:r>
              <a:rPr lang="es-ES" sz="2400" dirty="0"/>
              <a:t> (IACC) pueden estar indicados en pacientes con DPCL tanto para el tratamiento de la demencia como de las alteraciones del comportamiento, sin que en general empeoren los síntomas </a:t>
            </a:r>
            <a:r>
              <a:rPr lang="es-ES" sz="2400" dirty="0" err="1"/>
              <a:t>extrapiramidales</a:t>
            </a:r>
            <a:r>
              <a:rPr lang="es-ES" sz="2400" dirty="0"/>
              <a:t>.</a:t>
            </a:r>
          </a:p>
          <a:p>
            <a:pPr marL="0" indent="0">
              <a:buNone/>
            </a:pPr>
            <a:r>
              <a:rPr lang="es-ES" sz="2400" b="1" u="sng" dirty="0"/>
              <a:t>b. Manejo de los TSFR. </a:t>
            </a:r>
            <a:r>
              <a:rPr lang="es-ES" sz="2400" dirty="0"/>
              <a:t>Cuando precisan tratamiento, el fármaco más estudiado para su manejo y con evidencias más sólidas a su favor es el </a:t>
            </a:r>
            <a:r>
              <a:rPr lang="es-ES" sz="2400" dirty="0" err="1"/>
              <a:t>clonazepam</a:t>
            </a:r>
            <a:r>
              <a:rPr lang="es-ES" sz="2400" dirty="0"/>
              <a:t> a dosis de 0.25 a 0.5 mg 30 minutos antes de acostarse, siempre bajo estrecha vigilancia en estos pacientes por sus posibles efectos secundarios. No debe suspenderse de forma brusca.</a:t>
            </a:r>
          </a:p>
          <a:p>
            <a:pPr marL="0" indent="0">
              <a:buNone/>
            </a:pPr>
            <a:r>
              <a:rPr lang="es-ES" sz="2400" b="1" u="sng" dirty="0"/>
              <a:t>c. Manejo de los síntomas </a:t>
            </a:r>
            <a:r>
              <a:rPr lang="es-ES" sz="2400" b="1" u="sng" dirty="0" err="1"/>
              <a:t>extrapiramidales</a:t>
            </a:r>
            <a:r>
              <a:rPr lang="es-ES" sz="2400" b="1" u="sng" dirty="0"/>
              <a:t>.</a:t>
            </a:r>
            <a:r>
              <a:rPr lang="es-ES" sz="2400" dirty="0"/>
              <a:t> El tratamiento con </a:t>
            </a:r>
            <a:r>
              <a:rPr lang="es-ES" sz="2400" dirty="0" err="1"/>
              <a:t>levodopa</a:t>
            </a:r>
            <a:r>
              <a:rPr lang="es-ES" sz="2400" dirty="0"/>
              <a:t> consigue una mejoría de los síntomas hasta en el 50% de los pacientes y el beneficio puede ser mayor en los más jóvenes. Sólo está indicada si las alteraciones motoras interfieren de forma importante en la calidad de vida del paciente. La </a:t>
            </a:r>
            <a:r>
              <a:rPr lang="es-ES" sz="2400" dirty="0" err="1"/>
              <a:t>edicación</a:t>
            </a:r>
            <a:r>
              <a:rPr lang="es-ES" sz="2400" dirty="0"/>
              <a:t> debe iniciarse a dosis bajas e incrementarla progresivamente hasta conseguir controlar la mayoría de los síntomas.</a:t>
            </a:r>
          </a:p>
          <a:p>
            <a:pPr marL="0" indent="0">
              <a:buNone/>
            </a:pPr>
            <a:r>
              <a:rPr lang="es-ES" sz="2400" b="1" u="sng" dirty="0"/>
              <a:t>d. Manejo de las manifestaciones psiquiátricas y de las alteraciones del comportamiento. </a:t>
            </a:r>
            <a:r>
              <a:rPr lang="es-ES" sz="2400" dirty="0"/>
              <a:t>Es importante utilizar con mucha precaución los fármacos neurolépticos en estos pacientes por el riesgo de aumentar o iniciar síntomas </a:t>
            </a:r>
            <a:r>
              <a:rPr lang="es-ES" sz="2400" dirty="0" err="1"/>
              <a:t>extrapiramidales</a:t>
            </a:r>
            <a:r>
              <a:rPr lang="es-ES" sz="2400" dirty="0"/>
              <a:t>, somnolencia o confusión además de incrementar el riesgo de mortalidad.</a:t>
            </a:r>
            <a:endParaRPr lang="es-AR" sz="2400" dirty="0"/>
          </a:p>
        </p:txBody>
      </p:sp>
    </p:spTree>
    <p:extLst>
      <p:ext uri="{BB962C8B-B14F-4D97-AF65-F5344CB8AC3E}">
        <p14:creationId xmlns:p14="http://schemas.microsoft.com/office/powerpoint/2010/main" val="3658751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FRONTOTEMPORAL</a:t>
            </a:r>
            <a:endParaRPr lang="es-ES" b="1" dirty="0"/>
          </a:p>
        </p:txBody>
      </p:sp>
      <p:sp>
        <p:nvSpPr>
          <p:cNvPr id="3" name="Marcador de contenido 2"/>
          <p:cNvSpPr>
            <a:spLocks noGrp="1"/>
          </p:cNvSpPr>
          <p:nvPr>
            <p:ph idx="1"/>
          </p:nvPr>
        </p:nvSpPr>
        <p:spPr>
          <a:xfrm>
            <a:off x="231819" y="1854558"/>
            <a:ext cx="11809927" cy="4014536"/>
          </a:xfrm>
        </p:spPr>
        <p:txBody>
          <a:bodyPr>
            <a:noAutofit/>
          </a:bodyPr>
          <a:lstStyle/>
          <a:p>
            <a:pPr marL="0" indent="0">
              <a:buNone/>
            </a:pPr>
            <a:r>
              <a:rPr lang="es-ES" sz="2400" dirty="0"/>
              <a:t>La demencia </a:t>
            </a:r>
            <a:r>
              <a:rPr lang="es-ES" sz="2400" dirty="0" err="1"/>
              <a:t>frontotemporal</a:t>
            </a:r>
            <a:r>
              <a:rPr lang="es-ES" sz="2400" dirty="0"/>
              <a:t> (DFT) o degeneración lobar </a:t>
            </a:r>
            <a:r>
              <a:rPr lang="es-ES" sz="2400" dirty="0" err="1"/>
              <a:t>frontotemporal</a:t>
            </a:r>
            <a:r>
              <a:rPr lang="es-ES" sz="2400" dirty="0"/>
              <a:t>, es una enfermedad neurodegenerativa que afecta a los lóbulos frontales y temporales. El término suele englobar a las tres posibles variantes: </a:t>
            </a:r>
          </a:p>
          <a:p>
            <a:pPr marL="0" indent="0">
              <a:buNone/>
            </a:pPr>
            <a:r>
              <a:rPr lang="es-ES" sz="2400" i="1" dirty="0">
                <a:effectLst>
                  <a:outerShdw blurRad="38100" dist="38100" dir="2700000" algn="tl">
                    <a:srgbClr val="000000">
                      <a:alpha val="43137"/>
                    </a:srgbClr>
                  </a:outerShdw>
                </a:effectLst>
              </a:rPr>
              <a:t>         1) Frontal o del comportamiento </a:t>
            </a:r>
          </a:p>
          <a:p>
            <a:pPr marL="0" indent="0">
              <a:buNone/>
            </a:pPr>
            <a:r>
              <a:rPr lang="es-ES" sz="2400" i="1" dirty="0">
                <a:effectLst>
                  <a:outerShdw blurRad="38100" dist="38100" dir="2700000" algn="tl">
                    <a:srgbClr val="000000">
                      <a:alpha val="43137"/>
                    </a:srgbClr>
                  </a:outerShdw>
                </a:effectLst>
              </a:rPr>
              <a:t>         2) Afasia progresiva no fluente </a:t>
            </a:r>
          </a:p>
          <a:p>
            <a:pPr marL="0" indent="0">
              <a:buNone/>
            </a:pPr>
            <a:r>
              <a:rPr lang="es-ES" sz="2400" i="1" dirty="0">
                <a:effectLst>
                  <a:outerShdw blurRad="38100" dist="38100" dir="2700000" algn="tl">
                    <a:srgbClr val="000000">
                      <a:alpha val="43137"/>
                    </a:srgbClr>
                  </a:outerShdw>
                </a:effectLst>
              </a:rPr>
              <a:t>         3) Demencia semántica.</a:t>
            </a:r>
          </a:p>
          <a:p>
            <a:pPr>
              <a:buFont typeface="Wingdings" panose="05000000000000000000" pitchFamily="2" charset="2"/>
              <a:buChar char="v"/>
            </a:pPr>
            <a:r>
              <a:rPr lang="es-ES" sz="2400" dirty="0"/>
              <a:t>En su inicio predominan los síntomas más representativos de cada una de ellas. No obstante, con el tiempo se suelen solapar. </a:t>
            </a:r>
          </a:p>
          <a:p>
            <a:pPr>
              <a:buFont typeface="Wingdings" panose="05000000000000000000" pitchFamily="2" charset="2"/>
              <a:buChar char="v"/>
            </a:pPr>
            <a:r>
              <a:rPr lang="es-ES" sz="2400" dirty="0"/>
              <a:t> Los pacientes presentan: </a:t>
            </a:r>
            <a:r>
              <a:rPr lang="es-ES" sz="2400" b="1" dirty="0"/>
              <a:t>alteración del comportamiento</a:t>
            </a:r>
            <a:r>
              <a:rPr lang="es-ES" sz="2400" dirty="0"/>
              <a:t>, de las </a:t>
            </a:r>
            <a:r>
              <a:rPr lang="es-ES" sz="2400" b="1" dirty="0"/>
              <a:t>conductas sociales</a:t>
            </a:r>
            <a:r>
              <a:rPr lang="es-ES" sz="2400" dirty="0"/>
              <a:t>, de la </a:t>
            </a:r>
            <a:r>
              <a:rPr lang="es-ES" sz="2400" b="1" dirty="0"/>
              <a:t>personalidad</a:t>
            </a:r>
            <a:r>
              <a:rPr lang="es-ES" sz="2400" dirty="0"/>
              <a:t> y del </a:t>
            </a:r>
            <a:r>
              <a:rPr lang="es-ES" sz="2400" b="1" dirty="0"/>
              <a:t>lenguaje</a:t>
            </a:r>
            <a:r>
              <a:rPr lang="es-ES" sz="2400" dirty="0"/>
              <a:t>.</a:t>
            </a:r>
          </a:p>
        </p:txBody>
      </p:sp>
    </p:spTree>
    <p:extLst>
      <p:ext uri="{BB962C8B-B14F-4D97-AF65-F5344CB8AC3E}">
        <p14:creationId xmlns:p14="http://schemas.microsoft.com/office/powerpoint/2010/main" val="14589159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FRONTOTEMPORAL</a:t>
            </a:r>
            <a:endParaRPr lang="es-ES" b="1" dirty="0"/>
          </a:p>
        </p:txBody>
      </p:sp>
      <p:sp>
        <p:nvSpPr>
          <p:cNvPr id="3" name="Marcador de contenido 2"/>
          <p:cNvSpPr>
            <a:spLocks noGrp="1"/>
          </p:cNvSpPr>
          <p:nvPr>
            <p:ph idx="1"/>
          </p:nvPr>
        </p:nvSpPr>
        <p:spPr>
          <a:xfrm>
            <a:off x="231819" y="1854558"/>
            <a:ext cx="11809927" cy="4014536"/>
          </a:xfrm>
        </p:spPr>
        <p:txBody>
          <a:bodyPr>
            <a:noAutofit/>
          </a:bodyPr>
          <a:lstStyle/>
          <a:p>
            <a:pPr>
              <a:buFont typeface="Wingdings" panose="05000000000000000000" pitchFamily="2" charset="2"/>
              <a:buChar char="v"/>
            </a:pPr>
            <a:r>
              <a:rPr lang="es-ES" sz="2400" dirty="0"/>
              <a:t> Se considera la </a:t>
            </a:r>
            <a:r>
              <a:rPr lang="es-ES" sz="2400" b="1" dirty="0"/>
              <a:t>tercera causa de demencia neurodegenerativa</a:t>
            </a:r>
            <a:r>
              <a:rPr lang="es-ES" sz="2400" dirty="0"/>
              <a:t> antes de los 65 años después de la enfermedad de Alzheimer (EA) y la demencia por cuerpos de </a:t>
            </a:r>
            <a:r>
              <a:rPr lang="es-ES" sz="2400" dirty="0" err="1"/>
              <a:t>Lewy</a:t>
            </a:r>
            <a:r>
              <a:rPr lang="es-ES" sz="2400" dirty="0"/>
              <a:t> (DL).</a:t>
            </a:r>
          </a:p>
          <a:p>
            <a:pPr>
              <a:buFont typeface="Wingdings" panose="05000000000000000000" pitchFamily="2" charset="2"/>
              <a:buChar char="v"/>
            </a:pPr>
            <a:r>
              <a:rPr lang="es-ES" sz="2400" dirty="0"/>
              <a:t> La afectación es similar en ambos sexos. De forma característica se manifiesta en gente más joven que otras demencias, entre los 45 y 65 años. </a:t>
            </a:r>
          </a:p>
          <a:p>
            <a:pPr>
              <a:buFont typeface="Wingdings" panose="05000000000000000000" pitchFamily="2" charset="2"/>
              <a:buChar char="v"/>
            </a:pPr>
            <a:r>
              <a:rPr lang="es-ES" sz="2400" dirty="0"/>
              <a:t>Su </a:t>
            </a:r>
            <a:r>
              <a:rPr lang="es-ES" sz="2400" u="sng" dirty="0"/>
              <a:t>etiología</a:t>
            </a:r>
            <a:r>
              <a:rPr lang="es-ES" sz="2400" dirty="0"/>
              <a:t> es desconocida y con frecuencia, los casos son esporádicos.</a:t>
            </a:r>
          </a:p>
          <a:p>
            <a:pPr marL="0" indent="0">
              <a:buNone/>
            </a:pPr>
            <a:endParaRPr lang="es-AR" sz="2400" dirty="0"/>
          </a:p>
          <a:p>
            <a:pPr marL="0" indent="0">
              <a:buNone/>
            </a:pPr>
            <a:endParaRPr lang="es-ES" sz="2400" dirty="0"/>
          </a:p>
        </p:txBody>
      </p:sp>
    </p:spTree>
    <p:extLst>
      <p:ext uri="{BB962C8B-B14F-4D97-AF65-F5344CB8AC3E}">
        <p14:creationId xmlns:p14="http://schemas.microsoft.com/office/powerpoint/2010/main" val="2708247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22630"/>
            <a:ext cx="11487956" cy="5881955"/>
          </a:xfrm>
        </p:spPr>
        <p:txBody>
          <a:bodyPr>
            <a:normAutofit fontScale="92500" lnSpcReduction="10000"/>
          </a:bodyPr>
          <a:lstStyle/>
          <a:p>
            <a:pPr marL="0" indent="0">
              <a:buNone/>
            </a:pPr>
            <a:r>
              <a:rPr lang="es-AR" sz="3200" u="sng" dirty="0"/>
              <a:t>MANIFESTACIONES CLÍNICAS:</a:t>
            </a:r>
          </a:p>
          <a:p>
            <a:pPr marL="0" indent="0">
              <a:buNone/>
            </a:pPr>
            <a:r>
              <a:rPr lang="es-ES" sz="2400" u="sng" dirty="0"/>
              <a:t>Existen tres síndromes principales en la DFT:</a:t>
            </a:r>
            <a:endParaRPr lang="es-ES" sz="2400" b="1" u="sng" dirty="0"/>
          </a:p>
          <a:p>
            <a:pPr marL="0" indent="0" algn="ctr">
              <a:buNone/>
            </a:pPr>
            <a:r>
              <a:rPr lang="es-ES" sz="2400" b="1" dirty="0">
                <a:solidFill>
                  <a:schemeClr val="accent1">
                    <a:lumMod val="60000"/>
                    <a:lumOff val="40000"/>
                  </a:schemeClr>
                </a:solidFill>
              </a:rPr>
              <a:t>1)</a:t>
            </a:r>
            <a:r>
              <a:rPr lang="es-ES" sz="2400" b="1" u="sng" dirty="0">
                <a:solidFill>
                  <a:schemeClr val="accent1">
                    <a:lumMod val="60000"/>
                    <a:lumOff val="40000"/>
                  </a:schemeClr>
                </a:solidFill>
              </a:rPr>
              <a:t>Variante del comportamiento de la DFT (</a:t>
            </a:r>
            <a:r>
              <a:rPr lang="es-ES" sz="2400" b="1" u="sng" dirty="0" err="1">
                <a:solidFill>
                  <a:schemeClr val="accent1">
                    <a:lumMod val="60000"/>
                    <a:lumOff val="40000"/>
                  </a:schemeClr>
                </a:solidFill>
              </a:rPr>
              <a:t>DFTvc</a:t>
            </a:r>
            <a:r>
              <a:rPr lang="es-ES" sz="2400" b="1" u="sng" dirty="0">
                <a:solidFill>
                  <a:schemeClr val="accent1">
                    <a:lumMod val="60000"/>
                    <a:lumOff val="40000"/>
                  </a:schemeClr>
                </a:solidFill>
              </a:rPr>
              <a:t>): </a:t>
            </a:r>
          </a:p>
          <a:p>
            <a:pPr>
              <a:buFont typeface="Wingdings" panose="05000000000000000000" pitchFamily="2" charset="2"/>
              <a:buChar char="§"/>
            </a:pPr>
            <a:r>
              <a:rPr lang="es-ES" sz="2400" dirty="0"/>
              <a:t>Es la más frecuente de las tres. </a:t>
            </a:r>
          </a:p>
          <a:p>
            <a:pPr marL="0" indent="0">
              <a:buNone/>
            </a:pPr>
            <a:r>
              <a:rPr lang="es-AR" sz="2400" dirty="0"/>
              <a:t>Desde fases iniciales, suelen ser llamativos los cambios de personalidad y las alteraciones en el comportamiento social: desinhibición, alteraciones en la conducta alimentaria, sexual y en la higiene personal y afectación </a:t>
            </a:r>
            <a:r>
              <a:rPr lang="es-ES" sz="2400" dirty="0"/>
              <a:t>en las funciones ejecutivas: capacidad de planificar, ordenar o de resolver problemas. </a:t>
            </a:r>
          </a:p>
          <a:p>
            <a:pPr>
              <a:buFont typeface="Wingdings" panose="05000000000000000000" pitchFamily="2" charset="2"/>
              <a:buChar char="§"/>
            </a:pPr>
            <a:r>
              <a:rPr lang="es-ES" sz="2400" dirty="0"/>
              <a:t>Los </a:t>
            </a:r>
            <a:r>
              <a:rPr lang="es-ES" sz="2400" b="1" u="sng" dirty="0"/>
              <a:t>síntomas</a:t>
            </a:r>
            <a:r>
              <a:rPr lang="es-ES" sz="2400" dirty="0"/>
              <a:t> iniciales: abarcan desde un estado de desinhibición o, por el contrario, de apatía con aspecto depresivo, somnoliento, emisión de un lenguaje atenuado y con el tiempo mutismo. </a:t>
            </a:r>
          </a:p>
          <a:p>
            <a:pPr>
              <a:buFont typeface="Wingdings" panose="05000000000000000000" pitchFamily="2" charset="2"/>
              <a:buChar char="§"/>
            </a:pPr>
            <a:r>
              <a:rPr lang="es-ES" sz="2400" dirty="0"/>
              <a:t>Los pacientes que se manifiestan con síntomas de desinhibición: suelen presentar inquietud, nerviosismo, tendencia a llevarse cosas a la boca (</a:t>
            </a:r>
            <a:r>
              <a:rPr lang="es-ES" sz="2400" dirty="0" err="1"/>
              <a:t>hiperoralidad</a:t>
            </a:r>
            <a:r>
              <a:rPr lang="es-ES" sz="2400" dirty="0"/>
              <a:t>), impulsividad, humor exaltado, comportamientos sociales inadecuados que afectan a la expresión del lenguaje, obsesiones, rituales, pérdida del interés por la higiene personal. </a:t>
            </a:r>
          </a:p>
          <a:p>
            <a:pPr>
              <a:buFont typeface="Wingdings" panose="05000000000000000000" pitchFamily="2" charset="2"/>
              <a:buChar char="§"/>
            </a:pPr>
            <a:r>
              <a:rPr lang="es-ES" sz="2400" dirty="0"/>
              <a:t>La </a:t>
            </a:r>
            <a:r>
              <a:rPr lang="es-ES" sz="2400" b="1" i="1" dirty="0"/>
              <a:t>memoria</a:t>
            </a:r>
            <a:r>
              <a:rPr lang="es-ES" sz="2400" dirty="0"/>
              <a:t> suele permanecer inalterada hasta fases más avanzadas. </a:t>
            </a:r>
          </a:p>
          <a:p>
            <a:pPr marL="0" indent="0">
              <a:buNone/>
            </a:pPr>
            <a:endParaRPr lang="es-ES" sz="2400" dirty="0"/>
          </a:p>
        </p:txBody>
      </p:sp>
    </p:spTree>
    <p:extLst>
      <p:ext uri="{BB962C8B-B14F-4D97-AF65-F5344CB8AC3E}">
        <p14:creationId xmlns:p14="http://schemas.microsoft.com/office/powerpoint/2010/main" val="7329174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22630"/>
            <a:ext cx="11487956" cy="5881955"/>
          </a:xfrm>
        </p:spPr>
        <p:txBody>
          <a:bodyPr>
            <a:normAutofit/>
          </a:bodyPr>
          <a:lstStyle/>
          <a:p>
            <a:pPr marL="0" indent="0">
              <a:buNone/>
            </a:pPr>
            <a:r>
              <a:rPr lang="es-AR" sz="3200" u="sng" dirty="0"/>
              <a:t>MANIFESTACIONES CLÍNICAS:</a:t>
            </a:r>
          </a:p>
          <a:p>
            <a:pPr>
              <a:buFont typeface="Wingdings" panose="05000000000000000000" pitchFamily="2" charset="2"/>
              <a:buChar char="§"/>
            </a:pPr>
            <a:r>
              <a:rPr lang="es-ES" sz="2400" dirty="0"/>
              <a:t>Otras manifestaciones frecuentes son: pérdida de conciencia de enfermedad, embotamiento emocional, incapacidad para reconocer emociones como la tristeza o el enfado o la pérdida de las emociones sociales básicas como la capacidad de </a:t>
            </a:r>
            <a:r>
              <a:rPr lang="es-ES" sz="2400" dirty="0" err="1"/>
              <a:t>empatizar</a:t>
            </a:r>
            <a:r>
              <a:rPr lang="es-ES" sz="2400" dirty="0"/>
              <a:t>.  </a:t>
            </a:r>
          </a:p>
          <a:p>
            <a:pPr>
              <a:buFont typeface="Wingdings" panose="05000000000000000000" pitchFamily="2" charset="2"/>
              <a:buChar char="§"/>
            </a:pPr>
            <a:r>
              <a:rPr lang="es-ES" sz="2400" dirty="0"/>
              <a:t>Con la progresión de la enfermedad son frecuentes los síntomas motores, afectando los músculos de los miembros, el habla, la deglución y la respiración.</a:t>
            </a:r>
          </a:p>
          <a:p>
            <a:pPr>
              <a:buFont typeface="Wingdings" panose="05000000000000000000" pitchFamily="2" charset="2"/>
              <a:buChar char="§"/>
            </a:pPr>
            <a:r>
              <a:rPr lang="es-ES" sz="2400" dirty="0"/>
              <a:t>Existe un deterioro más importante y precoz de las actividades de la vida diaria (que en la EA o en otras variantes de la DFT).</a:t>
            </a:r>
          </a:p>
          <a:p>
            <a:pPr>
              <a:buFont typeface="Wingdings" panose="05000000000000000000" pitchFamily="2" charset="2"/>
              <a:buChar char="§"/>
            </a:pPr>
            <a:r>
              <a:rPr lang="es-ES" sz="2400" dirty="0"/>
              <a:t>Con frecuencia estos pacientes son erróneamente diagnosticados de una enfermedad psiquiátrica.</a:t>
            </a:r>
            <a:endParaRPr lang="es-AR" sz="2400" dirty="0"/>
          </a:p>
        </p:txBody>
      </p:sp>
    </p:spTree>
    <p:extLst>
      <p:ext uri="{BB962C8B-B14F-4D97-AF65-F5344CB8AC3E}">
        <p14:creationId xmlns:p14="http://schemas.microsoft.com/office/powerpoint/2010/main" val="3911629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3183" y="287024"/>
            <a:ext cx="11088710" cy="6088017"/>
          </a:xfrm>
        </p:spPr>
        <p:txBody>
          <a:bodyPr>
            <a:normAutofit fontScale="92500"/>
          </a:bodyPr>
          <a:lstStyle/>
          <a:p>
            <a:pPr marL="0" indent="0" algn="ctr">
              <a:buNone/>
            </a:pPr>
            <a:r>
              <a:rPr lang="es-ES" sz="2400" b="1" dirty="0">
                <a:solidFill>
                  <a:schemeClr val="accent1">
                    <a:lumMod val="60000"/>
                    <a:lumOff val="40000"/>
                  </a:schemeClr>
                </a:solidFill>
              </a:rPr>
              <a:t>2) </a:t>
            </a:r>
            <a:r>
              <a:rPr lang="es-ES" sz="2400" b="1" u="sng" dirty="0">
                <a:solidFill>
                  <a:schemeClr val="accent1">
                    <a:lumMod val="60000"/>
                    <a:lumOff val="40000"/>
                  </a:schemeClr>
                </a:solidFill>
              </a:rPr>
              <a:t>Afasia progresiva no fluente (APNF): </a:t>
            </a:r>
          </a:p>
          <a:p>
            <a:pPr>
              <a:buFont typeface="Wingdings" panose="05000000000000000000" pitchFamily="2" charset="2"/>
              <a:buChar char="§"/>
            </a:pPr>
            <a:r>
              <a:rPr lang="es-ES" sz="2400" dirty="0"/>
              <a:t>Los síntomas afectan de forma principal a la expresión del lenguaje. </a:t>
            </a:r>
          </a:p>
          <a:p>
            <a:pPr marL="0" indent="0">
              <a:buNone/>
            </a:pPr>
            <a:r>
              <a:rPr lang="es-ES" sz="2400" dirty="0"/>
              <a:t>Se suelen iniciar con </a:t>
            </a:r>
            <a:r>
              <a:rPr lang="es-ES" sz="2400" i="1" dirty="0">
                <a:effectLst>
                  <a:outerShdw blurRad="38100" dist="38100" dir="2700000" algn="tl">
                    <a:srgbClr val="000000">
                      <a:alpha val="43137"/>
                    </a:srgbClr>
                  </a:outerShdw>
                </a:effectLst>
              </a:rPr>
              <a:t>parafasias</a:t>
            </a:r>
            <a:r>
              <a:rPr lang="es-ES" sz="2400" dirty="0"/>
              <a:t>: errores en el empleo de fonemas (por ejemplo decir sal en vez de sol) o de palabras (por ejemplo decir pañuelo en vez de servilleta o trapo en vez de toalla) y </a:t>
            </a:r>
            <a:r>
              <a:rPr lang="es-ES" sz="2400" i="1" dirty="0">
                <a:effectLst>
                  <a:outerShdw blurRad="38100" dist="38100" dir="2700000" algn="tl">
                    <a:srgbClr val="000000">
                      <a:alpha val="43137"/>
                    </a:srgbClr>
                  </a:outerShdw>
                </a:effectLst>
              </a:rPr>
              <a:t>anomia</a:t>
            </a:r>
            <a:r>
              <a:rPr lang="es-ES" sz="2400" dirty="0"/>
              <a:t>: dificultad para encontrar los términos más adecuadas para nombrar los objetos. </a:t>
            </a:r>
          </a:p>
          <a:p>
            <a:pPr>
              <a:buFont typeface="Wingdings" panose="05000000000000000000" pitchFamily="2" charset="2"/>
              <a:buChar char="§"/>
            </a:pPr>
            <a:r>
              <a:rPr lang="es-ES" sz="2400" dirty="0"/>
              <a:t>Con el tiempo pueden no entender el significado de frases complejas. Pero, la comprensión del lenguaje está relativamente conservada. </a:t>
            </a:r>
          </a:p>
          <a:p>
            <a:pPr>
              <a:buFont typeface="Wingdings" panose="05000000000000000000" pitchFamily="2" charset="2"/>
              <a:buChar char="§"/>
            </a:pPr>
            <a:r>
              <a:rPr lang="es-ES" sz="2400" dirty="0"/>
              <a:t>Otro síntoma característico es el </a:t>
            </a:r>
            <a:r>
              <a:rPr lang="es-ES" sz="2400" i="1" dirty="0">
                <a:effectLst>
                  <a:outerShdw blurRad="38100" dist="38100" dir="2700000" algn="tl">
                    <a:srgbClr val="000000">
                      <a:alpha val="43137"/>
                    </a:srgbClr>
                  </a:outerShdw>
                </a:effectLst>
              </a:rPr>
              <a:t>agramatismo</a:t>
            </a:r>
            <a:r>
              <a:rPr lang="es-ES" sz="2400" dirty="0"/>
              <a:t>, que se manifiesta con la omisión o el uso incorrecto de formas gramaticales, empleo de verbos, artículos o proposiciones (por ejemplo omitir artículos, desordenar palabras o empleo incorrecto de tiempos verbales) y de </a:t>
            </a:r>
            <a:r>
              <a:rPr lang="es-ES" sz="2400" i="1" dirty="0">
                <a:effectLst>
                  <a:outerShdw blurRad="38100" dist="38100" dir="2700000" algn="tl">
                    <a:srgbClr val="000000">
                      <a:alpha val="43137"/>
                    </a:srgbClr>
                  </a:outerShdw>
                </a:effectLst>
              </a:rPr>
              <a:t>errores fonéticos en la lectura</a:t>
            </a:r>
            <a:r>
              <a:rPr lang="es-ES" sz="2400" dirty="0"/>
              <a:t>. </a:t>
            </a:r>
          </a:p>
          <a:p>
            <a:pPr>
              <a:buFont typeface="Wingdings" panose="05000000000000000000" pitchFamily="2" charset="2"/>
              <a:buChar char="§"/>
            </a:pPr>
            <a:r>
              <a:rPr lang="es-ES" sz="2400" dirty="0"/>
              <a:t>Presentan un lenguaje más simplificado, con pérdida de la fluidez normal, pausado, frases cortas, emitidas con esfuerzo y a veces tartamudez. Con el tiempo pueden desarrollar mutismo. </a:t>
            </a:r>
          </a:p>
          <a:p>
            <a:pPr>
              <a:buFont typeface="Wingdings" panose="05000000000000000000" pitchFamily="2" charset="2"/>
              <a:buChar char="§"/>
            </a:pPr>
            <a:r>
              <a:rPr lang="es-ES" sz="2400" dirty="0"/>
              <a:t>Las alteraciones del comportamiento suelen aparecer en fases más avanzadas de la enfermedad.</a:t>
            </a:r>
          </a:p>
        </p:txBody>
      </p:sp>
    </p:spTree>
    <p:extLst>
      <p:ext uri="{BB962C8B-B14F-4D97-AF65-F5344CB8AC3E}">
        <p14:creationId xmlns:p14="http://schemas.microsoft.com/office/powerpoint/2010/main" val="1884039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3183" y="287024"/>
            <a:ext cx="11088710" cy="6088017"/>
          </a:xfrm>
        </p:spPr>
        <p:txBody>
          <a:bodyPr>
            <a:normAutofit/>
          </a:bodyPr>
          <a:lstStyle/>
          <a:p>
            <a:pPr marL="0" indent="0" algn="ctr">
              <a:buNone/>
            </a:pPr>
            <a:r>
              <a:rPr lang="es-ES" sz="2200" b="1" dirty="0">
                <a:solidFill>
                  <a:schemeClr val="accent1">
                    <a:lumMod val="40000"/>
                    <a:lumOff val="60000"/>
                  </a:schemeClr>
                </a:solidFill>
              </a:rPr>
              <a:t>3) </a:t>
            </a:r>
            <a:r>
              <a:rPr lang="es-ES" sz="2200" b="1" u="sng" dirty="0">
                <a:solidFill>
                  <a:schemeClr val="accent1">
                    <a:lumMod val="40000"/>
                    <a:lumOff val="60000"/>
                  </a:schemeClr>
                </a:solidFill>
              </a:rPr>
              <a:t>Demencia semántica o variante temporal de la DFT (DS): </a:t>
            </a:r>
            <a:endParaRPr lang="es-ES" sz="2200" b="1" dirty="0">
              <a:solidFill>
                <a:schemeClr val="accent1">
                  <a:lumMod val="40000"/>
                  <a:lumOff val="60000"/>
                </a:schemeClr>
              </a:solidFill>
            </a:endParaRPr>
          </a:p>
          <a:p>
            <a:pPr>
              <a:buFont typeface="Wingdings" panose="05000000000000000000" pitchFamily="2" charset="2"/>
              <a:buChar char="§"/>
            </a:pPr>
            <a:r>
              <a:rPr lang="es-ES" sz="2200" dirty="0"/>
              <a:t>Se caracteriza por la pérdida progresiva para </a:t>
            </a:r>
            <a:r>
              <a:rPr lang="es-ES" sz="2200" b="1" dirty="0"/>
              <a:t>entender</a:t>
            </a:r>
            <a:r>
              <a:rPr lang="es-ES" sz="2200" dirty="0"/>
              <a:t> el significado de las palabras, </a:t>
            </a:r>
            <a:r>
              <a:rPr lang="es-ES" sz="2200" b="1" dirty="0"/>
              <a:t>reconocer</a:t>
            </a:r>
            <a:r>
              <a:rPr lang="es-ES" sz="2200" dirty="0"/>
              <a:t> los objetos o personas familiares. </a:t>
            </a:r>
          </a:p>
          <a:p>
            <a:pPr>
              <a:buFont typeface="Wingdings" panose="05000000000000000000" pitchFamily="2" charset="2"/>
              <a:buChar char="§"/>
            </a:pPr>
            <a:r>
              <a:rPr lang="es-ES" sz="2200" dirty="0"/>
              <a:t>El lenguaje hablado es fluente y permanece conservada la capacidad de articulación, suele carecer de significado. </a:t>
            </a:r>
          </a:p>
          <a:p>
            <a:pPr>
              <a:buFont typeface="Wingdings" panose="05000000000000000000" pitchFamily="2" charset="2"/>
              <a:buChar char="§"/>
            </a:pPr>
            <a:r>
              <a:rPr lang="es-ES" sz="2200" dirty="0"/>
              <a:t>Es característica la presencia de </a:t>
            </a:r>
            <a:r>
              <a:rPr lang="es-ES" sz="2200" b="1" i="1" dirty="0"/>
              <a:t>anomia</a:t>
            </a:r>
            <a:r>
              <a:rPr lang="es-ES" sz="2200" dirty="0"/>
              <a:t>.</a:t>
            </a:r>
          </a:p>
          <a:p>
            <a:pPr>
              <a:buFont typeface="Wingdings" panose="05000000000000000000" pitchFamily="2" charset="2"/>
              <a:buChar char="§"/>
            </a:pPr>
            <a:r>
              <a:rPr lang="es-ES" sz="2200" dirty="0"/>
              <a:t>Son frecuentes la </a:t>
            </a:r>
            <a:r>
              <a:rPr lang="es-ES" sz="2200" i="1" dirty="0">
                <a:effectLst>
                  <a:outerShdw blurRad="38100" dist="38100" dir="2700000" algn="tl">
                    <a:srgbClr val="000000">
                      <a:alpha val="43137"/>
                    </a:srgbClr>
                  </a:outerShdw>
                </a:effectLst>
              </a:rPr>
              <a:t>dislexia</a:t>
            </a:r>
            <a:r>
              <a:rPr lang="es-ES" sz="2200" dirty="0"/>
              <a:t> en la lectura y la </a:t>
            </a:r>
            <a:r>
              <a:rPr lang="es-ES" sz="2200" i="1" dirty="0">
                <a:effectLst>
                  <a:outerShdw blurRad="38100" dist="38100" dir="2700000" algn="tl">
                    <a:srgbClr val="000000">
                      <a:alpha val="43137"/>
                    </a:srgbClr>
                  </a:outerShdw>
                </a:effectLst>
              </a:rPr>
              <a:t>agrafia</a:t>
            </a:r>
            <a:r>
              <a:rPr lang="es-ES" sz="2200" dirty="0"/>
              <a:t> y casi la mitad de los pacientes tienen </a:t>
            </a:r>
            <a:r>
              <a:rPr lang="es-ES" sz="2200" i="1" dirty="0">
                <a:effectLst>
                  <a:outerShdw blurRad="38100" dist="38100" dir="2700000" algn="tl">
                    <a:srgbClr val="000000">
                      <a:alpha val="43137"/>
                    </a:srgbClr>
                  </a:outerShdw>
                </a:effectLst>
              </a:rPr>
              <a:t>agnosia</a:t>
            </a:r>
            <a:r>
              <a:rPr lang="es-ES" sz="2200" dirty="0"/>
              <a:t> visual y táctil. </a:t>
            </a:r>
          </a:p>
          <a:p>
            <a:pPr>
              <a:buFont typeface="Wingdings" panose="05000000000000000000" pitchFamily="2" charset="2"/>
              <a:buChar char="§"/>
            </a:pPr>
            <a:r>
              <a:rPr lang="es-ES" sz="2200" dirty="0"/>
              <a:t>Las </a:t>
            </a:r>
            <a:r>
              <a:rPr lang="es-ES" sz="2200" b="1" i="1" dirty="0"/>
              <a:t>alteraciones en el comportamiento </a:t>
            </a:r>
            <a:r>
              <a:rPr lang="es-ES" sz="2200" dirty="0"/>
              <a:t>pueden aparecer tanto al inicio como en estadios más avanzados.</a:t>
            </a:r>
            <a:endParaRPr lang="es-AR" sz="2200" dirty="0"/>
          </a:p>
        </p:txBody>
      </p:sp>
    </p:spTree>
    <p:extLst>
      <p:ext uri="{BB962C8B-B14F-4D97-AF65-F5344CB8AC3E}">
        <p14:creationId xmlns:p14="http://schemas.microsoft.com/office/powerpoint/2010/main" val="2005058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6"/>
            <a:ext cx="11397803" cy="5984985"/>
          </a:xfrm>
        </p:spPr>
        <p:txBody>
          <a:bodyPr>
            <a:normAutofit/>
          </a:bodyPr>
          <a:lstStyle/>
          <a:p>
            <a:pPr marL="0" indent="0">
              <a:buNone/>
            </a:pPr>
            <a:r>
              <a:rPr lang="es-ES" sz="3200" u="sng" dirty="0"/>
              <a:t>CARACTERÍSTICAS DEL DETERIORO COGNITIVO</a:t>
            </a:r>
          </a:p>
          <a:p>
            <a:pPr>
              <a:buFont typeface="Wingdings" panose="05000000000000000000" pitchFamily="2" charset="2"/>
              <a:buChar char="§"/>
            </a:pPr>
            <a:r>
              <a:rPr lang="es-ES" sz="2400" dirty="0"/>
              <a:t>Los pacientes con DFT presentan importante deterioro de las funciones ejecutivas y pérdida de atención. </a:t>
            </a:r>
          </a:p>
          <a:p>
            <a:pPr>
              <a:buFont typeface="Wingdings" panose="05000000000000000000" pitchFamily="2" charset="2"/>
              <a:buChar char="§"/>
            </a:pPr>
            <a:r>
              <a:rPr lang="es-ES" sz="2400" dirty="0"/>
              <a:t>Las habilidades </a:t>
            </a:r>
            <a:r>
              <a:rPr lang="es-ES" sz="2400" dirty="0" err="1"/>
              <a:t>visoespaciales</a:t>
            </a:r>
            <a:r>
              <a:rPr lang="es-ES" sz="2400" dirty="0"/>
              <a:t>, la orientación o la memoria suelen mantenerse intactas hasta fases más avanzadas de la enfermedad . </a:t>
            </a:r>
          </a:p>
          <a:p>
            <a:pPr>
              <a:buFont typeface="Wingdings" panose="05000000000000000000" pitchFamily="2" charset="2"/>
              <a:buChar char="§"/>
            </a:pPr>
            <a:r>
              <a:rPr lang="es-ES" sz="2400" dirty="0"/>
              <a:t>Con el tiempo todos los síntomas de alteración del comportamiento y del lenguaje se suman a un deterioro importante de la memoria y a otros déficits cognitivos que conllevan a la dependencia completa para las actividades de la vida diaria.</a:t>
            </a:r>
          </a:p>
          <a:p>
            <a:pPr marL="0" indent="0">
              <a:buNone/>
            </a:pPr>
            <a:endParaRPr lang="es-AR" sz="1200" dirty="0"/>
          </a:p>
          <a:p>
            <a:pPr marL="0" indent="0">
              <a:buNone/>
            </a:pPr>
            <a:endParaRPr lang="es-AR" sz="1200" dirty="0"/>
          </a:p>
        </p:txBody>
      </p:sp>
    </p:spTree>
    <p:extLst>
      <p:ext uri="{BB962C8B-B14F-4D97-AF65-F5344CB8AC3E}">
        <p14:creationId xmlns:p14="http://schemas.microsoft.com/office/powerpoint/2010/main" val="241096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AR" dirty="0"/>
              <a:t>ÍNDICES DE LOS DISTINTOS TIPOS DE DEMENCIA </a:t>
            </a:r>
            <a:endParaRPr lang="es-ES" dirty="0"/>
          </a:p>
        </p:txBody>
      </p:sp>
      <p:sp>
        <p:nvSpPr>
          <p:cNvPr id="6" name="Marcador de texto 5"/>
          <p:cNvSpPr>
            <a:spLocks noGrp="1"/>
          </p:cNvSpPr>
          <p:nvPr>
            <p:ph type="body" sz="half" idx="2"/>
          </p:nvPr>
        </p:nvSpPr>
        <p:spPr/>
        <p:txBody>
          <a:bodyPr/>
          <a:lstStyle/>
          <a:p>
            <a:pPr algn="ctr"/>
            <a:r>
              <a:rPr lang="es-AR" dirty="0"/>
              <a:t>FRECUENCIA - EDAD – SEXO – FACTORES DE RIESGO. </a:t>
            </a:r>
            <a:endParaRPr lang="es-ES"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5898" y="804934"/>
            <a:ext cx="8156028" cy="3398345"/>
          </a:xfrm>
          <a:prstGeom prst="rect">
            <a:avLst/>
          </a:prstGeom>
        </p:spPr>
      </p:pic>
    </p:spTree>
    <p:extLst>
      <p:ext uri="{BB962C8B-B14F-4D97-AF65-F5344CB8AC3E}">
        <p14:creationId xmlns:p14="http://schemas.microsoft.com/office/powerpoint/2010/main" val="3169711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6"/>
            <a:ext cx="11397803" cy="5984985"/>
          </a:xfrm>
        </p:spPr>
        <p:txBody>
          <a:bodyPr>
            <a:normAutofit/>
          </a:bodyPr>
          <a:lstStyle/>
          <a:p>
            <a:pPr marL="0" indent="0">
              <a:buNone/>
            </a:pPr>
            <a:r>
              <a:rPr lang="es-ES" sz="3200" u="sng"/>
              <a:t>SÍNTOMAS </a:t>
            </a:r>
            <a:r>
              <a:rPr lang="es-ES" sz="3200" u="sng" dirty="0"/>
              <a:t>NEUROLÓGICOS</a:t>
            </a:r>
            <a:endParaRPr lang="es-ES" sz="3200" dirty="0"/>
          </a:p>
          <a:p>
            <a:pPr>
              <a:buFont typeface="Wingdings" panose="05000000000000000000" pitchFamily="2" charset="2"/>
              <a:buChar char="§"/>
            </a:pPr>
            <a:r>
              <a:rPr lang="es-ES" sz="2400" dirty="0"/>
              <a:t>De forma característica suelen estar ausentes al inicio y aparecen con el tiempo. </a:t>
            </a:r>
          </a:p>
          <a:p>
            <a:pPr>
              <a:buFont typeface="Wingdings" panose="05000000000000000000" pitchFamily="2" charset="2"/>
              <a:buChar char="§"/>
            </a:pPr>
            <a:r>
              <a:rPr lang="es-ES" sz="2400" dirty="0"/>
              <a:t>Son más frecuentes en la </a:t>
            </a:r>
            <a:r>
              <a:rPr lang="es-ES" sz="2400" dirty="0" err="1"/>
              <a:t>DFTvc</a:t>
            </a:r>
            <a:r>
              <a:rPr lang="es-ES" sz="2400" dirty="0"/>
              <a:t> (frontal o del comportamiento) que en las otras dos variantes. </a:t>
            </a:r>
          </a:p>
          <a:p>
            <a:pPr>
              <a:buFont typeface="Wingdings" panose="05000000000000000000" pitchFamily="2" charset="2"/>
              <a:buChar char="§"/>
            </a:pPr>
            <a:r>
              <a:rPr lang="es-ES" sz="2400" dirty="0"/>
              <a:t>Casi la mitad de los pacientes sin historia familiar previa, presentan síntomas neurológicos de afectación de: </a:t>
            </a:r>
            <a:r>
              <a:rPr lang="es-ES" sz="2400" i="1" dirty="0" err="1">
                <a:effectLst>
                  <a:outerShdw blurRad="38100" dist="38100" dir="2700000" algn="tl">
                    <a:srgbClr val="000000">
                      <a:alpha val="43137"/>
                    </a:srgbClr>
                  </a:outerShdw>
                </a:effectLst>
              </a:rPr>
              <a:t>motoneurona</a:t>
            </a:r>
            <a:r>
              <a:rPr lang="es-ES" sz="2400" i="1" dirty="0">
                <a:effectLst>
                  <a:outerShdw blurRad="38100" dist="38100" dir="2700000" algn="tl">
                    <a:srgbClr val="000000">
                      <a:alpha val="43137"/>
                    </a:srgbClr>
                  </a:outerShdw>
                </a:effectLst>
              </a:rPr>
              <a:t> superior o inferior</a:t>
            </a:r>
            <a:r>
              <a:rPr lang="es-ES" sz="2400" dirty="0"/>
              <a:t> como rigidez muscular, reflejos primitivos (garra, hocico y de succión) y </a:t>
            </a:r>
            <a:r>
              <a:rPr lang="es-ES" sz="2400" i="1" dirty="0">
                <a:effectLst>
                  <a:outerShdw blurRad="38100" dist="38100" dir="2700000" algn="tl">
                    <a:srgbClr val="000000">
                      <a:alpha val="43137"/>
                    </a:srgbClr>
                  </a:outerShdw>
                </a:effectLst>
              </a:rPr>
              <a:t>síntomas de parkinsonismo</a:t>
            </a:r>
            <a:r>
              <a:rPr lang="es-ES" sz="2400" dirty="0"/>
              <a:t> (acinesia, rigidez y temblor).</a:t>
            </a:r>
          </a:p>
          <a:p>
            <a:pPr>
              <a:buFont typeface="Wingdings" panose="05000000000000000000" pitchFamily="2" charset="2"/>
              <a:buChar char="§"/>
            </a:pPr>
            <a:r>
              <a:rPr lang="es-ES" sz="2400" dirty="0"/>
              <a:t>Algunos autores han observado una alteración en la identificación y percepción de los sabores en este grupo de demencias.</a:t>
            </a:r>
          </a:p>
          <a:p>
            <a:pPr marL="0" indent="0">
              <a:buNone/>
            </a:pPr>
            <a:endParaRPr lang="es-AR" sz="1200" dirty="0"/>
          </a:p>
        </p:txBody>
      </p:sp>
    </p:spTree>
    <p:extLst>
      <p:ext uri="{BB962C8B-B14F-4D97-AF65-F5344CB8AC3E}">
        <p14:creationId xmlns:p14="http://schemas.microsoft.com/office/powerpoint/2010/main" val="10614494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lnSpcReduction="10000"/>
          </a:bodyPr>
          <a:lstStyle/>
          <a:p>
            <a:pPr marL="0" indent="0">
              <a:buNone/>
            </a:pPr>
            <a:r>
              <a:rPr lang="es-AR" sz="3200" u="sng" dirty="0"/>
              <a:t>¿CÓMO SE DIAGNOSTICA?</a:t>
            </a:r>
          </a:p>
          <a:p>
            <a:pPr>
              <a:buFont typeface="Wingdings" panose="05000000000000000000" pitchFamily="2" charset="2"/>
              <a:buChar char="§"/>
            </a:pPr>
            <a:r>
              <a:rPr lang="es-ES" sz="2400" dirty="0"/>
              <a:t>Demostración del deterioro de las funciones del lóbulo frontal en las pruebas neuropsicológicas y la presencia de síntomas que la apoyen. </a:t>
            </a:r>
          </a:p>
          <a:p>
            <a:pPr>
              <a:buFont typeface="Wingdings" panose="05000000000000000000" pitchFamily="2" charset="2"/>
              <a:buChar char="§"/>
            </a:pPr>
            <a:r>
              <a:rPr lang="es-ES" sz="2400" dirty="0"/>
              <a:t>Es muy importante recoger antecedentes familiares de DFT o tener en cuenta la posibilidad de familiares con enfermedad de </a:t>
            </a:r>
            <a:r>
              <a:rPr lang="es-ES" sz="2400" dirty="0" err="1"/>
              <a:t>motoneurona</a:t>
            </a:r>
            <a:r>
              <a:rPr lang="es-ES" sz="2400" dirty="0"/>
              <a:t>. </a:t>
            </a:r>
          </a:p>
          <a:p>
            <a:pPr marL="0" indent="0">
              <a:buNone/>
            </a:pPr>
            <a:endParaRPr lang="es-ES" sz="2400" dirty="0"/>
          </a:p>
          <a:p>
            <a:pPr>
              <a:buFont typeface="Wingdings" panose="05000000000000000000" pitchFamily="2" charset="2"/>
              <a:buChar char="q"/>
            </a:pPr>
            <a:r>
              <a:rPr lang="es-ES" sz="2400" u="sng" dirty="0"/>
              <a:t>Exploración física y del estado cognitivo: </a:t>
            </a:r>
          </a:p>
          <a:p>
            <a:pPr>
              <a:buFont typeface="Wingdings" panose="05000000000000000000" pitchFamily="2" charset="2"/>
              <a:buChar char="§"/>
            </a:pPr>
            <a:r>
              <a:rPr lang="es-AR" sz="2400" dirty="0"/>
              <a:t>Es importante detenerse en la exploración neurológica para descartar la enf de </a:t>
            </a:r>
            <a:r>
              <a:rPr lang="es-AR" sz="2400" dirty="0" err="1"/>
              <a:t>motoneurona</a:t>
            </a:r>
            <a:r>
              <a:rPr lang="es-AR" sz="2400" dirty="0"/>
              <a:t> y detectar la presencia de signos neurológicos posibles de esta demencia. </a:t>
            </a:r>
          </a:p>
          <a:p>
            <a:pPr>
              <a:buFont typeface="Wingdings" panose="05000000000000000000" pitchFamily="2" charset="2"/>
              <a:buChar char="§"/>
            </a:pPr>
            <a:r>
              <a:rPr lang="es-AR" sz="2400" dirty="0"/>
              <a:t>No existe una batería de pruebas con test cognitivos o del comportamiento universalmente aceptada para el diagnóstico de la DFT. Los test neuropsicológicos que exploran la función ejecutiva y el lenguaje aumentan la precisión diagnóstica. </a:t>
            </a:r>
          </a:p>
          <a:p>
            <a:pPr>
              <a:buFont typeface="Wingdings" panose="05000000000000000000" pitchFamily="2" charset="2"/>
              <a:buChar char="§"/>
            </a:pPr>
            <a:r>
              <a:rPr lang="es-AR" sz="2400" dirty="0"/>
              <a:t>El test cognitivo de ADDENBROOKE puede ayudar a diferenciar entre EA y </a:t>
            </a:r>
            <a:r>
              <a:rPr lang="es-AR" sz="2400" dirty="0" err="1"/>
              <a:t>DFTvc</a:t>
            </a:r>
            <a:r>
              <a:rPr lang="es-AR" sz="2400" dirty="0"/>
              <a:t>. Las pruebas que exploran el comportamiento pueden servir para diferenciar estos dos grupos de demencia. </a:t>
            </a:r>
            <a:endParaRPr lang="es-ES" sz="2400" dirty="0"/>
          </a:p>
          <a:p>
            <a:pPr>
              <a:buFont typeface="Wingdings" panose="05000000000000000000" pitchFamily="2" charset="2"/>
              <a:buChar char="q"/>
            </a:pPr>
            <a:endParaRPr lang="es-ES" sz="1200" dirty="0"/>
          </a:p>
          <a:p>
            <a:pPr>
              <a:buFont typeface="Wingdings" panose="05000000000000000000" pitchFamily="2" charset="2"/>
              <a:buChar char="q"/>
            </a:pPr>
            <a:endParaRPr lang="es-AR" sz="1200" dirty="0"/>
          </a:p>
        </p:txBody>
      </p:sp>
    </p:spTree>
    <p:extLst>
      <p:ext uri="{BB962C8B-B14F-4D97-AF65-F5344CB8AC3E}">
        <p14:creationId xmlns:p14="http://schemas.microsoft.com/office/powerpoint/2010/main" val="25099800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fontScale="92500"/>
          </a:bodyPr>
          <a:lstStyle/>
          <a:p>
            <a:pPr marL="0" indent="0">
              <a:buNone/>
            </a:pPr>
            <a:r>
              <a:rPr lang="es-AR" sz="3200" u="sng" dirty="0"/>
              <a:t>¿CÓMO SE DIAGNOSTICA?</a:t>
            </a:r>
          </a:p>
          <a:p>
            <a:pPr>
              <a:buFont typeface="Wingdings" panose="05000000000000000000" pitchFamily="2" charset="2"/>
              <a:buChar char="q"/>
            </a:pPr>
            <a:r>
              <a:rPr lang="es-ES" sz="2400" u="sng" dirty="0"/>
              <a:t>Pruebas de laboratorio y otras pruebas complementarias:</a:t>
            </a:r>
          </a:p>
          <a:p>
            <a:pPr>
              <a:buFont typeface="Wingdings" panose="05000000000000000000" pitchFamily="2" charset="2"/>
              <a:buChar char="§"/>
            </a:pPr>
            <a:r>
              <a:rPr lang="es-AR" sz="2400" dirty="0"/>
              <a:t>El objetivo será descartar causas secundarias de deterioro cognitivo y alteraciones de comportamiento. </a:t>
            </a:r>
          </a:p>
          <a:p>
            <a:pPr>
              <a:buFont typeface="Wingdings" panose="05000000000000000000" pitchFamily="2" charset="2"/>
              <a:buChar char="§"/>
            </a:pPr>
            <a:r>
              <a:rPr lang="es-AR" sz="2400" dirty="0"/>
              <a:t>Se recomienda realizar hemograma, vitamina B12, ácido fólico, glucosa, hormonas tiroideas, función hepática y renal. Y en los más jóvenes, puede indicarse realizar analíticas que descasten enfermedades autoinmunes. </a:t>
            </a:r>
            <a:endParaRPr lang="es-ES" sz="2400" dirty="0"/>
          </a:p>
          <a:p>
            <a:pPr>
              <a:buFont typeface="Wingdings" panose="05000000000000000000" pitchFamily="2" charset="2"/>
              <a:buChar char="q"/>
            </a:pPr>
            <a:r>
              <a:rPr lang="es-ES" sz="2400" u="sng" dirty="0"/>
              <a:t>Pruebas de </a:t>
            </a:r>
            <a:r>
              <a:rPr lang="es-ES" sz="2400" u="sng" dirty="0" err="1"/>
              <a:t>neuroimagen</a:t>
            </a:r>
            <a:r>
              <a:rPr lang="es-ES" sz="2400" u="sng" dirty="0"/>
              <a:t>:</a:t>
            </a:r>
          </a:p>
          <a:p>
            <a:pPr>
              <a:buFont typeface="Wingdings" panose="05000000000000000000" pitchFamily="2" charset="2"/>
              <a:buChar char="§"/>
            </a:pPr>
            <a:r>
              <a:rPr lang="es-AR" sz="2400" dirty="0"/>
              <a:t>Sirven para apoyar el diagnóstico y descartar causas secundarias de demencia. </a:t>
            </a:r>
          </a:p>
          <a:p>
            <a:pPr>
              <a:buFont typeface="Wingdings" panose="05000000000000000000" pitchFamily="2" charset="2"/>
              <a:buChar char="§"/>
            </a:pPr>
            <a:r>
              <a:rPr lang="es-AR" sz="2400" dirty="0"/>
              <a:t>Tomografía computarizada, Resonancia Magnética.</a:t>
            </a:r>
          </a:p>
          <a:p>
            <a:pPr>
              <a:buFont typeface="Wingdings" panose="05000000000000000000" pitchFamily="2" charset="2"/>
              <a:buChar char="§"/>
            </a:pPr>
            <a:r>
              <a:rPr lang="es-AR" sz="2400" dirty="0"/>
              <a:t>Los hallazgos más característicos son: la </a:t>
            </a:r>
            <a:r>
              <a:rPr lang="es-AR" sz="2400" i="1" dirty="0">
                <a:effectLst>
                  <a:outerShdw blurRad="38100" dist="38100" dir="2700000" algn="tl">
                    <a:srgbClr val="000000">
                      <a:alpha val="43137"/>
                    </a:srgbClr>
                  </a:outerShdw>
                </a:effectLst>
              </a:rPr>
              <a:t>atrofia de los lóbulos frontales y temporales, asimétrica y de intensidad variable. </a:t>
            </a:r>
            <a:endParaRPr lang="es-ES" sz="2400" i="1" dirty="0">
              <a:effectLst>
                <a:outerShdw blurRad="38100" dist="38100" dir="2700000" algn="tl">
                  <a:srgbClr val="000000">
                    <a:alpha val="43137"/>
                  </a:srgbClr>
                </a:outerShdw>
              </a:effectLst>
            </a:endParaRPr>
          </a:p>
          <a:p>
            <a:pPr>
              <a:buFont typeface="Wingdings" panose="05000000000000000000" pitchFamily="2" charset="2"/>
              <a:buChar char="q"/>
            </a:pPr>
            <a:r>
              <a:rPr lang="es-ES" sz="2400" u="sng" dirty="0"/>
              <a:t>Criterios diagnósticos: </a:t>
            </a:r>
            <a:r>
              <a:rPr lang="es-ES" sz="2400" dirty="0"/>
              <a:t>Existen unos criterios diagnósticos establecidos por consenso que se utilizan para </a:t>
            </a:r>
            <a:r>
              <a:rPr lang="es-ES" sz="2400" i="1" dirty="0"/>
              <a:t>DIFERENCIAR</a:t>
            </a:r>
            <a:r>
              <a:rPr lang="es-ES" sz="2400" dirty="0"/>
              <a:t> los tres síndromes que engloba la DFT con una revisión más reciente en los de la </a:t>
            </a:r>
            <a:r>
              <a:rPr lang="es-ES" sz="2400" dirty="0" err="1"/>
              <a:t>DFTvc</a:t>
            </a:r>
            <a:r>
              <a:rPr lang="es-ES" sz="2400" dirty="0"/>
              <a:t>.</a:t>
            </a:r>
          </a:p>
          <a:p>
            <a:pPr>
              <a:buFont typeface="Wingdings" panose="05000000000000000000" pitchFamily="2" charset="2"/>
              <a:buChar char="q"/>
            </a:pPr>
            <a:endParaRPr lang="es-ES" sz="1200" dirty="0"/>
          </a:p>
          <a:p>
            <a:pPr>
              <a:buFont typeface="Wingdings" panose="05000000000000000000" pitchFamily="2" charset="2"/>
              <a:buChar char="q"/>
            </a:pPr>
            <a:endParaRPr lang="es-AR" sz="1200" dirty="0"/>
          </a:p>
        </p:txBody>
      </p:sp>
    </p:spTree>
    <p:extLst>
      <p:ext uri="{BB962C8B-B14F-4D97-AF65-F5344CB8AC3E}">
        <p14:creationId xmlns:p14="http://schemas.microsoft.com/office/powerpoint/2010/main" val="16921890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3200" u="sng" dirty="0"/>
              <a:t>1. Variante del comportamiento de la DFT (</a:t>
            </a:r>
            <a:r>
              <a:rPr lang="es-ES" sz="3200" u="sng" dirty="0" err="1"/>
              <a:t>DFTvc</a:t>
            </a:r>
            <a:r>
              <a:rPr lang="es-ES" sz="3200" u="sng" dirty="0"/>
              <a:t>):</a:t>
            </a:r>
          </a:p>
          <a:p>
            <a:pPr marL="0" indent="0">
              <a:buNone/>
            </a:pPr>
            <a:r>
              <a:rPr lang="es-ES" sz="2400" b="1" u="sng" dirty="0"/>
              <a:t>Criterios diagnósticos de posible </a:t>
            </a:r>
            <a:r>
              <a:rPr lang="es-ES" sz="2400" b="1" u="sng" dirty="0" err="1"/>
              <a:t>DFTvc</a:t>
            </a:r>
            <a:r>
              <a:rPr lang="es-ES" sz="2400" dirty="0"/>
              <a:t> (deberán estar presentes tres de los seis de forma</a:t>
            </a:r>
          </a:p>
          <a:p>
            <a:pPr marL="0" indent="0">
              <a:buNone/>
            </a:pPr>
            <a:r>
              <a:rPr lang="es-ES" sz="2400" dirty="0"/>
              <a:t>repetida a lo largo de tres años):</a:t>
            </a:r>
          </a:p>
          <a:p>
            <a:pPr marL="0" indent="0">
              <a:buNone/>
            </a:pPr>
            <a:r>
              <a:rPr lang="es-ES" sz="2400" dirty="0"/>
              <a:t>o Comportamiento desinhibido precoz.</a:t>
            </a:r>
          </a:p>
          <a:p>
            <a:pPr marL="0" indent="0">
              <a:buNone/>
            </a:pPr>
            <a:r>
              <a:rPr lang="es-ES" sz="2400" dirty="0"/>
              <a:t>o Apatía.</a:t>
            </a:r>
          </a:p>
          <a:p>
            <a:pPr marL="0" indent="0">
              <a:buNone/>
            </a:pPr>
            <a:r>
              <a:rPr lang="es-ES" sz="2400" dirty="0"/>
              <a:t>o Pérdida precoz de la simpatía o de la empatía.</a:t>
            </a:r>
          </a:p>
          <a:p>
            <a:pPr marL="0" indent="0">
              <a:buNone/>
            </a:pPr>
            <a:r>
              <a:rPr lang="es-ES" sz="2400" dirty="0"/>
              <a:t>o Comportamientos perseverantes, estereotipados o compulsivos con rituales.</a:t>
            </a:r>
          </a:p>
          <a:p>
            <a:pPr marL="0" indent="0">
              <a:buNone/>
            </a:pPr>
            <a:r>
              <a:rPr lang="es-ES" sz="2400" dirty="0"/>
              <a:t>o Cambios en la conducta alimentaria e </a:t>
            </a:r>
            <a:r>
              <a:rPr lang="es-ES" sz="2400" dirty="0" err="1"/>
              <a:t>hiperoralidad</a:t>
            </a:r>
            <a:r>
              <a:rPr lang="es-ES" sz="2400" dirty="0"/>
              <a:t>.</a:t>
            </a:r>
          </a:p>
          <a:p>
            <a:pPr marL="0" indent="0">
              <a:buNone/>
            </a:pPr>
            <a:r>
              <a:rPr lang="es-ES" sz="2400" dirty="0"/>
              <a:t>o Perfil neuropsicológico: Alteraciones en la función ejecutiva con relativa conservación de la</a:t>
            </a:r>
          </a:p>
          <a:p>
            <a:pPr marL="0" indent="0">
              <a:buNone/>
            </a:pPr>
            <a:r>
              <a:rPr lang="es-ES" sz="2400" dirty="0"/>
              <a:t>memoria y de las funciones </a:t>
            </a:r>
            <a:r>
              <a:rPr lang="es-ES" sz="2400" dirty="0" err="1"/>
              <a:t>visoespaciales</a:t>
            </a:r>
            <a:r>
              <a:rPr lang="es-ES" sz="2400" dirty="0"/>
              <a:t>.</a:t>
            </a:r>
          </a:p>
          <a:p>
            <a:pPr>
              <a:buFont typeface="Wingdings" panose="05000000000000000000" pitchFamily="2" charset="2"/>
              <a:buChar char="q"/>
            </a:pPr>
            <a:endParaRPr lang="es-AR" sz="1200" dirty="0"/>
          </a:p>
        </p:txBody>
      </p:sp>
    </p:spTree>
    <p:extLst>
      <p:ext uri="{BB962C8B-B14F-4D97-AF65-F5344CB8AC3E}">
        <p14:creationId xmlns:p14="http://schemas.microsoft.com/office/powerpoint/2010/main" val="26381851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3200" u="sng" dirty="0"/>
              <a:t>2. Afasia progresiva no fluente (APNF):</a:t>
            </a:r>
          </a:p>
          <a:p>
            <a:pPr marL="0" indent="0">
              <a:buNone/>
            </a:pPr>
            <a:r>
              <a:rPr lang="es-ES" sz="2400" b="1" u="sng" dirty="0"/>
              <a:t>Manifestaciones esenciales para el diagnóstico de la APNF:</a:t>
            </a:r>
          </a:p>
          <a:p>
            <a:pPr marL="0" indent="0">
              <a:buNone/>
            </a:pPr>
            <a:r>
              <a:rPr lang="es-ES" sz="2400" dirty="0"/>
              <a:t>o Inicio insidioso y gradual.</a:t>
            </a:r>
          </a:p>
          <a:p>
            <a:pPr marL="0" indent="0">
              <a:buNone/>
            </a:pPr>
            <a:r>
              <a:rPr lang="es-ES" sz="2400" dirty="0"/>
              <a:t>o Lenguaje espontáneo no fluente con el menos uno de los siguientes síntomas: agramatismo, parafasias fonéticas, anomia.</a:t>
            </a:r>
          </a:p>
          <a:p>
            <a:pPr marL="0" indent="0">
              <a:buNone/>
            </a:pPr>
            <a:r>
              <a:rPr lang="es-ES" sz="2400" b="1" u="sng" dirty="0"/>
              <a:t>Manifestaciones que apoyan al diagnóstico:</a:t>
            </a:r>
          </a:p>
          <a:p>
            <a:pPr marL="0" indent="0">
              <a:buNone/>
            </a:pPr>
            <a:r>
              <a:rPr lang="es-ES" sz="2400" dirty="0"/>
              <a:t>o Inicio antes de los 65 años.</a:t>
            </a:r>
          </a:p>
          <a:p>
            <a:pPr marL="0" indent="0">
              <a:buNone/>
            </a:pPr>
            <a:r>
              <a:rPr lang="es-ES" sz="2400" dirty="0"/>
              <a:t>o Antecedentes de la misma enfermedad en familiares de primer grado.</a:t>
            </a:r>
          </a:p>
          <a:p>
            <a:pPr>
              <a:buFont typeface="Wingdings" panose="05000000000000000000" pitchFamily="2" charset="2"/>
              <a:buChar char="Ø"/>
            </a:pPr>
            <a:r>
              <a:rPr lang="es-ES" sz="2400" i="1" dirty="0"/>
              <a:t>Habla y lenguaje:</a:t>
            </a:r>
          </a:p>
          <a:p>
            <a:pPr marL="0" indent="0">
              <a:buNone/>
            </a:pPr>
            <a:r>
              <a:rPr lang="es-ES" sz="2400" dirty="0"/>
              <a:t>                        *Tartamudez o apraxia del habla.</a:t>
            </a:r>
          </a:p>
          <a:p>
            <a:pPr marL="0" indent="0">
              <a:buNone/>
            </a:pPr>
            <a:r>
              <a:rPr lang="es-ES" sz="2400" dirty="0"/>
              <a:t>                        *Dificultad para repetir palabras.</a:t>
            </a:r>
          </a:p>
        </p:txBody>
      </p:sp>
    </p:spTree>
    <p:extLst>
      <p:ext uri="{BB962C8B-B14F-4D97-AF65-F5344CB8AC3E}">
        <p14:creationId xmlns:p14="http://schemas.microsoft.com/office/powerpoint/2010/main" val="9396566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2400" dirty="0"/>
              <a:t>             *Alexia (pérdida de la capacidad de lectura) y agrafia (incapacidad para expresar ideas por escrito).</a:t>
            </a:r>
          </a:p>
          <a:p>
            <a:pPr marL="0" indent="0">
              <a:buNone/>
            </a:pPr>
            <a:r>
              <a:rPr lang="es-ES" sz="2400" dirty="0"/>
              <a:t>             *Conservación de la capacidad para entender el significado de las palabras.</a:t>
            </a:r>
          </a:p>
          <a:p>
            <a:pPr marL="0" indent="0">
              <a:buNone/>
            </a:pPr>
            <a:r>
              <a:rPr lang="es-ES" sz="2400" dirty="0"/>
              <a:t>             *Mutismo en fases avanzadas.</a:t>
            </a:r>
          </a:p>
          <a:p>
            <a:pPr>
              <a:buFont typeface="Wingdings" panose="05000000000000000000" pitchFamily="2" charset="2"/>
              <a:buChar char="Ø"/>
            </a:pPr>
            <a:r>
              <a:rPr lang="es-ES" sz="2400" i="1" dirty="0"/>
              <a:t>Comportamiento:</a:t>
            </a:r>
          </a:p>
          <a:p>
            <a:pPr marL="0" indent="0">
              <a:buNone/>
            </a:pPr>
            <a:r>
              <a:rPr lang="es-ES" sz="2400" dirty="0"/>
              <a:t>              *En las fases iniciales están conservadas las conductas sociales.</a:t>
            </a:r>
          </a:p>
          <a:p>
            <a:pPr marL="0" indent="0">
              <a:buNone/>
            </a:pPr>
            <a:r>
              <a:rPr lang="es-ES" sz="2400" dirty="0"/>
              <a:t>              *Alteraciones del comportamiento similares a la </a:t>
            </a:r>
            <a:r>
              <a:rPr lang="es-ES" sz="2400" dirty="0" err="1"/>
              <a:t>DFTvc</a:t>
            </a:r>
            <a:r>
              <a:rPr lang="es-ES" sz="2400" dirty="0"/>
              <a:t> en fases avanzadas.</a:t>
            </a:r>
          </a:p>
          <a:p>
            <a:pPr>
              <a:buFont typeface="Wingdings" panose="05000000000000000000" pitchFamily="2" charset="2"/>
              <a:buChar char="Ø"/>
            </a:pPr>
            <a:r>
              <a:rPr lang="es-ES" sz="2400" i="1" dirty="0"/>
              <a:t>Signos físicos:</a:t>
            </a:r>
          </a:p>
          <a:p>
            <a:pPr marL="0" indent="0">
              <a:buNone/>
            </a:pPr>
            <a:r>
              <a:rPr lang="es-ES" sz="2400" dirty="0"/>
              <a:t>               *Presencia tardía de reflejos primitivos contralaterales, acinesia, rigidez y temblor.</a:t>
            </a:r>
            <a:endParaRPr lang="es-AR" sz="2400" dirty="0"/>
          </a:p>
        </p:txBody>
      </p:sp>
    </p:spTree>
    <p:extLst>
      <p:ext uri="{BB962C8B-B14F-4D97-AF65-F5344CB8AC3E}">
        <p14:creationId xmlns:p14="http://schemas.microsoft.com/office/powerpoint/2010/main" val="37829593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3200" u="sng" dirty="0"/>
              <a:t>3. Demencia semántica </a:t>
            </a:r>
            <a:r>
              <a:rPr lang="es-ES" sz="3200" u="sng" dirty="0" err="1"/>
              <a:t>ó</a:t>
            </a:r>
            <a:r>
              <a:rPr lang="es-ES" sz="3200" u="sng" dirty="0"/>
              <a:t> variante temporal de la DFT (DS):</a:t>
            </a:r>
          </a:p>
          <a:p>
            <a:pPr marL="0" indent="0">
              <a:buNone/>
            </a:pPr>
            <a:r>
              <a:rPr lang="es-ES" sz="2400" b="1" u="sng" dirty="0"/>
              <a:t>Manifestaciones esenciales para el diagnóstico de la DS:</a:t>
            </a:r>
          </a:p>
          <a:p>
            <a:pPr marL="0" indent="0">
              <a:buNone/>
            </a:pPr>
            <a:r>
              <a:rPr lang="es-ES" sz="2400" dirty="0"/>
              <a:t>o Inicio insidioso y gradual.</a:t>
            </a:r>
          </a:p>
          <a:p>
            <a:pPr>
              <a:buFont typeface="Wingdings" panose="05000000000000000000" pitchFamily="2" charset="2"/>
              <a:buChar char="Ø"/>
            </a:pPr>
            <a:r>
              <a:rPr lang="es-ES" sz="2400" i="1" dirty="0"/>
              <a:t>Trastorno del lenguaje </a:t>
            </a:r>
            <a:r>
              <a:rPr lang="es-ES" sz="2400" dirty="0"/>
              <a:t>que se caracteriza por:</a:t>
            </a:r>
          </a:p>
          <a:p>
            <a:pPr marL="0" indent="0">
              <a:buNone/>
            </a:pPr>
            <a:r>
              <a:rPr lang="es-ES" sz="2400" dirty="0"/>
              <a:t>          *Lenguaje fluente y espontáneo pero progresivamente vacío de contenido. </a:t>
            </a:r>
          </a:p>
          <a:p>
            <a:pPr marL="0" indent="0">
              <a:buNone/>
            </a:pPr>
            <a:r>
              <a:rPr lang="es-ES" sz="2400" dirty="0"/>
              <a:t>          *Pérdida del significado de las palabras que se manifiesta en la dificultad para nombrar y para comprender (no son capaces de explicar el significado de los objetos).</a:t>
            </a:r>
          </a:p>
          <a:p>
            <a:pPr marL="0" indent="0">
              <a:buNone/>
            </a:pPr>
            <a:r>
              <a:rPr lang="es-ES" sz="2400" dirty="0"/>
              <a:t>          *Parafasias semánticas</a:t>
            </a:r>
          </a:p>
          <a:p>
            <a:pPr>
              <a:buFont typeface="Wingdings" panose="05000000000000000000" pitchFamily="2" charset="2"/>
              <a:buChar char="Ø"/>
            </a:pPr>
            <a:r>
              <a:rPr lang="es-ES" sz="2400" i="1" dirty="0"/>
              <a:t>Trastorno de la percepción </a:t>
            </a:r>
            <a:r>
              <a:rPr lang="es-ES" sz="2400" dirty="0"/>
              <a:t>con las siguientes características: </a:t>
            </a:r>
          </a:p>
          <a:p>
            <a:pPr marL="0" indent="0">
              <a:buNone/>
            </a:pPr>
            <a:r>
              <a:rPr lang="es-ES" sz="2400" dirty="0"/>
              <a:t>          *prosopagnosia (dificultad para reconocer la identidad de caras familiares) y/o agnosia asociativa.</a:t>
            </a:r>
          </a:p>
        </p:txBody>
      </p:sp>
    </p:spTree>
    <p:extLst>
      <p:ext uri="{BB962C8B-B14F-4D97-AF65-F5344CB8AC3E}">
        <p14:creationId xmlns:p14="http://schemas.microsoft.com/office/powerpoint/2010/main" val="37505706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2400" dirty="0"/>
              <a:t>          *Mantienen la capacidad de repetir palabras aisladas, secuencia de palabras o</a:t>
            </a:r>
          </a:p>
          <a:p>
            <a:pPr marL="0" indent="0">
              <a:buNone/>
            </a:pPr>
            <a:r>
              <a:rPr lang="es-ES" sz="2400" dirty="0"/>
              <a:t>frases cortas.</a:t>
            </a:r>
          </a:p>
          <a:p>
            <a:pPr marL="0" indent="0">
              <a:buNone/>
            </a:pPr>
            <a:r>
              <a:rPr lang="es-ES" sz="2400" b="1" u="sng" dirty="0"/>
              <a:t>Manifestaciones que apoyan al diagnóstico:</a:t>
            </a:r>
          </a:p>
          <a:p>
            <a:pPr marL="0" indent="0">
              <a:buNone/>
            </a:pPr>
            <a:r>
              <a:rPr lang="es-ES" sz="2400" dirty="0"/>
              <a:t>o Inicio antes de los 65 años.</a:t>
            </a:r>
          </a:p>
          <a:p>
            <a:pPr marL="0" indent="0">
              <a:buNone/>
            </a:pPr>
            <a:r>
              <a:rPr lang="es-ES" sz="2400" dirty="0"/>
              <a:t>o Antecedentes de la misma enfermedad en familiares de primer grado.</a:t>
            </a:r>
          </a:p>
        </p:txBody>
      </p:sp>
    </p:spTree>
    <p:extLst>
      <p:ext uri="{BB962C8B-B14F-4D97-AF65-F5344CB8AC3E}">
        <p14:creationId xmlns:p14="http://schemas.microsoft.com/office/powerpoint/2010/main" val="3170167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7476" y="0"/>
            <a:ext cx="11797048" cy="6088017"/>
          </a:xfrm>
        </p:spPr>
        <p:txBody>
          <a:bodyPr>
            <a:noAutofit/>
          </a:bodyPr>
          <a:lstStyle/>
          <a:p>
            <a:pPr marL="0" indent="0">
              <a:buNone/>
            </a:pPr>
            <a:r>
              <a:rPr lang="es-AR" sz="3200" u="sng" dirty="0"/>
              <a:t>DIAGNÓTICO DIFERENCIAL</a:t>
            </a:r>
          </a:p>
          <a:p>
            <a:pPr marL="0" indent="0">
              <a:buNone/>
            </a:pPr>
            <a:r>
              <a:rPr lang="es-ES" sz="2400" dirty="0"/>
              <a:t>Ante cualquier paciente que acuda a consulta por cambios recientes en la personalidad deberán descartarse las siguientes enfermedades:</a:t>
            </a:r>
          </a:p>
          <a:p>
            <a:pPr>
              <a:buFont typeface="Wingdings" panose="05000000000000000000" pitchFamily="2" charset="2"/>
              <a:buChar char="§"/>
            </a:pPr>
            <a:r>
              <a:rPr lang="es-ES" sz="2400" dirty="0"/>
              <a:t>Enfermedad psiquiátrica subyacente.</a:t>
            </a:r>
          </a:p>
          <a:p>
            <a:pPr>
              <a:buFont typeface="Wingdings" panose="05000000000000000000" pitchFamily="2" charset="2"/>
              <a:buChar char="§"/>
            </a:pPr>
            <a:r>
              <a:rPr lang="es-ES" sz="2400" dirty="0"/>
              <a:t>Causas tratables de demencia: enfermedades metabólicas, déficits nutricionales o trastornos hidroelectrolíticos.</a:t>
            </a:r>
          </a:p>
          <a:p>
            <a:pPr>
              <a:buFont typeface="Wingdings" panose="05000000000000000000" pitchFamily="2" charset="2"/>
              <a:buChar char="§"/>
            </a:pPr>
            <a:r>
              <a:rPr lang="es-ES" sz="2400" dirty="0"/>
              <a:t>Enfermedades estructurales o infecciosas que afectan a los lóbulos temporales: enfermedades </a:t>
            </a:r>
            <a:r>
              <a:rPr lang="es-ES" sz="2400" dirty="0" err="1"/>
              <a:t>desmielinizantes</a:t>
            </a:r>
            <a:r>
              <a:rPr lang="es-ES" sz="2400" dirty="0"/>
              <a:t>, encefalitis, abscesos, tumores o síndromes </a:t>
            </a:r>
            <a:r>
              <a:rPr lang="es-ES" sz="2400" dirty="0" err="1"/>
              <a:t>paraneoplásicos</a:t>
            </a:r>
            <a:r>
              <a:rPr lang="es-ES" sz="2400" dirty="0"/>
              <a:t>.</a:t>
            </a:r>
          </a:p>
          <a:p>
            <a:pPr>
              <a:buFont typeface="Wingdings" panose="05000000000000000000" pitchFamily="2" charset="2"/>
              <a:buChar char="§"/>
            </a:pPr>
            <a:r>
              <a:rPr lang="es-ES" sz="2400" dirty="0"/>
              <a:t>Síndromes neurológicos que cursan con alteraciones motoras, cambios en la personalidad y en el comportamiento como el síndrome </a:t>
            </a:r>
            <a:r>
              <a:rPr lang="es-ES" sz="2400" dirty="0" err="1"/>
              <a:t>córtico</a:t>
            </a:r>
            <a:r>
              <a:rPr lang="es-ES" sz="2400" dirty="0"/>
              <a:t> basal, parálisis </a:t>
            </a:r>
            <a:r>
              <a:rPr lang="es-ES" sz="2400" dirty="0" err="1"/>
              <a:t>supranuclear</a:t>
            </a:r>
            <a:r>
              <a:rPr lang="es-ES" sz="2400" dirty="0"/>
              <a:t> progresiva y enfermedad de </a:t>
            </a:r>
            <a:r>
              <a:rPr lang="es-ES" sz="2400" dirty="0" err="1"/>
              <a:t>motoneurona</a:t>
            </a:r>
            <a:r>
              <a:rPr lang="es-ES" sz="2400" dirty="0"/>
              <a:t>.</a:t>
            </a:r>
          </a:p>
          <a:p>
            <a:pPr>
              <a:buFont typeface="Wingdings" panose="05000000000000000000" pitchFamily="2" charset="2"/>
              <a:buChar char="§"/>
            </a:pPr>
            <a:r>
              <a:rPr lang="es-ES" sz="2400" dirty="0"/>
              <a:t>Enfermedades neurodegenerativas o procesos vasculares que cursan con demencia, y de ellas por su frecuencia la EA. Algunos estudios señalan que uno de cada cinco pacientes con EA pueden estar erróneamente diagnosticados de DFT. La dificultad diagnóstica es mayor en enfermos con edad avanzada porque los síntomas pueden ser muy similares.</a:t>
            </a:r>
            <a:endParaRPr lang="es-AR" sz="2400" dirty="0"/>
          </a:p>
          <a:p>
            <a:pPr>
              <a:buFont typeface="Wingdings" panose="05000000000000000000" pitchFamily="2" charset="2"/>
              <a:buChar char="§"/>
            </a:pPr>
            <a:endParaRPr lang="es-ES" sz="2400" dirty="0"/>
          </a:p>
        </p:txBody>
      </p:sp>
    </p:spTree>
    <p:extLst>
      <p:ext uri="{BB962C8B-B14F-4D97-AF65-F5344CB8AC3E}">
        <p14:creationId xmlns:p14="http://schemas.microsoft.com/office/powerpoint/2010/main" val="5467684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90152" y="196872"/>
            <a:ext cx="11977352" cy="6023623"/>
          </a:xfrm>
        </p:spPr>
        <p:txBody>
          <a:bodyPr>
            <a:normAutofit lnSpcReduction="10000"/>
          </a:bodyPr>
          <a:lstStyle/>
          <a:p>
            <a:pPr marL="0" indent="0">
              <a:buNone/>
            </a:pPr>
            <a:r>
              <a:rPr lang="es-AR" sz="3200" u="sng" dirty="0"/>
              <a:t>TRATAMIENTO</a:t>
            </a:r>
          </a:p>
          <a:p>
            <a:pPr>
              <a:buFont typeface="Wingdings" panose="05000000000000000000" pitchFamily="2" charset="2"/>
              <a:buChar char="q"/>
            </a:pPr>
            <a:r>
              <a:rPr lang="es-AR" sz="2400" dirty="0"/>
              <a:t>La DFT implica una asistencia muy importante por parte de cuidadores/familiares.</a:t>
            </a:r>
            <a:endParaRPr lang="es-ES" sz="2400" dirty="0"/>
          </a:p>
          <a:p>
            <a:pPr>
              <a:buFont typeface="Wingdings" panose="05000000000000000000" pitchFamily="2" charset="2"/>
              <a:buChar char="q"/>
            </a:pPr>
            <a:r>
              <a:rPr lang="es-ES" sz="2400" dirty="0"/>
              <a:t>Se recomienda un abordaje multidisciplinar con intervenciones no farmacológicas como son los programas de ejercicio físico, terapia ocupacional, etc. </a:t>
            </a:r>
          </a:p>
          <a:p>
            <a:pPr>
              <a:buFont typeface="Wingdings" panose="05000000000000000000" pitchFamily="2" charset="2"/>
              <a:buChar char="q"/>
            </a:pPr>
            <a:r>
              <a:rPr lang="es-ES" sz="2400" dirty="0"/>
              <a:t>Son fundamentales las medidas de soporte funcional y estructural tanto en el domicilio como en el entorno, con apoyo y educación a cuidadores y familiares acerca de la enfermedad para conseguir la mejor calidad de vida para los pacientes.</a:t>
            </a:r>
          </a:p>
          <a:p>
            <a:pPr>
              <a:buFont typeface="Wingdings" panose="05000000000000000000" pitchFamily="2" charset="2"/>
              <a:buChar char="q"/>
            </a:pPr>
            <a:r>
              <a:rPr lang="es-ES" sz="2400" dirty="0"/>
              <a:t>Solamente se recomienda añadir fármacos cuando éstas no funcionen.</a:t>
            </a:r>
          </a:p>
          <a:p>
            <a:pPr>
              <a:buFont typeface="Wingdings" panose="05000000000000000000" pitchFamily="2" charset="2"/>
              <a:buChar char="q"/>
            </a:pPr>
            <a:r>
              <a:rPr lang="es-ES" sz="2400" dirty="0"/>
              <a:t>Los estudios realizados hasta el momento con fármacos inhibidores de la acetil </a:t>
            </a:r>
            <a:r>
              <a:rPr lang="es-ES" sz="2400" dirty="0" err="1"/>
              <a:t>colinesterasa</a:t>
            </a:r>
            <a:r>
              <a:rPr lang="es-ES" sz="2400" dirty="0"/>
              <a:t> (IACE),  antagonistas del receptor N-</a:t>
            </a:r>
            <a:r>
              <a:rPr lang="es-ES" sz="2400" dirty="0" err="1"/>
              <a:t>metil</a:t>
            </a:r>
            <a:r>
              <a:rPr lang="es-ES" sz="2400" dirty="0"/>
              <a:t>-D-</a:t>
            </a:r>
            <a:r>
              <a:rPr lang="es-ES" sz="2400" dirty="0" err="1"/>
              <a:t>aspartato</a:t>
            </a:r>
            <a:r>
              <a:rPr lang="es-ES" sz="2400" dirty="0"/>
              <a:t> (</a:t>
            </a:r>
            <a:r>
              <a:rPr lang="es-ES" sz="2400" dirty="0" err="1"/>
              <a:t>memantina</a:t>
            </a:r>
            <a:r>
              <a:rPr lang="es-ES" sz="2400" dirty="0"/>
              <a:t>) antidepresivos y antipsicóticos, en general son pocos y de baja calidad metodológica comparados con los llevados a cabo en otros tipos de demencia.</a:t>
            </a:r>
          </a:p>
          <a:p>
            <a:pPr>
              <a:buFont typeface="Wingdings" panose="05000000000000000000" pitchFamily="2" charset="2"/>
              <a:buChar char="q"/>
            </a:pPr>
            <a:r>
              <a:rPr lang="es-ES" sz="2400" dirty="0"/>
              <a:t>Actualmente no existe medicamento aprobado para el tratamiento de esta demencia en ninguna de sus variantes, ni con una indicación específica disponible que consiga mejorar sus síntomas, detener su progresión o mejorar el deterioro cognitivo.</a:t>
            </a:r>
          </a:p>
        </p:txBody>
      </p:sp>
    </p:spTree>
    <p:extLst>
      <p:ext uri="{BB962C8B-B14F-4D97-AF65-F5344CB8AC3E}">
        <p14:creationId xmlns:p14="http://schemas.microsoft.com/office/powerpoint/2010/main" val="1585250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b="1" dirty="0"/>
              <a:t>DEMENCIA TIPO ALZHEIMER (DTA)</a:t>
            </a:r>
            <a:endParaRPr lang="es-ES" b="1" dirty="0"/>
          </a:p>
        </p:txBody>
      </p:sp>
      <p:sp>
        <p:nvSpPr>
          <p:cNvPr id="3" name="Marcador de contenido 2"/>
          <p:cNvSpPr>
            <a:spLocks noGrp="1"/>
          </p:cNvSpPr>
          <p:nvPr>
            <p:ph idx="1"/>
          </p:nvPr>
        </p:nvSpPr>
        <p:spPr>
          <a:xfrm>
            <a:off x="360608" y="1558344"/>
            <a:ext cx="11320530" cy="4310750"/>
          </a:xfrm>
        </p:spPr>
        <p:txBody>
          <a:bodyPr>
            <a:noAutofit/>
          </a:bodyPr>
          <a:lstStyle/>
          <a:p>
            <a:pPr>
              <a:buFont typeface="Wingdings" panose="05000000000000000000" pitchFamily="2" charset="2"/>
              <a:buChar char="§"/>
            </a:pPr>
            <a:endParaRPr lang="es-ES" sz="2400" dirty="0"/>
          </a:p>
          <a:p>
            <a:pPr>
              <a:buFont typeface="Wingdings" panose="05000000000000000000" pitchFamily="2" charset="2"/>
              <a:buChar char="§"/>
            </a:pPr>
            <a:r>
              <a:rPr lang="es-ES" sz="2400" dirty="0"/>
              <a:t>Es la más frecuente. Causa del 60-70% de todas las demencias y afecta más a las mujeres. </a:t>
            </a:r>
          </a:p>
          <a:p>
            <a:pPr>
              <a:buFont typeface="Wingdings" panose="05000000000000000000" pitchFamily="2" charset="2"/>
              <a:buChar char="§"/>
            </a:pPr>
            <a:r>
              <a:rPr lang="es-ES" sz="2400" dirty="0"/>
              <a:t>Principal factor de riesgo: </a:t>
            </a:r>
            <a:r>
              <a:rPr lang="es-ES" sz="2400" i="1" dirty="0">
                <a:effectLst>
                  <a:outerShdw blurRad="38100" dist="38100" dir="2700000" algn="tl">
                    <a:srgbClr val="000000">
                      <a:alpha val="43137"/>
                    </a:srgbClr>
                  </a:outerShdw>
                </a:effectLst>
              </a:rPr>
              <a:t>edad</a:t>
            </a:r>
            <a:r>
              <a:rPr lang="es-ES" sz="2400" dirty="0"/>
              <a:t> (mayor de 65 años).</a:t>
            </a:r>
          </a:p>
          <a:p>
            <a:pPr>
              <a:buFont typeface="Wingdings" panose="05000000000000000000" pitchFamily="2" charset="2"/>
              <a:buChar char="§"/>
            </a:pPr>
            <a:r>
              <a:rPr lang="es-ES" sz="2400" dirty="0"/>
              <a:t>Otros factores son: antecedentes familiares de primer grado de demencia, factores vasculares y genéticos.</a:t>
            </a:r>
          </a:p>
          <a:p>
            <a:pPr>
              <a:buFont typeface="Wingdings" panose="05000000000000000000" pitchFamily="2" charset="2"/>
              <a:buChar char="§"/>
            </a:pPr>
            <a:r>
              <a:rPr lang="es-AR" sz="2400" dirty="0"/>
              <a:t>El curso es de progresión gradual y generalmente lenta.</a:t>
            </a:r>
          </a:p>
          <a:p>
            <a:pPr>
              <a:buFont typeface="Wingdings" panose="05000000000000000000" pitchFamily="2" charset="2"/>
              <a:buChar char="§"/>
            </a:pPr>
            <a:r>
              <a:rPr lang="es-AR" sz="2400" dirty="0"/>
              <a:t>  Síntoma principal de la enfermedad: </a:t>
            </a:r>
            <a:r>
              <a:rPr lang="es-AR" sz="2400" i="1" dirty="0">
                <a:effectLst>
                  <a:outerShdw blurRad="38100" dist="38100" dir="2700000" algn="tl">
                    <a:srgbClr val="000000">
                      <a:alpha val="43137"/>
                    </a:srgbClr>
                  </a:outerShdw>
                </a:effectLst>
              </a:rPr>
              <a:t>pérdida de memoria. </a:t>
            </a:r>
            <a:endParaRPr lang="es-AR" sz="2400" dirty="0"/>
          </a:p>
          <a:p>
            <a:pPr>
              <a:buFont typeface="Wingdings" panose="05000000000000000000" pitchFamily="2" charset="2"/>
              <a:buChar char="§"/>
            </a:pPr>
            <a:r>
              <a:rPr lang="es-AR" sz="2400" dirty="0"/>
              <a:t>Con frecuencia, se inicia el deterioro de la </a:t>
            </a:r>
            <a:r>
              <a:rPr lang="es-AR" sz="2400" i="1" dirty="0">
                <a:effectLst>
                  <a:outerShdw blurRad="38100" dist="38100" dir="2700000" algn="tl">
                    <a:srgbClr val="000000">
                      <a:alpha val="43137"/>
                    </a:srgbClr>
                  </a:outerShdw>
                </a:effectLst>
              </a:rPr>
              <a:t>memoria episódica.</a:t>
            </a:r>
          </a:p>
        </p:txBody>
      </p:sp>
    </p:spTree>
    <p:extLst>
      <p:ext uri="{BB962C8B-B14F-4D97-AF65-F5344CB8AC3E}">
        <p14:creationId xmlns:p14="http://schemas.microsoft.com/office/powerpoint/2010/main" val="6723708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235510"/>
            <a:ext cx="12088969" cy="5933470"/>
          </a:xfrm>
        </p:spPr>
        <p:txBody>
          <a:bodyPr>
            <a:normAutofit/>
          </a:bodyPr>
          <a:lstStyle/>
          <a:p>
            <a:pPr marL="0" indent="0">
              <a:buNone/>
            </a:pPr>
            <a:r>
              <a:rPr lang="es-AR" sz="3200" u="sng" dirty="0"/>
              <a:t>PRONÓSTICO Y EVOLUCIÓN</a:t>
            </a:r>
          </a:p>
          <a:p>
            <a:pPr>
              <a:buFont typeface="Wingdings" panose="05000000000000000000" pitchFamily="2" charset="2"/>
              <a:buChar char="q"/>
            </a:pPr>
            <a:r>
              <a:rPr lang="es-ES" sz="2400" dirty="0"/>
              <a:t>La supervivencia en general es similar a otras formas de demencia, con una media de 6 a 8 años desde el diagnóstico y de 3 años en pacientes con enfermedad de la </a:t>
            </a:r>
            <a:r>
              <a:rPr lang="es-ES" sz="2400" dirty="0" err="1"/>
              <a:t>motoneurona</a:t>
            </a:r>
            <a:r>
              <a:rPr lang="es-ES" sz="2400" dirty="0"/>
              <a:t>. </a:t>
            </a:r>
          </a:p>
          <a:p>
            <a:pPr>
              <a:buFont typeface="Wingdings" panose="05000000000000000000" pitchFamily="2" charset="2"/>
              <a:buChar char="q"/>
            </a:pPr>
            <a:r>
              <a:rPr lang="es-ES" sz="2400" dirty="0"/>
              <a:t>El mutismo se considera una situación característica de los estadios finales en todas las formas de DFT. </a:t>
            </a:r>
          </a:p>
          <a:p>
            <a:pPr>
              <a:buFont typeface="Wingdings" panose="05000000000000000000" pitchFamily="2" charset="2"/>
              <a:buChar char="q"/>
            </a:pPr>
            <a:r>
              <a:rPr lang="es-ES" sz="2400" dirty="0"/>
              <a:t>Se necesitan estudios a más largo plazo que ayuden a concretar la variabilidad de los datos disponibles acerca de la supervivencia en la DFT</a:t>
            </a:r>
          </a:p>
        </p:txBody>
      </p:sp>
    </p:spTree>
    <p:extLst>
      <p:ext uri="{BB962C8B-B14F-4D97-AF65-F5344CB8AC3E}">
        <p14:creationId xmlns:p14="http://schemas.microsoft.com/office/powerpoint/2010/main" val="32106202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DETERIORO COGNITIVO VASCULAR</a:t>
            </a:r>
            <a:endParaRPr lang="es-ES" b="1" dirty="0"/>
          </a:p>
        </p:txBody>
      </p:sp>
      <p:sp>
        <p:nvSpPr>
          <p:cNvPr id="3" name="Marcador de contenido 2"/>
          <p:cNvSpPr>
            <a:spLocks noGrp="1"/>
          </p:cNvSpPr>
          <p:nvPr>
            <p:ph idx="1"/>
          </p:nvPr>
        </p:nvSpPr>
        <p:spPr>
          <a:xfrm>
            <a:off x="157122" y="1832854"/>
            <a:ext cx="12034878" cy="4413399"/>
          </a:xfrm>
        </p:spPr>
        <p:txBody>
          <a:bodyPr>
            <a:normAutofit lnSpcReduction="10000"/>
          </a:bodyPr>
          <a:lstStyle/>
          <a:p>
            <a:pPr>
              <a:buFont typeface="Wingdings" panose="05000000000000000000" pitchFamily="2" charset="2"/>
              <a:buChar char="v"/>
            </a:pPr>
            <a:r>
              <a:rPr lang="es-ES" sz="2400" dirty="0"/>
              <a:t> Comprende un síndrome heterogéneo que engloba cualquier forma de enfermedad cerebrovascular que cursa con demencia.</a:t>
            </a:r>
          </a:p>
          <a:p>
            <a:pPr>
              <a:buFont typeface="Wingdings" panose="05000000000000000000" pitchFamily="2" charset="2"/>
              <a:buChar char="v"/>
            </a:pPr>
            <a:r>
              <a:rPr lang="es-ES" sz="2400" b="1" dirty="0"/>
              <a:t>Es la segunda causa más frecuente de demencia después de la Enfermedad de Alzheimer (EA), </a:t>
            </a:r>
            <a:r>
              <a:rPr lang="es-ES" sz="2400" dirty="0"/>
              <a:t>pero a diferencia de ésta, carece de criterios diagnósticos uniformes y validados con aceptación universal. </a:t>
            </a:r>
          </a:p>
          <a:p>
            <a:pPr>
              <a:buFont typeface="Wingdings" panose="05000000000000000000" pitchFamily="2" charset="2"/>
              <a:buChar char="v"/>
            </a:pPr>
            <a:r>
              <a:rPr lang="es-ES" sz="2400" dirty="0"/>
              <a:t>De forma global, es mas frecuente en la población más anciana y en los varones. Tiene una incidencia que varía mucho en función de los criterios utilizados: entre el 6 y el 12 por 1000 habitantes/año en mayores de 70 años.</a:t>
            </a:r>
          </a:p>
          <a:p>
            <a:pPr>
              <a:buFont typeface="Wingdings" panose="05000000000000000000" pitchFamily="2" charset="2"/>
              <a:buChar char="v"/>
            </a:pPr>
            <a:r>
              <a:rPr lang="es-ES" sz="2400" dirty="0"/>
              <a:t> La sintomatología depresiva y cambios en la personalidad previa se observan con frecuencia al inicio de la enfermedad. </a:t>
            </a:r>
          </a:p>
          <a:p>
            <a:pPr>
              <a:buFont typeface="Wingdings" panose="05000000000000000000" pitchFamily="2" charset="2"/>
              <a:buChar char="v"/>
            </a:pPr>
            <a:r>
              <a:rPr lang="es-ES" sz="2400" dirty="0"/>
              <a:t>La depresión puede ser más frecuente que en la DTA, sin embargo, la frecuencia de síntomas psicóticos es similar. </a:t>
            </a:r>
          </a:p>
          <a:p>
            <a:pPr>
              <a:buFont typeface="Wingdings" panose="05000000000000000000" pitchFamily="2" charset="2"/>
              <a:buChar char="v"/>
            </a:pPr>
            <a:endParaRPr lang="es-ES" sz="2400" dirty="0"/>
          </a:p>
          <a:p>
            <a:pPr marL="0" indent="0">
              <a:buNone/>
            </a:pPr>
            <a:endParaRPr lang="es-ES" dirty="0"/>
          </a:p>
        </p:txBody>
      </p:sp>
    </p:spTree>
    <p:extLst>
      <p:ext uri="{BB962C8B-B14F-4D97-AF65-F5344CB8AC3E}">
        <p14:creationId xmlns:p14="http://schemas.microsoft.com/office/powerpoint/2010/main" val="568403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360608" y="313677"/>
            <a:ext cx="11423561" cy="5443179"/>
          </a:xfrm>
        </p:spPr>
        <p:txBody>
          <a:bodyPr>
            <a:normAutofit fontScale="92500" lnSpcReduction="10000"/>
          </a:bodyPr>
          <a:lstStyle/>
          <a:p>
            <a:pPr marL="0" indent="0">
              <a:buNone/>
            </a:pPr>
            <a:r>
              <a:rPr lang="es-ES" sz="3500" u="sng" dirty="0"/>
              <a:t>SUBTIPOS</a:t>
            </a:r>
            <a:r>
              <a:rPr lang="es-ES" sz="3500" dirty="0"/>
              <a:t>: </a:t>
            </a:r>
          </a:p>
          <a:p>
            <a:pPr marL="0" indent="0">
              <a:buNone/>
            </a:pPr>
            <a:r>
              <a:rPr lang="es-ES" sz="2400" dirty="0"/>
              <a:t>Se han descrito varios </a:t>
            </a:r>
            <a:r>
              <a:rPr lang="es-ES" sz="2400" b="1" dirty="0"/>
              <a:t>subtipos</a:t>
            </a:r>
            <a:r>
              <a:rPr lang="es-ES" sz="2400" dirty="0"/>
              <a:t> de DCV en función de las manifestaciones clínicas, de las causas subyacentes o de su fisiopatología: </a:t>
            </a:r>
          </a:p>
          <a:p>
            <a:pPr>
              <a:buFont typeface="Wingdings" panose="05000000000000000000" pitchFamily="2" charset="2"/>
              <a:buChar char="q"/>
            </a:pPr>
            <a:r>
              <a:rPr lang="es-AR" sz="2400" b="1" u="sng" dirty="0"/>
              <a:t> </a:t>
            </a:r>
            <a:r>
              <a:rPr lang="es-AR" sz="2400" b="1" u="sng" dirty="0" err="1"/>
              <a:t>Leucoarayosis</a:t>
            </a:r>
            <a:r>
              <a:rPr lang="es-AR" sz="2400" b="1" u="sng" dirty="0"/>
              <a:t>: </a:t>
            </a:r>
            <a:r>
              <a:rPr lang="es-ES" sz="2400" dirty="0"/>
              <a:t>anomalías inespecíficas detectadas en la sustancia blanca cerebral en las imágenes de la RM, puntiformes o a veces confluyentes y difusas. Están causadas por enfermedad de pequeños vasos que provocan </a:t>
            </a:r>
            <a:r>
              <a:rPr lang="es-ES" sz="2400" dirty="0" err="1"/>
              <a:t>hipoperfusión</a:t>
            </a:r>
            <a:r>
              <a:rPr lang="es-ES" sz="2400" dirty="0"/>
              <a:t> o isquemia. </a:t>
            </a:r>
            <a:endParaRPr lang="es-AR" sz="2400" dirty="0"/>
          </a:p>
          <a:p>
            <a:pPr>
              <a:buFont typeface="Wingdings" panose="05000000000000000000" pitchFamily="2" charset="2"/>
              <a:buChar char="q"/>
            </a:pPr>
            <a:r>
              <a:rPr lang="es-AR" sz="2400" b="1" u="sng" dirty="0"/>
              <a:t>Demencia posterior al accidente cerebrovascular (ACV):</a:t>
            </a:r>
            <a:r>
              <a:rPr lang="es-ES" sz="2400" u="sng" dirty="0"/>
              <a:t> </a:t>
            </a:r>
            <a:r>
              <a:rPr lang="es-ES" sz="2400" dirty="0"/>
              <a:t>La causa del deterioro cognitivo es debida al daño de vasos largos y su prevalencia alcanza el 14%-32%.</a:t>
            </a:r>
            <a:endParaRPr lang="es-AR" sz="2400" dirty="0"/>
          </a:p>
          <a:p>
            <a:pPr>
              <a:buFont typeface="Wingdings" panose="05000000000000000000" pitchFamily="2" charset="2"/>
              <a:buChar char="q"/>
            </a:pPr>
            <a:r>
              <a:rPr lang="es-ES" sz="2400" b="1" u="sng" dirty="0"/>
              <a:t>Demencia subcortical: </a:t>
            </a:r>
            <a:r>
              <a:rPr lang="es-ES" sz="2400" dirty="0"/>
              <a:t>El daño crónico en los pequeños vasos de la zona </a:t>
            </a:r>
            <a:r>
              <a:rPr lang="es-ES" sz="2400" dirty="0" err="1"/>
              <a:t>periventricular</a:t>
            </a:r>
            <a:r>
              <a:rPr lang="es-ES" sz="2400" dirty="0"/>
              <a:t> de la sustancia blanca cerebral, puede ocasionar una forma de enfermedad en la que predomina la afectación ejecutiva (capacidad de planificar y organizar el pensamiento para llevar a cabo una actividad con un comportamiento adecuado), enlentecimiento psicomotor y a veces puede cursar con ausencia de pérdida de memoria.</a:t>
            </a:r>
          </a:p>
          <a:p>
            <a:pPr>
              <a:buFont typeface="Wingdings" panose="05000000000000000000" pitchFamily="2" charset="2"/>
              <a:buChar char="q"/>
            </a:pPr>
            <a:r>
              <a:rPr lang="es-ES" sz="2400" b="1" u="sng" dirty="0"/>
              <a:t>Demencia </a:t>
            </a:r>
            <a:r>
              <a:rPr lang="es-ES" sz="2400" b="1" u="sng" dirty="0" err="1"/>
              <a:t>multiinfarto</a:t>
            </a:r>
            <a:r>
              <a:rPr lang="es-ES" sz="2400" b="1" u="sng" dirty="0"/>
              <a:t>:</a:t>
            </a:r>
            <a:r>
              <a:rPr lang="es-ES" sz="2400" dirty="0"/>
              <a:t> Cierto número de infartos que afecten el suficiente tejido cerebral para provocar demencia o pequeños infartos en zonas específicas como en los ganglios basales o en el tálamo también son suficientes para ocasionarla.</a:t>
            </a:r>
          </a:p>
          <a:p>
            <a:pPr>
              <a:buFont typeface="Wingdings" panose="05000000000000000000" pitchFamily="2" charset="2"/>
              <a:buChar char="q"/>
            </a:pPr>
            <a:endParaRPr lang="es-ES" sz="2400" dirty="0"/>
          </a:p>
        </p:txBody>
      </p:sp>
    </p:spTree>
    <p:extLst>
      <p:ext uri="{BB962C8B-B14F-4D97-AF65-F5344CB8AC3E}">
        <p14:creationId xmlns:p14="http://schemas.microsoft.com/office/powerpoint/2010/main" val="310961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360608" y="313677"/>
            <a:ext cx="11423561" cy="5443179"/>
          </a:xfrm>
        </p:spPr>
        <p:txBody>
          <a:bodyPr>
            <a:normAutofit/>
          </a:bodyPr>
          <a:lstStyle/>
          <a:p>
            <a:pPr>
              <a:buFont typeface="Wingdings" panose="05000000000000000000" pitchFamily="2" charset="2"/>
              <a:buChar char="q"/>
            </a:pPr>
            <a:endParaRPr lang="es-ES" sz="2400" dirty="0"/>
          </a:p>
          <a:p>
            <a:pPr marL="0" indent="0">
              <a:buNone/>
            </a:pPr>
            <a:r>
              <a:rPr lang="es-AR" sz="3200" u="sng" dirty="0"/>
              <a:t>CAUSAS</a:t>
            </a:r>
          </a:p>
          <a:p>
            <a:pPr>
              <a:buFont typeface="Wingdings" panose="05000000000000000000" pitchFamily="2" charset="2"/>
              <a:buChar char="q"/>
            </a:pPr>
            <a:r>
              <a:rPr lang="es-ES" sz="2400" i="1" u="sng" dirty="0"/>
              <a:t>Causas directas por daño vascular: </a:t>
            </a:r>
            <a:r>
              <a:rPr lang="es-ES" sz="2400" dirty="0"/>
              <a:t>Las causas más directamente implicadas son las de origen vascular incluida la </a:t>
            </a:r>
            <a:r>
              <a:rPr lang="es-ES" sz="2400" dirty="0" err="1"/>
              <a:t>hipoperfusión</a:t>
            </a:r>
            <a:r>
              <a:rPr lang="es-ES" sz="2400" dirty="0"/>
              <a:t> crónica (por el daño irreversible tanto en la sustancia blanca como en la gris del cerebro).</a:t>
            </a:r>
          </a:p>
          <a:p>
            <a:pPr>
              <a:buFont typeface="Wingdings" panose="05000000000000000000" pitchFamily="2" charset="2"/>
              <a:buChar char="q"/>
            </a:pPr>
            <a:r>
              <a:rPr lang="es-ES" sz="2400" dirty="0"/>
              <a:t>Con mucha </a:t>
            </a:r>
            <a:r>
              <a:rPr lang="es-ES" sz="2400"/>
              <a:t>menor frecuencia </a:t>
            </a:r>
            <a:r>
              <a:rPr lang="es-ES" sz="2400" dirty="0"/>
              <a:t>puede ser secundaria a un </a:t>
            </a:r>
            <a:r>
              <a:rPr lang="es-ES" sz="2400" i="1" u="sng" dirty="0"/>
              <a:t>síndrome hereditario </a:t>
            </a:r>
            <a:r>
              <a:rPr lang="es-ES" sz="2400" dirty="0"/>
              <a:t>autosómico dominante que cursa con infartos subcorticales y </a:t>
            </a:r>
            <a:r>
              <a:rPr lang="es-ES" sz="2400" dirty="0" err="1"/>
              <a:t>leucoencefalopatía</a:t>
            </a:r>
            <a:r>
              <a:rPr lang="es-ES" sz="2400" dirty="0"/>
              <a:t> (CASADIL), que se caracteriza por la presencia de migrañas en el 35% de los pacientes y una evolución a demencia más precoz, a los 50-60 años, hasta en el 75% de los pacientes sintomáticos.</a:t>
            </a:r>
          </a:p>
        </p:txBody>
      </p:sp>
    </p:spTree>
    <p:extLst>
      <p:ext uri="{BB962C8B-B14F-4D97-AF65-F5344CB8AC3E}">
        <p14:creationId xmlns:p14="http://schemas.microsoft.com/office/powerpoint/2010/main" val="23796827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3183" y="209752"/>
            <a:ext cx="11822806" cy="6010744"/>
          </a:xfrm>
        </p:spPr>
        <p:txBody>
          <a:bodyPr>
            <a:normAutofit/>
          </a:bodyPr>
          <a:lstStyle/>
          <a:p>
            <a:pPr marL="0" indent="0">
              <a:buNone/>
            </a:pPr>
            <a:r>
              <a:rPr lang="es-ES" sz="3200" u="sng" dirty="0"/>
              <a:t>Factores de Riesgo cardiovascular (FRCV) implicados:</a:t>
            </a:r>
          </a:p>
          <a:p>
            <a:pPr>
              <a:buFont typeface="Wingdings" panose="05000000000000000000" pitchFamily="2" charset="2"/>
              <a:buChar char="§"/>
            </a:pPr>
            <a:r>
              <a:rPr lang="es-ES" sz="2400" dirty="0"/>
              <a:t>La edad mayor de 60 años es el factor de riesgo más importante tanto para el desarrollo de demencia como de ACV.</a:t>
            </a:r>
          </a:p>
          <a:p>
            <a:pPr>
              <a:buFont typeface="Wingdings" panose="05000000000000000000" pitchFamily="2" charset="2"/>
              <a:buChar char="§"/>
            </a:pPr>
            <a:r>
              <a:rPr lang="es-ES" sz="2400" dirty="0"/>
              <a:t>Antecedente de ACV. Algunos estudios han observado un aumento de la incidencia de DCV tras un ACV, pero ésta relación no ha podido confirmarse en una revisión sistemática más reciente, probablemente porque existe un sobre diagnóstico de deterioro cognitivo o demencia a corto plazo tras el ACV que con le tiempo puede desaparecer y al aumento de la esperanza de vida en la población anciana.</a:t>
            </a:r>
          </a:p>
          <a:p>
            <a:pPr>
              <a:buFont typeface="Wingdings" panose="05000000000000000000" pitchFamily="2" charset="2"/>
              <a:buChar char="§"/>
            </a:pPr>
            <a:r>
              <a:rPr lang="es-ES" sz="2400" dirty="0"/>
              <a:t>En algunos estudios la obesidad en la edad media de la vida, se ha relacionado con un riesgo 5 veces mayor de DCV.</a:t>
            </a:r>
          </a:p>
          <a:p>
            <a:pPr>
              <a:buFont typeface="Wingdings" panose="05000000000000000000" pitchFamily="2" charset="2"/>
              <a:buChar char="§"/>
            </a:pPr>
            <a:r>
              <a:rPr lang="es-ES" sz="2400" dirty="0"/>
              <a:t>En un reciente </a:t>
            </a:r>
            <a:r>
              <a:rPr lang="es-ES" sz="2400" dirty="0" err="1"/>
              <a:t>metanálisis</a:t>
            </a:r>
            <a:r>
              <a:rPr lang="es-ES" sz="2400" dirty="0"/>
              <a:t> se ha observado un aumento del riesgo de demencia y deterioro cognitivo en los fumadores de edad avanzada, pero no específicamente del DCV. </a:t>
            </a:r>
          </a:p>
          <a:p>
            <a:pPr marL="0" indent="0" algn="ctr">
              <a:buNone/>
            </a:pPr>
            <a:r>
              <a:rPr lang="es-ES" sz="2400" b="1" dirty="0"/>
              <a:t>La relación de la DM, HTA, </a:t>
            </a:r>
            <a:r>
              <a:rPr lang="es-ES" sz="2400" b="1" dirty="0" err="1"/>
              <a:t>hiperlipemia</a:t>
            </a:r>
            <a:r>
              <a:rPr lang="es-ES" sz="2400" b="1" dirty="0"/>
              <a:t>, cardiopatía isquémica o el abuso de alcohol con el DCV ha podido demostrarse en algunos estudios pero no en otros.</a:t>
            </a:r>
          </a:p>
        </p:txBody>
      </p:sp>
    </p:spTree>
    <p:extLst>
      <p:ext uri="{BB962C8B-B14F-4D97-AF65-F5344CB8AC3E}">
        <p14:creationId xmlns:p14="http://schemas.microsoft.com/office/powerpoint/2010/main" val="41445166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183994"/>
            <a:ext cx="11964473" cy="5946350"/>
          </a:xfrm>
        </p:spPr>
        <p:txBody>
          <a:bodyPr>
            <a:normAutofit fontScale="92500" lnSpcReduction="10000"/>
          </a:bodyPr>
          <a:lstStyle/>
          <a:p>
            <a:pPr marL="0" indent="0">
              <a:buNone/>
            </a:pPr>
            <a:r>
              <a:rPr lang="es-AR" sz="3200" u="sng" dirty="0"/>
              <a:t>MANIFESTACIONES CLÍNICAS:</a:t>
            </a:r>
          </a:p>
          <a:p>
            <a:pPr marL="0" indent="0">
              <a:buNone/>
            </a:pPr>
            <a:r>
              <a:rPr lang="es-ES" sz="2400" dirty="0"/>
              <a:t>Dadas las distintas causas etiológicas y fisiopatológicas implicadas, las manifestaciones clínicas pueden ser muy variadas. Habitualmente se presenta con mayor </a:t>
            </a:r>
            <a:r>
              <a:rPr lang="es-ES" sz="2400" i="1" dirty="0">
                <a:effectLst>
                  <a:outerShdw blurRad="38100" dist="38100" dir="2700000" algn="tl">
                    <a:srgbClr val="000000">
                      <a:alpha val="43137"/>
                    </a:srgbClr>
                  </a:outerShdw>
                </a:effectLst>
              </a:rPr>
              <a:t>afectación de las funciones ejecutivas </a:t>
            </a:r>
            <a:r>
              <a:rPr lang="es-ES" sz="2400" dirty="0"/>
              <a:t>y la pérdida de memoria se inicia más tarde.</a:t>
            </a:r>
          </a:p>
          <a:p>
            <a:pPr>
              <a:buFont typeface="Wingdings" panose="05000000000000000000" pitchFamily="2" charset="2"/>
              <a:buChar char="v"/>
            </a:pPr>
            <a:r>
              <a:rPr lang="es-ES" sz="2400" b="1" u="sng" dirty="0"/>
              <a:t>Características en el deterioro cognitivo: </a:t>
            </a:r>
            <a:r>
              <a:rPr lang="es-ES" sz="2400" dirty="0"/>
              <a:t>los síntomas del deterioro cognitivo aparecen bruscamente tras haber sufrido un ACV y pueden acompañarse de afectación neurológica secundaria o de otras enfermedades cardiovasculares como cardiopatía isquémica o hipertensión. Con frecuencia tiene un deterioro escalonado (descenso repentino del deterioro cognitivo seguido de periodos de más estabilidad) </a:t>
            </a:r>
          </a:p>
          <a:p>
            <a:pPr>
              <a:buFont typeface="Wingdings" panose="05000000000000000000" pitchFamily="2" charset="2"/>
              <a:buChar char="v"/>
            </a:pPr>
            <a:r>
              <a:rPr lang="es-ES" sz="2400" b="1" u="sng" dirty="0"/>
              <a:t>Síntomas neurológicos más frecuentes</a:t>
            </a:r>
            <a:r>
              <a:rPr lang="es-ES" sz="2400" dirty="0"/>
              <a:t>: la incontinencia urinaria, déficits motores o sensitivos y las alteraciones de la marcha son más frecuentes y pueden ser distintas en función del tamaño de los vasos afectados. En el daño causado por pequeños vasos es más frecuente la disartria, disfagia, marcha parkinsoniana, rigidez, acinesia así como alteraciones motoras; en la afectación de vasos largos, la afasia,  </a:t>
            </a:r>
            <a:r>
              <a:rPr lang="es-ES" sz="2400" dirty="0" err="1"/>
              <a:t>emianopsia</a:t>
            </a:r>
            <a:r>
              <a:rPr lang="es-ES" sz="2400" dirty="0"/>
              <a:t>, alteraciones hemipléjicas motoras y sensitivas, asimetría de reflejos y marcha hemipléjica son síntomas más habituales.</a:t>
            </a:r>
          </a:p>
          <a:p>
            <a:pPr>
              <a:buFont typeface="Wingdings" panose="05000000000000000000" pitchFamily="2" charset="2"/>
              <a:buChar char="v"/>
            </a:pPr>
            <a:r>
              <a:rPr lang="es-ES" sz="2400" b="1" u="sng" dirty="0"/>
              <a:t>Síntomas del estado de ánimo y del comportamiento:</a:t>
            </a:r>
            <a:r>
              <a:rPr lang="es-ES" sz="2400" dirty="0"/>
              <a:t> Los cambios de personalidad, la labilidad emocional y los cambios de humor, son frecuentes y de aparición temprana. </a:t>
            </a:r>
          </a:p>
        </p:txBody>
      </p:sp>
    </p:spTree>
    <p:extLst>
      <p:ext uri="{BB962C8B-B14F-4D97-AF65-F5344CB8AC3E}">
        <p14:creationId xmlns:p14="http://schemas.microsoft.com/office/powerpoint/2010/main" val="26096640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171114"/>
            <a:ext cx="11784169" cy="6075139"/>
          </a:xfrm>
        </p:spPr>
        <p:txBody>
          <a:bodyPr>
            <a:normAutofit/>
          </a:bodyPr>
          <a:lstStyle/>
          <a:p>
            <a:pPr marL="0" indent="0">
              <a:buNone/>
            </a:pPr>
            <a:r>
              <a:rPr lang="es-AR" sz="3500" u="sng" dirty="0"/>
              <a:t>DIAGNÓSTICO</a:t>
            </a:r>
          </a:p>
          <a:p>
            <a:pPr marL="0" indent="0">
              <a:buNone/>
            </a:pPr>
            <a:r>
              <a:rPr lang="es-ES" sz="2400" dirty="0"/>
              <a:t>En la actualidad no existen unos criterios diagnósticos definidos para el DCV. </a:t>
            </a:r>
          </a:p>
          <a:p>
            <a:pPr marL="0" indent="0">
              <a:buNone/>
            </a:pPr>
            <a:r>
              <a:rPr lang="es-ES" sz="2400" dirty="0"/>
              <a:t>Se han planteado varias propuestas de distintos grupos y sociedades que difieren unas de otras, no incluyen el DCV sin demencia que alcanza cerca del 50% de los casos, ni tampoco permiten diferenciarlo de la Demencia Mixta. Su diagnóstico debe establecerse por los hallazgos clínicos.</a:t>
            </a:r>
          </a:p>
          <a:p>
            <a:pPr>
              <a:buFont typeface="Wingdings" panose="05000000000000000000" pitchFamily="2" charset="2"/>
              <a:buChar char="§"/>
            </a:pPr>
            <a:r>
              <a:rPr lang="es-ES" sz="2400" b="1" u="sng" dirty="0"/>
              <a:t>Anamnesis y exploración física:</a:t>
            </a:r>
            <a:r>
              <a:rPr lang="es-ES" sz="2400" b="1" dirty="0"/>
              <a:t> </a:t>
            </a:r>
            <a:r>
              <a:rPr lang="es-ES" sz="2400" dirty="0"/>
              <a:t>Deberá recogerse la presencia de los distintos FRCV como la edad, obesidad y antecedentes de HTA, hábito tabáquico, accidentes cerebrovasculares transitorios (AIT), fibrilación auricular (FA) y de enfermedad vascular cardiaca o periférica. También por su frecuencia,  deberá averiguarse la presencia de incontinencia urinaria. En la exploración física son importantes la toma de presión arterial, determinación de la frecuencia cardiaca y ritmo, índice de masa corporal (IMC), circunferencia de la cintura, auscultación cardiaca y </a:t>
            </a:r>
            <a:r>
              <a:rPr lang="es-ES" sz="2400" dirty="0" err="1"/>
              <a:t>carotídea</a:t>
            </a:r>
            <a:r>
              <a:rPr lang="es-ES" sz="2400" dirty="0"/>
              <a:t> y determinación de la presencia de pulsos periféricos. Deberá realizarse una exploración neurológica completa que incluya la marcha.</a:t>
            </a:r>
          </a:p>
        </p:txBody>
      </p:sp>
    </p:spTree>
    <p:extLst>
      <p:ext uri="{BB962C8B-B14F-4D97-AF65-F5344CB8AC3E}">
        <p14:creationId xmlns:p14="http://schemas.microsoft.com/office/powerpoint/2010/main" val="9799059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171114"/>
            <a:ext cx="11784169" cy="6075139"/>
          </a:xfrm>
        </p:spPr>
        <p:txBody>
          <a:bodyPr>
            <a:normAutofit/>
          </a:bodyPr>
          <a:lstStyle/>
          <a:p>
            <a:pPr marL="0" indent="0">
              <a:buNone/>
            </a:pPr>
            <a:r>
              <a:rPr lang="es-AR" sz="3500" u="sng" dirty="0"/>
              <a:t>DIAGNÓSTICO</a:t>
            </a:r>
          </a:p>
          <a:p>
            <a:pPr marL="0" indent="0">
              <a:buNone/>
            </a:pPr>
            <a:r>
              <a:rPr lang="es-ES" sz="2400" u="sng" dirty="0"/>
              <a:t>Hallazgos clínicos y en las pruebas de </a:t>
            </a:r>
            <a:r>
              <a:rPr lang="es-ES" sz="2400" u="sng" dirty="0" err="1"/>
              <a:t>neuroimagen</a:t>
            </a:r>
            <a:r>
              <a:rPr lang="es-ES" sz="2400" u="sng" dirty="0"/>
              <a:t> que sugieren el diagnóstico son:</a:t>
            </a:r>
          </a:p>
          <a:p>
            <a:pPr>
              <a:buFont typeface="Courier New" panose="02070309020205020404" pitchFamily="49" charset="0"/>
              <a:buChar char="o"/>
            </a:pPr>
            <a:r>
              <a:rPr lang="es-ES" sz="2400" dirty="0"/>
              <a:t>El inicio del deterioro cognitivo coincide con un accidente cerebral.</a:t>
            </a:r>
          </a:p>
          <a:p>
            <a:pPr>
              <a:buFont typeface="Courier New" panose="02070309020205020404" pitchFamily="49" charset="0"/>
              <a:buChar char="o"/>
            </a:pPr>
            <a:r>
              <a:rPr lang="es-ES" sz="2400" dirty="0"/>
              <a:t>Comienzo brusco de los síntomas del deterioro cognitivo, seguido de periodos de mayor estabilidad.</a:t>
            </a:r>
          </a:p>
          <a:p>
            <a:pPr>
              <a:buFont typeface="Courier New" panose="02070309020205020404" pitchFamily="49" charset="0"/>
              <a:buChar char="o"/>
            </a:pPr>
            <a:r>
              <a:rPr lang="es-ES" sz="2400" dirty="0"/>
              <a:t>Presencia de síntomas de enlentecimiento del pensamiento, dificultad para iniciar una actividad, desinhibición y dificultad para resolver problemas cotidianos, con mayor frecuencia que la pérdida de memoria.</a:t>
            </a:r>
          </a:p>
          <a:p>
            <a:pPr>
              <a:buFont typeface="Courier New" panose="02070309020205020404" pitchFamily="49" charset="0"/>
              <a:buChar char="o"/>
            </a:pPr>
            <a:r>
              <a:rPr lang="es-ES" sz="2400" dirty="0"/>
              <a:t>Presencia de alteraciones motoras en la exploración neurológica, hemiplejia, disartria o disfagia, alteración de la marcha e incontinencia.</a:t>
            </a:r>
          </a:p>
          <a:p>
            <a:pPr>
              <a:buFont typeface="Courier New" panose="02070309020205020404" pitchFamily="49" charset="0"/>
              <a:buChar char="o"/>
            </a:pPr>
            <a:r>
              <a:rPr lang="es-ES" sz="2400" dirty="0"/>
              <a:t>Con frecuencia, los hallazgos de la exploración neurológica son consecuentes al ACV más importante.</a:t>
            </a:r>
          </a:p>
          <a:p>
            <a:pPr>
              <a:buFont typeface="Courier New" panose="02070309020205020404" pitchFamily="49" charset="0"/>
              <a:buChar char="o"/>
            </a:pPr>
            <a:r>
              <a:rPr lang="es-ES" sz="2400" dirty="0"/>
              <a:t>Presencia de infartos en las pruebas de </a:t>
            </a:r>
            <a:r>
              <a:rPr lang="es-ES" sz="2400" dirty="0" err="1"/>
              <a:t>neuroimagen</a:t>
            </a:r>
            <a:r>
              <a:rPr lang="es-ES" sz="2400" dirty="0"/>
              <a:t>.</a:t>
            </a:r>
          </a:p>
          <a:p>
            <a:pPr>
              <a:buFont typeface="Courier New" panose="02070309020205020404" pitchFamily="49" charset="0"/>
              <a:buChar char="o"/>
            </a:pPr>
            <a:endParaRPr lang="es-ES" sz="2400" dirty="0"/>
          </a:p>
        </p:txBody>
      </p:sp>
    </p:spTree>
    <p:extLst>
      <p:ext uri="{BB962C8B-B14F-4D97-AF65-F5344CB8AC3E}">
        <p14:creationId xmlns:p14="http://schemas.microsoft.com/office/powerpoint/2010/main" val="32091917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9" y="235510"/>
            <a:ext cx="11925836" cy="6139532"/>
          </a:xfrm>
        </p:spPr>
        <p:txBody>
          <a:bodyPr>
            <a:normAutofit/>
          </a:bodyPr>
          <a:lstStyle/>
          <a:p>
            <a:pPr>
              <a:buFont typeface="Wingdings" panose="05000000000000000000" pitchFamily="2" charset="2"/>
              <a:buChar char="§"/>
            </a:pPr>
            <a:r>
              <a:rPr lang="es-ES" sz="2400" b="1" u="sng" dirty="0"/>
              <a:t>Test neuropsicológicos</a:t>
            </a:r>
            <a:r>
              <a:rPr lang="es-ES" sz="2400" dirty="0"/>
              <a:t>: Estas pruebas permiten cuantificar el grado de deterioro cognitivo y son útiles tanto en el diagnóstico inicial de los posibles tipos de demencia, como en el seguimiento, para evaluar la progresión de la enfermedad y la respuesta a los distintos tratamientos. </a:t>
            </a:r>
          </a:p>
          <a:p>
            <a:pPr marL="0" indent="0">
              <a:buNone/>
            </a:pPr>
            <a:r>
              <a:rPr lang="es-ES" sz="2400" dirty="0"/>
              <a:t>Se utilizan aquellas pruebas que exploran la función ejecutiva, la región subcortical y las del lóbulo frontal.</a:t>
            </a:r>
          </a:p>
          <a:p>
            <a:pPr marL="0" indent="0">
              <a:buNone/>
            </a:pPr>
            <a:r>
              <a:rPr lang="es-ES" sz="2400" b="1" dirty="0"/>
              <a:t>No son necesarios cuando el inicio del deterioro cognitivo tiene una clara relación con el antecedente de ACV. </a:t>
            </a:r>
          </a:p>
          <a:p>
            <a:pPr marL="0" indent="0">
              <a:buNone/>
            </a:pPr>
            <a:r>
              <a:rPr lang="es-ES" sz="2400" dirty="0"/>
              <a:t>De los disponibles, los más adecuados (aunque no específicos de esta enfermedad) son:</a:t>
            </a:r>
          </a:p>
          <a:p>
            <a:pPr marL="0" indent="0">
              <a:buNone/>
            </a:pPr>
            <a:r>
              <a:rPr lang="es-ES" sz="2400" dirty="0"/>
              <a:t>- Test breve del recuerdo verbal.</a:t>
            </a:r>
          </a:p>
          <a:p>
            <a:pPr marL="0" indent="0">
              <a:buNone/>
            </a:pPr>
            <a:r>
              <a:rPr lang="es-ES" sz="2400" dirty="0"/>
              <a:t>- 6-item de orientación de tareas.</a:t>
            </a:r>
          </a:p>
          <a:p>
            <a:pPr marL="0" indent="0">
              <a:buNone/>
            </a:pPr>
            <a:r>
              <a:rPr lang="es-ES" sz="2400" dirty="0"/>
              <a:t>-Test de Montreal </a:t>
            </a:r>
            <a:r>
              <a:rPr lang="es-ES" sz="2400" dirty="0" err="1"/>
              <a:t>Cognitive</a:t>
            </a:r>
            <a:r>
              <a:rPr lang="es-ES" sz="2400" dirty="0"/>
              <a:t> </a:t>
            </a:r>
            <a:r>
              <a:rPr lang="es-ES" sz="2400" dirty="0" err="1"/>
              <a:t>Assesment</a:t>
            </a:r>
            <a:endParaRPr lang="es-ES" sz="2400" dirty="0"/>
          </a:p>
          <a:p>
            <a:pPr marL="0" indent="0">
              <a:buNone/>
            </a:pPr>
            <a:r>
              <a:rPr lang="es-ES" sz="2400" dirty="0"/>
              <a:t>- Test de la fluencia semántica.</a:t>
            </a:r>
          </a:p>
        </p:txBody>
      </p:sp>
    </p:spTree>
    <p:extLst>
      <p:ext uri="{BB962C8B-B14F-4D97-AF65-F5344CB8AC3E}">
        <p14:creationId xmlns:p14="http://schemas.microsoft.com/office/powerpoint/2010/main" val="1394209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54546" y="222630"/>
            <a:ext cx="12037454" cy="5997865"/>
          </a:xfrm>
        </p:spPr>
        <p:txBody>
          <a:bodyPr>
            <a:normAutofit/>
          </a:bodyPr>
          <a:lstStyle/>
          <a:p>
            <a:pPr>
              <a:buFont typeface="Wingdings" panose="05000000000000000000" pitchFamily="2" charset="2"/>
              <a:buChar char="§"/>
            </a:pPr>
            <a:r>
              <a:rPr lang="es-ES" sz="2400" b="1" u="sng" dirty="0"/>
              <a:t>Pruebas complementarias:</a:t>
            </a:r>
          </a:p>
          <a:p>
            <a:pPr>
              <a:buFont typeface="Wingdings" panose="05000000000000000000" pitchFamily="2" charset="2"/>
              <a:buChar char="ü"/>
            </a:pPr>
            <a:r>
              <a:rPr lang="es-ES" sz="2400" dirty="0"/>
              <a:t> Las determinaciones analíticas son útiles para descartar causas secundarias de demencia. Se realizará hemograma completo.</a:t>
            </a:r>
          </a:p>
          <a:p>
            <a:pPr>
              <a:buFont typeface="Wingdings" panose="05000000000000000000" pitchFamily="2" charset="2"/>
              <a:buChar char="ü"/>
            </a:pPr>
            <a:r>
              <a:rPr lang="es-ES" sz="2400" dirty="0"/>
              <a:t>Se recomienda realizar un electrocardiograma.</a:t>
            </a:r>
          </a:p>
          <a:p>
            <a:pPr>
              <a:buFont typeface="Wingdings" panose="05000000000000000000" pitchFamily="2" charset="2"/>
              <a:buChar char="ü"/>
            </a:pPr>
            <a:r>
              <a:rPr lang="es-ES" sz="2400" dirty="0"/>
              <a:t>Las pruebas de </a:t>
            </a:r>
            <a:r>
              <a:rPr lang="es-ES" sz="2400" dirty="0" err="1"/>
              <a:t>neuroimagen</a:t>
            </a:r>
            <a:r>
              <a:rPr lang="es-ES" sz="2400" dirty="0"/>
              <a:t> no deben ser prioritarias en el diagnóstico del DCV porque no existen lesiones patognomónicas y éstas tampoco se correlacionan siempre con el deterioro cognitivo ni con la progresión de la enfermedad.</a:t>
            </a:r>
          </a:p>
        </p:txBody>
      </p:sp>
    </p:spTree>
    <p:extLst>
      <p:ext uri="{BB962C8B-B14F-4D97-AF65-F5344CB8AC3E}">
        <p14:creationId xmlns:p14="http://schemas.microsoft.com/office/powerpoint/2010/main" val="3294626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DETERIORO COGNITIVO VASCULAR (DV)</a:t>
            </a:r>
            <a:endParaRPr lang="es-ES" b="1" dirty="0"/>
          </a:p>
        </p:txBody>
      </p:sp>
      <p:sp>
        <p:nvSpPr>
          <p:cNvPr id="3" name="Marcador de contenido 2"/>
          <p:cNvSpPr>
            <a:spLocks noGrp="1"/>
          </p:cNvSpPr>
          <p:nvPr>
            <p:ph idx="1"/>
          </p:nvPr>
        </p:nvSpPr>
        <p:spPr>
          <a:xfrm>
            <a:off x="283335" y="2007816"/>
            <a:ext cx="10872345" cy="4131734"/>
          </a:xfrm>
        </p:spPr>
        <p:txBody>
          <a:bodyPr>
            <a:normAutofit/>
          </a:bodyPr>
          <a:lstStyle/>
          <a:p>
            <a:pPr>
              <a:buFont typeface="Wingdings" panose="05000000000000000000" pitchFamily="2" charset="2"/>
              <a:buChar char="§"/>
            </a:pPr>
            <a:r>
              <a:rPr lang="es-ES" sz="2400" dirty="0"/>
              <a:t>Prevalencia variable del 10-50% de todos los casos de demencia. </a:t>
            </a:r>
          </a:p>
          <a:p>
            <a:pPr>
              <a:buFont typeface="Wingdings" panose="05000000000000000000" pitchFamily="2" charset="2"/>
              <a:buChar char="§"/>
            </a:pPr>
            <a:r>
              <a:rPr lang="es-ES" sz="2400" dirty="0"/>
              <a:t>Factores de riesgo: edad, sexo masculino, hipertensión, diabetes, tabaquismo, etc.</a:t>
            </a:r>
          </a:p>
          <a:p>
            <a:pPr>
              <a:buFont typeface="Wingdings" panose="05000000000000000000" pitchFamily="2" charset="2"/>
              <a:buChar char="§"/>
            </a:pPr>
            <a:r>
              <a:rPr lang="es-AR" sz="2400" dirty="0"/>
              <a:t>El deterioro cognitivo se presenta en brotes escalonados (afectación brusca seguida de periodos de estabilidad). Aunque, también, puede cursar de forma insidiosa. </a:t>
            </a:r>
          </a:p>
          <a:p>
            <a:pPr>
              <a:buFont typeface="Wingdings" panose="05000000000000000000" pitchFamily="2" charset="2"/>
              <a:buChar char="§"/>
            </a:pPr>
            <a:r>
              <a:rPr lang="es-AR" sz="2400" dirty="0"/>
              <a:t>Suelen afectarse primero las </a:t>
            </a:r>
            <a:r>
              <a:rPr lang="es-AR" sz="2400" i="1" dirty="0">
                <a:effectLst>
                  <a:outerShdw blurRad="38100" dist="38100" dir="2700000" algn="tl">
                    <a:srgbClr val="000000">
                      <a:alpha val="43137"/>
                    </a:srgbClr>
                  </a:outerShdw>
                </a:effectLst>
              </a:rPr>
              <a:t>funciones ejecutivas </a:t>
            </a:r>
            <a:r>
              <a:rPr lang="es-AR" sz="2400" dirty="0"/>
              <a:t>y posteriormente la </a:t>
            </a:r>
            <a:r>
              <a:rPr lang="es-AR" sz="2400" i="1" dirty="0">
                <a:effectLst>
                  <a:outerShdw blurRad="38100" dist="38100" dir="2700000" algn="tl">
                    <a:srgbClr val="000000">
                      <a:alpha val="43137"/>
                    </a:srgbClr>
                  </a:outerShdw>
                </a:effectLst>
              </a:rPr>
              <a:t>memoria</a:t>
            </a:r>
            <a:r>
              <a:rPr lang="es-AR" sz="2400" dirty="0"/>
              <a:t>. </a:t>
            </a:r>
            <a:endParaRPr lang="es-ES" sz="2400" dirty="0"/>
          </a:p>
        </p:txBody>
      </p:sp>
    </p:spTree>
    <p:extLst>
      <p:ext uri="{BB962C8B-B14F-4D97-AF65-F5344CB8AC3E}">
        <p14:creationId xmlns:p14="http://schemas.microsoft.com/office/powerpoint/2010/main" val="22548150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54547" y="196873"/>
            <a:ext cx="11359166" cy="5946350"/>
          </a:xfrm>
        </p:spPr>
        <p:txBody>
          <a:bodyPr>
            <a:normAutofit/>
          </a:bodyPr>
          <a:lstStyle/>
          <a:p>
            <a:pPr marL="0" indent="0">
              <a:buNone/>
            </a:pPr>
            <a:r>
              <a:rPr lang="es-AR" sz="3200" u="sng" dirty="0"/>
              <a:t>PRONÓSTICO</a:t>
            </a:r>
          </a:p>
          <a:p>
            <a:pPr marL="0" indent="0">
              <a:buNone/>
            </a:pPr>
            <a:r>
              <a:rPr lang="es-ES" sz="2400" dirty="0"/>
              <a:t>El riesgo de desarrollar demencia tras haber sufrido un ACV es muy variable.</a:t>
            </a:r>
          </a:p>
          <a:p>
            <a:pPr marL="0" indent="0">
              <a:buNone/>
            </a:pPr>
            <a:r>
              <a:rPr lang="es-ES" sz="2400" dirty="0"/>
              <a:t>Aunque el DCV habitualmente tiene una evolución progresiva. Con frecuencia, puede observarse una mejoría del deterioro cognitivo en </a:t>
            </a:r>
            <a:r>
              <a:rPr lang="es-ES" sz="2400" u="sng" dirty="0"/>
              <a:t>pacientes sin criterios de demencia </a:t>
            </a:r>
            <a:r>
              <a:rPr lang="es-ES" sz="2400" dirty="0"/>
              <a:t>que han sufrido un ACV, si éste no ha dañado la región frontal-subcortical.</a:t>
            </a:r>
          </a:p>
          <a:p>
            <a:pPr marL="0" indent="0">
              <a:buNone/>
            </a:pPr>
            <a:r>
              <a:rPr lang="es-AR" sz="2400" u="sng" dirty="0"/>
              <a:t>FACTORES DE RIESGO (tras un ACV):</a:t>
            </a:r>
          </a:p>
          <a:p>
            <a:pPr>
              <a:buFont typeface="Wingdings" panose="05000000000000000000" pitchFamily="2" charset="2"/>
              <a:buChar char="ü"/>
            </a:pPr>
            <a:r>
              <a:rPr lang="es-ES" sz="2400" dirty="0"/>
              <a:t>la presencia de deterioro cognitivo o funcional previo, la atrofia </a:t>
            </a:r>
            <a:r>
              <a:rPr lang="es-ES" sz="2400" dirty="0" err="1"/>
              <a:t>talámica</a:t>
            </a:r>
            <a:r>
              <a:rPr lang="es-ES" sz="2400" dirty="0"/>
              <a:t> o en la zona medial del lóbulo temporal en las pruebas de neuroimagen y la recurrencia de ACV.</a:t>
            </a:r>
          </a:p>
          <a:p>
            <a:pPr>
              <a:buFont typeface="Wingdings" panose="05000000000000000000" pitchFamily="2" charset="2"/>
              <a:buChar char="ü"/>
            </a:pPr>
            <a:r>
              <a:rPr lang="es-ES" sz="2400" dirty="0"/>
              <a:t>La edad, polifarmacia, hipotensión durante el ACV y la coexistencia de depresión. </a:t>
            </a:r>
          </a:p>
          <a:p>
            <a:pPr>
              <a:buFont typeface="Wingdings" panose="05000000000000000000" pitchFamily="2" charset="2"/>
              <a:buChar char="ü"/>
            </a:pPr>
            <a:r>
              <a:rPr lang="es-ES" sz="2400" dirty="0"/>
              <a:t>La atrofia difusa de la sustancia gris tiene un riesgo mayor de evolución al deterioro cognitivo frente a los infartos en zonas estratégicas o a la enfermedad vascular subcortical. </a:t>
            </a:r>
          </a:p>
        </p:txBody>
      </p:sp>
    </p:spTree>
    <p:extLst>
      <p:ext uri="{BB962C8B-B14F-4D97-AF65-F5344CB8AC3E}">
        <p14:creationId xmlns:p14="http://schemas.microsoft.com/office/powerpoint/2010/main" val="4009577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5" y="222630"/>
            <a:ext cx="11758410" cy="5972107"/>
          </a:xfrm>
        </p:spPr>
        <p:txBody>
          <a:bodyPr>
            <a:normAutofit lnSpcReduction="10000"/>
          </a:bodyPr>
          <a:lstStyle/>
          <a:p>
            <a:pPr marL="0" indent="0">
              <a:buNone/>
            </a:pPr>
            <a:r>
              <a:rPr lang="es-AR" sz="3500" u="sng" dirty="0"/>
              <a:t>TRATAMIENTO</a:t>
            </a:r>
          </a:p>
          <a:p>
            <a:pPr marL="0" indent="0">
              <a:buNone/>
            </a:pPr>
            <a:r>
              <a:rPr lang="es-ES" sz="2400" dirty="0"/>
              <a:t>Hasta el momento, no ha podido demostrarse la utilidad de ningún tratamiento específico para el DCV.</a:t>
            </a:r>
          </a:p>
          <a:p>
            <a:pPr marL="0" indent="0">
              <a:buNone/>
            </a:pPr>
            <a:r>
              <a:rPr lang="es-ES" sz="2400" dirty="0"/>
              <a:t>El principal objetivo será prevenir la recaída de eventos cerebrovasculares en pacientes que ya han sufrido un ACV.</a:t>
            </a:r>
          </a:p>
          <a:p>
            <a:pPr>
              <a:buFont typeface="Wingdings" panose="05000000000000000000" pitchFamily="2" charset="2"/>
              <a:buChar char="q"/>
            </a:pPr>
            <a:r>
              <a:rPr lang="es-ES" sz="2400" u="sng" dirty="0"/>
              <a:t> Debe recomendarse:</a:t>
            </a:r>
          </a:p>
          <a:p>
            <a:pPr>
              <a:buFont typeface="Wingdings" panose="05000000000000000000" pitchFamily="2" charset="2"/>
              <a:buChar char="§"/>
            </a:pPr>
            <a:r>
              <a:rPr lang="es-ES" sz="2400" dirty="0"/>
              <a:t>Controlar los niveles de glucosa y mantener la hemoglobina </a:t>
            </a:r>
            <a:r>
              <a:rPr lang="es-ES" sz="2400" dirty="0" err="1"/>
              <a:t>glicosxilada</a:t>
            </a:r>
            <a:r>
              <a:rPr lang="es-ES" sz="2400" dirty="0"/>
              <a:t> por debajo de 7 </a:t>
            </a:r>
            <a:r>
              <a:rPr lang="es-ES" sz="2400" dirty="0" err="1"/>
              <a:t>enpacientes</a:t>
            </a:r>
            <a:r>
              <a:rPr lang="es-ES" sz="2400" dirty="0"/>
              <a:t> con Diabetes Mellitus que han sufrido un AIT.</a:t>
            </a:r>
          </a:p>
          <a:p>
            <a:pPr>
              <a:buFont typeface="Wingdings" panose="05000000000000000000" pitchFamily="2" charset="2"/>
              <a:buChar char="§"/>
            </a:pPr>
            <a:r>
              <a:rPr lang="es-ES" sz="2400" dirty="0"/>
              <a:t>Óptimo control de la HTA.</a:t>
            </a:r>
          </a:p>
          <a:p>
            <a:pPr>
              <a:buFont typeface="Wingdings" panose="05000000000000000000" pitchFamily="2" charset="2"/>
              <a:buChar char="§"/>
            </a:pPr>
            <a:r>
              <a:rPr lang="es-ES" sz="2400" dirty="0"/>
              <a:t>Supresión del tabaco.</a:t>
            </a:r>
          </a:p>
          <a:p>
            <a:pPr>
              <a:buFont typeface="Wingdings" panose="05000000000000000000" pitchFamily="2" charset="2"/>
              <a:buChar char="§"/>
            </a:pPr>
            <a:r>
              <a:rPr lang="es-ES" sz="2400" dirty="0"/>
              <a:t>Reducir el consumo de alcohol.</a:t>
            </a:r>
          </a:p>
          <a:p>
            <a:pPr>
              <a:buFont typeface="Wingdings" panose="05000000000000000000" pitchFamily="2" charset="2"/>
              <a:buChar char="§"/>
            </a:pPr>
            <a:r>
              <a:rPr lang="es-ES" sz="2400" dirty="0"/>
              <a:t>Mantener un peso adecuado y realizar ejercicio físico moderado o intenso según las capacidades físicas de los pacientes al menos durante 30 minutos la mayoría de los días de la semana.</a:t>
            </a:r>
          </a:p>
          <a:p>
            <a:pPr marL="0" indent="0">
              <a:buNone/>
            </a:pPr>
            <a:endParaRPr lang="es-ES" sz="2400" dirty="0"/>
          </a:p>
          <a:p>
            <a:pPr marL="0" indent="0">
              <a:buNone/>
            </a:pPr>
            <a:endParaRPr lang="es-ES" sz="2400" dirty="0"/>
          </a:p>
          <a:p>
            <a:pPr marL="0" indent="0">
              <a:buNone/>
            </a:pPr>
            <a:endParaRPr lang="es-ES" sz="2400" dirty="0"/>
          </a:p>
        </p:txBody>
      </p:sp>
    </p:spTree>
    <p:extLst>
      <p:ext uri="{BB962C8B-B14F-4D97-AF65-F5344CB8AC3E}">
        <p14:creationId xmlns:p14="http://schemas.microsoft.com/office/powerpoint/2010/main" val="18538773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06061" y="312782"/>
            <a:ext cx="11423561" cy="5946349"/>
          </a:xfrm>
        </p:spPr>
        <p:txBody>
          <a:bodyPr>
            <a:normAutofit/>
          </a:bodyPr>
          <a:lstStyle/>
          <a:p>
            <a:pPr>
              <a:buFont typeface="Wingdings" panose="05000000000000000000" pitchFamily="2" charset="2"/>
              <a:buChar char="q"/>
            </a:pPr>
            <a:r>
              <a:rPr lang="es-ES" sz="2400" u="sng" dirty="0"/>
              <a:t>Fármacos para controlar los síntomas de la demencia</a:t>
            </a:r>
            <a:r>
              <a:rPr lang="es-ES" sz="2400" b="1" u="sng" dirty="0"/>
              <a:t>:</a:t>
            </a:r>
          </a:p>
          <a:p>
            <a:pPr>
              <a:buFont typeface="Wingdings" panose="05000000000000000000" pitchFamily="2" charset="2"/>
              <a:buChar char="§"/>
            </a:pPr>
            <a:r>
              <a:rPr lang="es-ES" sz="2400" b="1" dirty="0"/>
              <a:t>Inhibidores de la acetilcolinesterasa (IACC):</a:t>
            </a:r>
            <a:r>
              <a:rPr lang="es-ES" sz="2400" dirty="0"/>
              <a:t> los IACC en pacientes con DCV leve o moderado, han demostrado una escasa mejoría de significado clínico incierto. </a:t>
            </a:r>
          </a:p>
        </p:txBody>
      </p:sp>
    </p:spTree>
    <p:extLst>
      <p:ext uri="{BB962C8B-B14F-4D97-AF65-F5344CB8AC3E}">
        <p14:creationId xmlns:p14="http://schemas.microsoft.com/office/powerpoint/2010/main" val="13777246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DETERIORO COGNITIVO LEVE</a:t>
            </a:r>
            <a:endParaRPr lang="es-ES" b="1" dirty="0"/>
          </a:p>
        </p:txBody>
      </p:sp>
      <p:sp>
        <p:nvSpPr>
          <p:cNvPr id="3" name="Marcador de contenido 2"/>
          <p:cNvSpPr>
            <a:spLocks noGrp="1"/>
          </p:cNvSpPr>
          <p:nvPr>
            <p:ph idx="1"/>
          </p:nvPr>
        </p:nvSpPr>
        <p:spPr>
          <a:xfrm>
            <a:off x="221516" y="1858613"/>
            <a:ext cx="11970484" cy="4439156"/>
          </a:xfrm>
        </p:spPr>
        <p:txBody>
          <a:bodyPr>
            <a:normAutofit/>
          </a:bodyPr>
          <a:lstStyle/>
          <a:p>
            <a:pPr>
              <a:buFont typeface="Wingdings" panose="05000000000000000000" pitchFamily="2" charset="2"/>
              <a:buChar char="v"/>
            </a:pPr>
            <a:r>
              <a:rPr lang="es-ES" sz="2400" dirty="0"/>
              <a:t> Corresponde a un estadio intermedio entre el estado cognitivo normal y la demencia.</a:t>
            </a:r>
          </a:p>
          <a:p>
            <a:pPr>
              <a:buFont typeface="Wingdings" panose="05000000000000000000" pitchFamily="2" charset="2"/>
              <a:buChar char="v"/>
            </a:pPr>
            <a:r>
              <a:rPr lang="es-ES" sz="2400" dirty="0"/>
              <a:t>Supone una condición distinta al </a:t>
            </a:r>
            <a:r>
              <a:rPr lang="es-ES" sz="2400" i="1" dirty="0"/>
              <a:t>DETERIORO PROGRESIVO NORMAL </a:t>
            </a:r>
            <a:r>
              <a:rPr lang="es-ES" sz="2400" dirty="0"/>
              <a:t>del envejecimiento que se considera una pérdida similar al de otras personas de la misma edad y debe cumplir los siguientes criterios:</a:t>
            </a:r>
          </a:p>
          <a:p>
            <a:pPr marL="0" indent="0">
              <a:buNone/>
            </a:pPr>
            <a:r>
              <a:rPr lang="es-ES" sz="2400" dirty="0"/>
              <a:t>                               * Cambio en el estado cognitivo con respecto a su situación previa objetivado por el paciente, persona conocedora o la observación del clínico</a:t>
            </a:r>
            <a:r>
              <a:rPr lang="es-ES" dirty="0"/>
              <a:t>.</a:t>
            </a:r>
            <a:endParaRPr lang="es-ES" sz="2400" dirty="0"/>
          </a:p>
          <a:p>
            <a:pPr marL="0" indent="0">
              <a:buNone/>
            </a:pPr>
            <a:r>
              <a:rPr lang="es-AR" sz="2400" dirty="0"/>
              <a:t>                               * </a:t>
            </a:r>
            <a:r>
              <a:rPr lang="es-ES" sz="2400" dirty="0"/>
              <a:t>Deterioro en al menos una de las áreas de conocimiento (memoria, función ejecutiva, atención, lenguaje o habilidades </a:t>
            </a:r>
            <a:r>
              <a:rPr lang="es-ES" sz="2400" dirty="0" err="1"/>
              <a:t>visoespaciales</a:t>
            </a:r>
            <a:r>
              <a:rPr lang="es-ES" sz="2400" dirty="0"/>
              <a:t>) para lo que corresponde a su edad y nivel educacional.</a:t>
            </a:r>
          </a:p>
          <a:p>
            <a:pPr marL="0" indent="0">
              <a:buNone/>
            </a:pPr>
            <a:endParaRPr lang="es-ES" sz="2400" dirty="0"/>
          </a:p>
        </p:txBody>
      </p:sp>
    </p:spTree>
    <p:extLst>
      <p:ext uri="{BB962C8B-B14F-4D97-AF65-F5344CB8AC3E}">
        <p14:creationId xmlns:p14="http://schemas.microsoft.com/office/powerpoint/2010/main" val="31891257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DETERIORO COGNITIVO LEVE</a:t>
            </a:r>
            <a:endParaRPr lang="es-ES" b="1" dirty="0"/>
          </a:p>
        </p:txBody>
      </p:sp>
      <p:sp>
        <p:nvSpPr>
          <p:cNvPr id="3" name="Marcador de contenido 2"/>
          <p:cNvSpPr>
            <a:spLocks noGrp="1"/>
          </p:cNvSpPr>
          <p:nvPr>
            <p:ph idx="1"/>
          </p:nvPr>
        </p:nvSpPr>
        <p:spPr>
          <a:xfrm>
            <a:off x="221516" y="1858613"/>
            <a:ext cx="11970484" cy="4439156"/>
          </a:xfrm>
        </p:spPr>
        <p:txBody>
          <a:bodyPr>
            <a:normAutofit/>
          </a:bodyPr>
          <a:lstStyle/>
          <a:p>
            <a:pPr marL="0" indent="0">
              <a:buNone/>
            </a:pPr>
            <a:r>
              <a:rPr lang="es-ES" dirty="0"/>
              <a:t>                          </a:t>
            </a:r>
            <a:r>
              <a:rPr lang="es-ES" sz="2400" dirty="0"/>
              <a:t>*Conservación de la función cognitiva general (funciones mentales que intervienen en el proceso de la toma de decisiones, organización de ideas, pensamiento abstracto, planificación y realización de planes). </a:t>
            </a:r>
          </a:p>
          <a:p>
            <a:pPr marL="0" indent="0">
              <a:buNone/>
            </a:pPr>
            <a:r>
              <a:rPr lang="es-ES" sz="2400" dirty="0"/>
              <a:t>                     * Actividades de la vida diaria intactas.</a:t>
            </a:r>
          </a:p>
          <a:p>
            <a:pPr marL="0" indent="0">
              <a:buNone/>
            </a:pPr>
            <a:r>
              <a:rPr lang="es-ES" sz="2400" dirty="0"/>
              <a:t>                     *Ausencia de demencia (deterioro de memoria con afectación al menos de otra área del conocimiento con respecto al nivel previo y que interfiere en las actividades de la vida diaria).</a:t>
            </a:r>
          </a:p>
        </p:txBody>
      </p:sp>
    </p:spTree>
    <p:extLst>
      <p:ext uri="{BB962C8B-B14F-4D97-AF65-F5344CB8AC3E}">
        <p14:creationId xmlns:p14="http://schemas.microsoft.com/office/powerpoint/2010/main" val="2666242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479192" y="1417637"/>
            <a:ext cx="10058400" cy="4022725"/>
          </a:xfrm>
        </p:spPr>
        <p:txBody>
          <a:bodyPr>
            <a:normAutofit/>
          </a:bodyPr>
          <a:lstStyle/>
          <a:p>
            <a:pPr marL="0" indent="0">
              <a:buNone/>
            </a:pPr>
            <a:endParaRPr lang="es-ES" dirty="0"/>
          </a:p>
          <a:p>
            <a:pPr>
              <a:buFont typeface="Wingdings" panose="05000000000000000000" pitchFamily="2" charset="2"/>
              <a:buChar char="v"/>
            </a:pPr>
            <a:r>
              <a:rPr lang="es-ES" b="1" u="sng" dirty="0"/>
              <a:t>Tipo amnésico:</a:t>
            </a:r>
            <a:r>
              <a:rPr lang="es-ES" dirty="0"/>
              <a:t> afecta de forma característica al área de la memoria, sobre todo la episódica (capacidad para aprender y retener información nueva). Es la más frecuente y la que de forma más habitual evoluciona a enfermedad de Alzheimer (EA). En ocasiones también pueden alterarse otras áreas cognitivas: DCL tipo amnésico de múltiples dominios.</a:t>
            </a:r>
          </a:p>
          <a:p>
            <a:pPr>
              <a:buFont typeface="Wingdings" panose="05000000000000000000" pitchFamily="2" charset="2"/>
              <a:buChar char="v"/>
            </a:pPr>
            <a:r>
              <a:rPr lang="es-ES" b="1" u="sng" dirty="0"/>
              <a:t>Tipo no amnésico:</a:t>
            </a:r>
            <a:r>
              <a:rPr lang="es-ES" dirty="0"/>
              <a:t> predomina el deterioro en cualquiera de las otras zonas cognitivas más que en la memoria, de forma aislada o de varias a la vez (DCL tipo no amnésico de múltiples dominios). En estos casos la evolución puede ser a otras formas de demencia en función del área más afectada: demencia </a:t>
            </a:r>
            <a:r>
              <a:rPr lang="es-ES" dirty="0" err="1"/>
              <a:t>frontotemporal</a:t>
            </a:r>
            <a:r>
              <a:rPr lang="es-ES" dirty="0"/>
              <a:t>, afasia progresiva primaria o demencia por cuerpos de </a:t>
            </a:r>
            <a:r>
              <a:rPr lang="es-ES" dirty="0" err="1"/>
              <a:t>Lewy</a:t>
            </a:r>
            <a:r>
              <a:rPr lang="es-ES" dirty="0"/>
              <a:t>.</a:t>
            </a:r>
          </a:p>
          <a:p>
            <a:pPr marL="0" indent="0">
              <a:buNone/>
            </a:pPr>
            <a:endParaRPr lang="es-ES" dirty="0"/>
          </a:p>
        </p:txBody>
      </p:sp>
      <p:sp>
        <p:nvSpPr>
          <p:cNvPr id="4" name="Rectángulo 3"/>
          <p:cNvSpPr/>
          <p:nvPr/>
        </p:nvSpPr>
        <p:spPr>
          <a:xfrm>
            <a:off x="479192" y="467695"/>
            <a:ext cx="4713919" cy="584775"/>
          </a:xfrm>
          <a:prstGeom prst="rect">
            <a:avLst/>
          </a:prstGeom>
        </p:spPr>
        <p:txBody>
          <a:bodyPr wrap="none">
            <a:spAutoFit/>
          </a:bodyPr>
          <a:lstStyle/>
          <a:p>
            <a:r>
              <a:rPr lang="es-ES" sz="3200" b="1" u="sng" dirty="0"/>
              <a:t>El DCL se ha clasificado en:</a:t>
            </a:r>
          </a:p>
        </p:txBody>
      </p:sp>
    </p:spTree>
    <p:extLst>
      <p:ext uri="{BB962C8B-B14F-4D97-AF65-F5344CB8AC3E}">
        <p14:creationId xmlns:p14="http://schemas.microsoft.com/office/powerpoint/2010/main" val="34461768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99904"/>
            <a:ext cx="11822806" cy="5984986"/>
          </a:xfrm>
        </p:spPr>
        <p:txBody>
          <a:bodyPr>
            <a:normAutofit/>
          </a:bodyPr>
          <a:lstStyle/>
          <a:p>
            <a:pPr marL="0" indent="0">
              <a:buNone/>
            </a:pPr>
            <a:r>
              <a:rPr lang="es-AR" sz="3200" u="sng" dirty="0"/>
              <a:t>MANIFESTACIONES CLÍNICAS:</a:t>
            </a:r>
          </a:p>
          <a:p>
            <a:pPr>
              <a:buFont typeface="Wingdings" panose="05000000000000000000" pitchFamily="2" charset="2"/>
              <a:buChar char="§"/>
            </a:pPr>
            <a:r>
              <a:rPr lang="es-ES" sz="2400" dirty="0"/>
              <a:t>Los pacientes con DCL y sobre todo los del grupo amnésico, presentan como queja principal la pérdida de memoria. </a:t>
            </a:r>
          </a:p>
          <a:p>
            <a:pPr>
              <a:buFont typeface="Wingdings" panose="05000000000000000000" pitchFamily="2" charset="2"/>
              <a:buChar char="§"/>
            </a:pPr>
            <a:r>
              <a:rPr lang="es-ES" sz="2400" dirty="0"/>
              <a:t>Los convivientes suelen percibirla de forma más precisa. Se manifiesta con olvidos de conversaciones telefónicas, citas o encuentros y a diferencia de los pacientes con demencia, los déficits funcionales para desenvolverse en las actividades de la vida diaria (pagar recibos y cuentas, preparar la comida o ir a comprar) suelen ser muy leves o están ausentes.</a:t>
            </a:r>
          </a:p>
          <a:p>
            <a:pPr>
              <a:buFont typeface="Wingdings" panose="05000000000000000000" pitchFamily="2" charset="2"/>
              <a:buChar char="§"/>
            </a:pPr>
            <a:r>
              <a:rPr lang="es-ES" sz="2400" dirty="0"/>
              <a:t>Al igual que en la demencia, existen con frecuencia síntomas de alteración de la conducta,  en algunos estudios éstos se han podido relacionar con una afectación mayor del deterioro cognitivo. </a:t>
            </a:r>
          </a:p>
          <a:p>
            <a:pPr>
              <a:buFont typeface="Wingdings" panose="05000000000000000000" pitchFamily="2" charset="2"/>
              <a:buChar char="§"/>
            </a:pPr>
            <a:r>
              <a:rPr lang="es-ES" sz="2400" dirty="0"/>
              <a:t>La presencia de depresión es muy frecuente, puede alcanzar hasta el 60% en estos pacientes y a diferencia de los que tienen demencia, predomina la irritabilidad y la ansiedad más que los cambios de humor.</a:t>
            </a:r>
            <a:endParaRPr lang="es-AR" sz="1200" dirty="0"/>
          </a:p>
        </p:txBody>
      </p:sp>
    </p:spTree>
    <p:extLst>
      <p:ext uri="{BB962C8B-B14F-4D97-AF65-F5344CB8AC3E}">
        <p14:creationId xmlns:p14="http://schemas.microsoft.com/office/powerpoint/2010/main" val="12160546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99904"/>
            <a:ext cx="11822806" cy="5984986"/>
          </a:xfrm>
        </p:spPr>
        <p:txBody>
          <a:bodyPr>
            <a:normAutofit/>
          </a:bodyPr>
          <a:lstStyle/>
          <a:p>
            <a:pPr marL="0" indent="0">
              <a:buNone/>
            </a:pPr>
            <a:r>
              <a:rPr lang="es-AR" sz="3200" u="sng" dirty="0"/>
              <a:t>¿CÓMO SE DIAGNOSTICA?</a:t>
            </a:r>
          </a:p>
          <a:p>
            <a:pPr marL="0" indent="0">
              <a:buNone/>
            </a:pPr>
            <a:r>
              <a:rPr lang="es-ES" sz="2600" dirty="0"/>
              <a:t>Con frecuencia el diagnóstico precoz del DCL no es fácil.</a:t>
            </a:r>
          </a:p>
          <a:p>
            <a:pPr marL="0" indent="0">
              <a:buNone/>
            </a:pPr>
            <a:r>
              <a:rPr lang="es-ES" sz="2600" dirty="0"/>
              <a:t> El principal objetivo ante su sospecha clínica en las consultas de atención primaria (AP) será descartar las causas tratables, establecer el nivel de deterioro y planificar su seguimiento. </a:t>
            </a:r>
          </a:p>
          <a:p>
            <a:pPr>
              <a:buFont typeface="Wingdings" panose="05000000000000000000" pitchFamily="2" charset="2"/>
              <a:buChar char="q"/>
            </a:pPr>
            <a:r>
              <a:rPr lang="es-ES" sz="2600" u="sng" dirty="0"/>
              <a:t>Para ello se recomienda realizar:</a:t>
            </a:r>
          </a:p>
          <a:p>
            <a:pPr>
              <a:buFont typeface="Wingdings" panose="05000000000000000000" pitchFamily="2" charset="2"/>
              <a:buChar char="ü"/>
            </a:pPr>
            <a:r>
              <a:rPr lang="es-ES" sz="2600" dirty="0"/>
              <a:t>Anamnesis del paciente centrada en antecedentes familiares de demencia, forma de inicio, consumo de fármacos, historia previa de traumatismo y presencia o no de factores de riesgo cardiovascular.</a:t>
            </a:r>
          </a:p>
          <a:p>
            <a:pPr>
              <a:buFont typeface="Wingdings" panose="05000000000000000000" pitchFamily="2" charset="2"/>
              <a:buChar char="ü"/>
            </a:pPr>
            <a:r>
              <a:rPr lang="es-ES" sz="2600" dirty="0"/>
              <a:t>Entrevista con el familiar o el cuidador, en la que debe verificarse un cambio significativo de pérdida de memoria en relación a su situación previa.</a:t>
            </a:r>
            <a:endParaRPr lang="es-AR" sz="2600" dirty="0"/>
          </a:p>
        </p:txBody>
      </p:sp>
    </p:spTree>
    <p:extLst>
      <p:ext uri="{BB962C8B-B14F-4D97-AF65-F5344CB8AC3E}">
        <p14:creationId xmlns:p14="http://schemas.microsoft.com/office/powerpoint/2010/main" val="29311143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5"/>
            <a:ext cx="12063211" cy="6049381"/>
          </a:xfrm>
        </p:spPr>
        <p:txBody>
          <a:bodyPr>
            <a:normAutofit/>
          </a:bodyPr>
          <a:lstStyle/>
          <a:p>
            <a:pPr marL="0" indent="0">
              <a:buNone/>
            </a:pPr>
            <a:r>
              <a:rPr lang="es-AR" sz="3200" u="sng" dirty="0"/>
              <a:t>MANIFESTACIONES CLÍNICAS:</a:t>
            </a:r>
          </a:p>
          <a:p>
            <a:pPr>
              <a:buFont typeface="Wingdings" panose="05000000000000000000" pitchFamily="2" charset="2"/>
              <a:buChar char="ü"/>
            </a:pPr>
            <a:r>
              <a:rPr lang="es-ES" sz="2400" dirty="0"/>
              <a:t>Exploración física más centrada en el área neurológica.</a:t>
            </a:r>
          </a:p>
          <a:p>
            <a:pPr>
              <a:buFont typeface="Wingdings" panose="05000000000000000000" pitchFamily="2" charset="2"/>
              <a:buChar char="ü"/>
            </a:pPr>
            <a:r>
              <a:rPr lang="es-ES" sz="2400" dirty="0"/>
              <a:t>Al igual que en pacientes con demencia, se recomienda realizar un hemograma, determinación de sodio, potasio, calcio, glucosa, función renal y hepática, hormonas tiroideas, niveles de vitamina B12 y ácido fólico para descartar enfermedades que cursan con pérdida de memoria (</a:t>
            </a:r>
            <a:r>
              <a:rPr lang="es-ES" sz="2400" dirty="0" err="1"/>
              <a:t>hipernatremia</a:t>
            </a:r>
            <a:r>
              <a:rPr lang="es-ES" sz="2400" dirty="0"/>
              <a:t>, hipoglucemia, hipercalcemia, hipotiroidismo, insuficiencia renal y hepática, déficit de vitaminas B12 </a:t>
            </a:r>
            <a:r>
              <a:rPr lang="es-ES" sz="2400" dirty="0" err="1"/>
              <a:t>ó</a:t>
            </a:r>
            <a:r>
              <a:rPr lang="es-ES" sz="2400" dirty="0"/>
              <a:t> de ácido fólico). No se recomienda realizar de forma sistemática la serología de sífilis ni de VIH.</a:t>
            </a:r>
          </a:p>
          <a:p>
            <a:pPr>
              <a:buFont typeface="Wingdings" panose="05000000000000000000" pitchFamily="2" charset="2"/>
              <a:buChar char="ü"/>
            </a:pPr>
            <a:r>
              <a:rPr lang="es-ES" sz="2400" dirty="0"/>
              <a:t>Estudios de la función cognitiva con los test breves cognitivos, que aunque son menos sensibles y específicos que los de evaluación neuropsicológica completa, son más rápidos y accesibles en AP.</a:t>
            </a:r>
          </a:p>
        </p:txBody>
      </p:sp>
    </p:spTree>
    <p:extLst>
      <p:ext uri="{BB962C8B-B14F-4D97-AF65-F5344CB8AC3E}">
        <p14:creationId xmlns:p14="http://schemas.microsoft.com/office/powerpoint/2010/main" val="11636848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5"/>
            <a:ext cx="12063211" cy="6049381"/>
          </a:xfrm>
        </p:spPr>
        <p:txBody>
          <a:bodyPr>
            <a:normAutofit/>
          </a:bodyPr>
          <a:lstStyle/>
          <a:p>
            <a:pPr>
              <a:buFont typeface="Wingdings" panose="05000000000000000000" pitchFamily="2" charset="2"/>
              <a:buChar char="ü"/>
            </a:pPr>
            <a:r>
              <a:rPr lang="es-ES" sz="2400" dirty="0"/>
              <a:t>Test neuropsicológicos (test breve del recuerdo verbal, test de memoria visual, medidas instrumentales de las actividades de la vida diaria) han demostrado utilidad tanto en el diagnóstico como en el seguimiento de pacientes con DCL, sin embargo son poco prácticos para llevarlos acabo en las consultas de AP.</a:t>
            </a:r>
          </a:p>
          <a:p>
            <a:pPr>
              <a:buFont typeface="Wingdings" panose="05000000000000000000" pitchFamily="2" charset="2"/>
              <a:buChar char="ü"/>
            </a:pPr>
            <a:r>
              <a:rPr lang="es-ES" sz="2400" dirty="0"/>
              <a:t>Pruebas de </a:t>
            </a:r>
            <a:r>
              <a:rPr lang="es-ES" sz="2400" dirty="0" err="1"/>
              <a:t>neuroimagen</a:t>
            </a:r>
            <a:r>
              <a:rPr lang="es-ES" sz="2400" dirty="0"/>
              <a:t>.</a:t>
            </a:r>
          </a:p>
          <a:p>
            <a:pPr marL="0" indent="0" algn="ctr">
              <a:buNone/>
            </a:pPr>
            <a:r>
              <a:rPr lang="es-ES" sz="2400" b="1" dirty="0"/>
              <a:t>Deberá realizarse diagnóstico diferencial con otras enfermedades que también pueden cursar con deterioro cognitivo, principalmente depresión, efectos secundarios de fármacos con propiedades sedantes o trastornos del sueño. Los daños estructurales en el sistema nervioso central son raros en ausencia de </a:t>
            </a:r>
            <a:r>
              <a:rPr lang="es-ES" sz="2400" b="1" dirty="0" err="1"/>
              <a:t>focalidad</a:t>
            </a:r>
            <a:r>
              <a:rPr lang="es-ES" sz="2400" b="1" dirty="0"/>
              <a:t> neurológica.</a:t>
            </a:r>
          </a:p>
        </p:txBody>
      </p:sp>
    </p:spTree>
    <p:extLst>
      <p:ext uri="{BB962C8B-B14F-4D97-AF65-F5344CB8AC3E}">
        <p14:creationId xmlns:p14="http://schemas.microsoft.com/office/powerpoint/2010/main" val="1780749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POR CUERPOS DE LEWY (DL)</a:t>
            </a:r>
            <a:endParaRPr lang="es-ES" b="1" dirty="0"/>
          </a:p>
        </p:txBody>
      </p:sp>
      <p:sp>
        <p:nvSpPr>
          <p:cNvPr id="3" name="Marcador de contenido 2"/>
          <p:cNvSpPr>
            <a:spLocks noGrp="1"/>
          </p:cNvSpPr>
          <p:nvPr>
            <p:ph idx="1"/>
          </p:nvPr>
        </p:nvSpPr>
        <p:spPr>
          <a:xfrm>
            <a:off x="270456" y="1957588"/>
            <a:ext cx="11436440" cy="3911505"/>
          </a:xfrm>
        </p:spPr>
        <p:txBody>
          <a:bodyPr>
            <a:normAutofit lnSpcReduction="10000"/>
          </a:bodyPr>
          <a:lstStyle/>
          <a:p>
            <a:pPr>
              <a:buFont typeface="Wingdings" panose="05000000000000000000" pitchFamily="2" charset="2"/>
              <a:buChar char="§"/>
            </a:pPr>
            <a:r>
              <a:rPr lang="es-ES" sz="2400" dirty="0"/>
              <a:t>Es la segunda causa de demencia degenerativa y la tercera más frecuente de todas las formas de demencias. </a:t>
            </a:r>
          </a:p>
          <a:p>
            <a:pPr>
              <a:buFont typeface="Wingdings" panose="05000000000000000000" pitchFamily="2" charset="2"/>
              <a:buChar char="§"/>
            </a:pPr>
            <a:r>
              <a:rPr lang="es-ES" sz="2400" dirty="0"/>
              <a:t>Supone el 10-15% de todos los casos y afecta sobre todo a personas mayores de 60 años.</a:t>
            </a:r>
          </a:p>
          <a:p>
            <a:pPr>
              <a:buFont typeface="Wingdings" panose="05000000000000000000" pitchFamily="2" charset="2"/>
              <a:buChar char="§"/>
            </a:pPr>
            <a:r>
              <a:rPr lang="es-AR" sz="2400" dirty="0"/>
              <a:t>Suele presentar un deterioro cognitivo progresivo, acompañado de síntomas principales como:</a:t>
            </a:r>
            <a:endParaRPr lang="es-AR" sz="3200" dirty="0"/>
          </a:p>
          <a:p>
            <a:pPr lvl="6">
              <a:buFont typeface="Wingdings" panose="05000000000000000000" pitchFamily="2" charset="2"/>
              <a:buChar char="q"/>
            </a:pPr>
            <a:r>
              <a:rPr lang="es-AR" sz="2400" dirty="0"/>
              <a:t>alucinaciones visuales recurrentes</a:t>
            </a:r>
          </a:p>
          <a:p>
            <a:pPr lvl="6">
              <a:buFont typeface="Wingdings" panose="05000000000000000000" pitchFamily="2" charset="2"/>
              <a:buChar char="q"/>
            </a:pPr>
            <a:r>
              <a:rPr lang="es-AR" sz="2400" dirty="0"/>
              <a:t>fluctuaciones de la conciencia (desconexión del medio) y de la atención. </a:t>
            </a:r>
          </a:p>
          <a:p>
            <a:pPr>
              <a:buFont typeface="Wingdings" panose="05000000000000000000" pitchFamily="2" charset="2"/>
              <a:buChar char="§"/>
            </a:pPr>
            <a:r>
              <a:rPr lang="es-AR" sz="2400" dirty="0"/>
              <a:t>Gran afectación de las </a:t>
            </a:r>
            <a:r>
              <a:rPr lang="es-AR" sz="2400" i="1" dirty="0">
                <a:effectLst>
                  <a:outerShdw blurRad="38100" dist="38100" dir="2700000" algn="tl">
                    <a:srgbClr val="000000">
                      <a:alpha val="43137"/>
                    </a:srgbClr>
                  </a:outerShdw>
                </a:effectLst>
              </a:rPr>
              <a:t>habilidades visuespaciales.</a:t>
            </a:r>
          </a:p>
          <a:p>
            <a:pPr>
              <a:buFont typeface="Wingdings" panose="05000000000000000000" pitchFamily="2" charset="2"/>
              <a:buChar char="§"/>
            </a:pPr>
            <a:r>
              <a:rPr lang="es-AR" sz="2400" dirty="0"/>
              <a:t>La </a:t>
            </a:r>
            <a:r>
              <a:rPr lang="es-AR" sz="2400" i="1" dirty="0">
                <a:effectLst>
                  <a:outerShdw blurRad="38100" dist="38100" dir="2700000" algn="tl">
                    <a:srgbClr val="000000">
                      <a:alpha val="43137"/>
                    </a:srgbClr>
                  </a:outerShdw>
                </a:effectLst>
              </a:rPr>
              <a:t>memoria</a:t>
            </a:r>
            <a:r>
              <a:rPr lang="es-AR" sz="2400" dirty="0"/>
              <a:t> suele permanecer relativamente conservada. </a:t>
            </a:r>
            <a:endParaRPr lang="es-ES" sz="2400" dirty="0"/>
          </a:p>
        </p:txBody>
      </p:sp>
    </p:spTree>
    <p:extLst>
      <p:ext uri="{BB962C8B-B14F-4D97-AF65-F5344CB8AC3E}">
        <p14:creationId xmlns:p14="http://schemas.microsoft.com/office/powerpoint/2010/main" val="31796252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6" y="171114"/>
            <a:ext cx="12024574" cy="6229685"/>
          </a:xfrm>
        </p:spPr>
        <p:txBody>
          <a:bodyPr>
            <a:normAutofit fontScale="92500" lnSpcReduction="10000"/>
          </a:bodyPr>
          <a:lstStyle/>
          <a:p>
            <a:pPr marL="0" indent="0">
              <a:buNone/>
            </a:pPr>
            <a:r>
              <a:rPr lang="es-AR" sz="3200" u="sng" dirty="0"/>
              <a:t>EVOLUCIÓN</a:t>
            </a:r>
          </a:p>
          <a:p>
            <a:pPr marL="0" indent="0">
              <a:buNone/>
            </a:pPr>
            <a:r>
              <a:rPr lang="es-ES" sz="2400" dirty="0"/>
              <a:t>Diversos estudios han observado que cerca del 20% de pacientes con DCL pueden revertir de forma espontánea el nivel cognitivo hasta la normalidad.</a:t>
            </a:r>
          </a:p>
          <a:p>
            <a:pPr>
              <a:buFont typeface="Wingdings" panose="05000000000000000000" pitchFamily="2" charset="2"/>
              <a:buChar char="ü"/>
            </a:pPr>
            <a:r>
              <a:rPr lang="es-ES" sz="2400" dirty="0"/>
              <a:t>La edad es el factor más importante en la evolución a demencia.</a:t>
            </a:r>
          </a:p>
          <a:p>
            <a:pPr>
              <a:buFont typeface="Wingdings" panose="05000000000000000000" pitchFamily="2" charset="2"/>
              <a:buChar char="ü"/>
            </a:pPr>
            <a:r>
              <a:rPr lang="es-ES" sz="2400" dirty="0"/>
              <a:t>La presencia de depresión favorece su desarrollo.</a:t>
            </a:r>
          </a:p>
          <a:p>
            <a:pPr marL="0" indent="0">
              <a:buNone/>
            </a:pPr>
            <a:endParaRPr lang="es-AR" sz="1200" dirty="0"/>
          </a:p>
          <a:p>
            <a:pPr marL="0" indent="0">
              <a:buNone/>
            </a:pPr>
            <a:r>
              <a:rPr lang="es-AR" sz="3200" u="sng" dirty="0"/>
              <a:t>TRATAMIENTO</a:t>
            </a:r>
            <a:endParaRPr lang="es-AR" sz="2400" u="sng" dirty="0"/>
          </a:p>
          <a:p>
            <a:pPr marL="0" indent="0">
              <a:buNone/>
            </a:pPr>
            <a:r>
              <a:rPr lang="es-ES" sz="2400" dirty="0"/>
              <a:t>En la actualidad no existe ningún fármaco aprobado para el tratamiento del DCL.</a:t>
            </a:r>
          </a:p>
          <a:p>
            <a:pPr>
              <a:buFont typeface="Wingdings" panose="05000000000000000000" pitchFamily="2" charset="2"/>
              <a:buChar char="§"/>
            </a:pPr>
            <a:r>
              <a:rPr lang="es-ES" sz="2400" dirty="0"/>
              <a:t>Existe algún beneficio observado con el  </a:t>
            </a:r>
            <a:r>
              <a:rPr lang="es-ES" sz="2400" dirty="0" err="1"/>
              <a:t>donepezilo</a:t>
            </a:r>
            <a:r>
              <a:rPr lang="es-ES" sz="2400" dirty="0"/>
              <a:t>  a costa de un significativo aumento de los efectos adversos gastrointestinales comparados con el grupo placebo y </a:t>
            </a:r>
            <a:r>
              <a:rPr lang="es-ES" sz="2400" u="sng" dirty="0"/>
              <a:t>no existe suficiente evidencia para recomendarlos en el tratamiento de esta enfermedad.</a:t>
            </a:r>
          </a:p>
          <a:p>
            <a:pPr>
              <a:buFont typeface="Wingdings" panose="05000000000000000000" pitchFamily="2" charset="2"/>
              <a:buChar char="§"/>
            </a:pPr>
            <a:r>
              <a:rPr lang="es-ES" sz="2400" dirty="0"/>
              <a:t>Los fármacos estudiados para la prevención de demencia (en pacientes con alto riesgo de desarrollarla) como la vitamina E, el ginkgo </a:t>
            </a:r>
            <a:r>
              <a:rPr lang="es-ES" sz="2400" dirty="0" err="1"/>
              <a:t>biloba</a:t>
            </a:r>
            <a:r>
              <a:rPr lang="es-ES" sz="2400" dirty="0"/>
              <a:t>, los estrógenos o los antiinflamatorios no esteroideos, </a:t>
            </a:r>
            <a:r>
              <a:rPr lang="es-ES" sz="2400" u="sng" dirty="0"/>
              <a:t>no han conseguido demostrar su utilidad en prevención primaria.</a:t>
            </a:r>
          </a:p>
          <a:p>
            <a:pPr>
              <a:buFont typeface="Wingdings" panose="05000000000000000000" pitchFamily="2" charset="2"/>
              <a:buChar char="§"/>
            </a:pPr>
            <a:r>
              <a:rPr lang="es-ES" sz="2400" dirty="0"/>
              <a:t>El control adecuado de la hipertensión arterial.</a:t>
            </a:r>
          </a:p>
          <a:p>
            <a:pPr>
              <a:buFont typeface="Wingdings" panose="05000000000000000000" pitchFamily="2" charset="2"/>
              <a:buChar char="§"/>
            </a:pPr>
            <a:r>
              <a:rPr lang="es-AR" sz="2400" dirty="0" err="1"/>
              <a:t>Act</a:t>
            </a:r>
            <a:r>
              <a:rPr lang="es-AR" sz="2400" dirty="0"/>
              <a:t>. Física.</a:t>
            </a:r>
            <a:endParaRPr lang="es-ES" sz="2400" dirty="0"/>
          </a:p>
        </p:txBody>
      </p:sp>
    </p:spTree>
    <p:extLst>
      <p:ext uri="{BB962C8B-B14F-4D97-AF65-F5344CB8AC3E}">
        <p14:creationId xmlns:p14="http://schemas.microsoft.com/office/powerpoint/2010/main" val="159537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DEMENCIA FRONTO TEMPORAL (DFT)</a:t>
            </a:r>
            <a:endParaRPr lang="es-ES" b="1" dirty="0"/>
          </a:p>
        </p:txBody>
      </p:sp>
      <p:sp>
        <p:nvSpPr>
          <p:cNvPr id="3" name="Marcador de contenido 2"/>
          <p:cNvSpPr>
            <a:spLocks noGrp="1"/>
          </p:cNvSpPr>
          <p:nvPr>
            <p:ph idx="1"/>
          </p:nvPr>
        </p:nvSpPr>
        <p:spPr>
          <a:xfrm>
            <a:off x="283335" y="1828798"/>
            <a:ext cx="10872345" cy="4185635"/>
          </a:xfrm>
        </p:spPr>
        <p:txBody>
          <a:bodyPr>
            <a:noAutofit/>
          </a:bodyPr>
          <a:lstStyle/>
          <a:p>
            <a:pPr>
              <a:buFont typeface="Wingdings" panose="05000000000000000000" pitchFamily="2" charset="2"/>
              <a:buChar char="§"/>
            </a:pPr>
            <a:r>
              <a:rPr lang="es-ES" sz="2400" dirty="0"/>
              <a:t> Tiene una edad de comienzo más temprana que las otras demencias y suele iniciarse alrededor de los 60 años. </a:t>
            </a:r>
          </a:p>
          <a:p>
            <a:pPr>
              <a:buFont typeface="Wingdings" panose="05000000000000000000" pitchFamily="2" charset="2"/>
              <a:buChar char="§"/>
            </a:pPr>
            <a:r>
              <a:rPr lang="es-AR" sz="2400" dirty="0"/>
              <a:t>En algunos casos, la progresión de la enfermedad puede ser más rápida que en otras formas de demencia. </a:t>
            </a:r>
          </a:p>
          <a:p>
            <a:pPr lvl="4">
              <a:buFont typeface="Wingdings" panose="05000000000000000000" pitchFamily="2" charset="2"/>
              <a:buChar char="q"/>
            </a:pPr>
            <a:r>
              <a:rPr lang="es-AR" sz="2400" b="1" u="sng" dirty="0"/>
              <a:t>En la variante del </a:t>
            </a:r>
            <a:r>
              <a:rPr lang="es-AR" sz="2400" b="1" i="1" u="sng" dirty="0"/>
              <a:t>comportamiento</a:t>
            </a:r>
            <a:r>
              <a:rPr lang="es-AR" sz="2400" b="1" u="sng" dirty="0"/>
              <a:t>: </a:t>
            </a:r>
            <a:r>
              <a:rPr lang="es-AR" sz="2400" dirty="0"/>
              <a:t>en sus fases iniciales son características: las alteraciones en el comportamiento social, ausencia de cc de enfermedad y afectación de las funciones ejecutivas.</a:t>
            </a:r>
          </a:p>
          <a:p>
            <a:pPr lvl="4">
              <a:buFont typeface="Wingdings" panose="05000000000000000000" pitchFamily="2" charset="2"/>
              <a:buChar char="q"/>
            </a:pPr>
            <a:r>
              <a:rPr lang="es-AR" sz="2400" b="1" u="sng" dirty="0"/>
              <a:t>En las otras variantes </a:t>
            </a:r>
            <a:r>
              <a:rPr lang="es-AR" sz="2400" b="1" i="1" u="sng" dirty="0"/>
              <a:t>afasia progresiva no fluente</a:t>
            </a:r>
            <a:r>
              <a:rPr lang="es-AR" sz="2400" b="1" u="sng" dirty="0"/>
              <a:t> y </a:t>
            </a:r>
            <a:r>
              <a:rPr lang="es-AR" sz="2400" b="1" i="1" u="sng" dirty="0"/>
              <a:t>demencia semántica</a:t>
            </a:r>
            <a:r>
              <a:rPr lang="es-AR" sz="2400" b="1" u="sng" dirty="0"/>
              <a:t>: </a:t>
            </a:r>
            <a:r>
              <a:rPr lang="es-AR" sz="2400" dirty="0"/>
              <a:t>son más llamativos los cambios en el lenguaje. </a:t>
            </a:r>
          </a:p>
          <a:p>
            <a:pPr>
              <a:buFont typeface="Wingdings" panose="05000000000000000000" pitchFamily="2" charset="2"/>
              <a:buChar char="§"/>
            </a:pPr>
            <a:r>
              <a:rPr lang="es-AR" sz="2400" dirty="0"/>
              <a:t>Las </a:t>
            </a:r>
            <a:r>
              <a:rPr lang="es-AR" sz="2400" i="1" dirty="0">
                <a:effectLst>
                  <a:outerShdw blurRad="38100" dist="38100" dir="2700000" algn="tl">
                    <a:srgbClr val="000000">
                      <a:alpha val="43137"/>
                    </a:srgbClr>
                  </a:outerShdw>
                </a:effectLst>
              </a:rPr>
              <a:t>habilidades visuespaciales </a:t>
            </a:r>
            <a:r>
              <a:rPr lang="es-AR" sz="2400" dirty="0"/>
              <a:t>y la </a:t>
            </a:r>
            <a:r>
              <a:rPr lang="es-AR" sz="2400" i="1" dirty="0">
                <a:effectLst>
                  <a:outerShdw blurRad="38100" dist="38100" dir="2700000" algn="tl">
                    <a:srgbClr val="000000">
                      <a:alpha val="43137"/>
                    </a:srgbClr>
                  </a:outerShdw>
                </a:effectLst>
              </a:rPr>
              <a:t>memoria</a:t>
            </a:r>
            <a:r>
              <a:rPr lang="es-AR" sz="2400" dirty="0"/>
              <a:t> suelen estar conservadas. </a:t>
            </a:r>
          </a:p>
          <a:p>
            <a:pPr marL="0" indent="0">
              <a:buNone/>
            </a:pPr>
            <a:endParaRPr lang="es-ES" sz="2400" dirty="0"/>
          </a:p>
        </p:txBody>
      </p:sp>
    </p:spTree>
    <p:extLst>
      <p:ext uri="{BB962C8B-B14F-4D97-AF65-F5344CB8AC3E}">
        <p14:creationId xmlns:p14="http://schemas.microsoft.com/office/powerpoint/2010/main" val="260108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0006" y="0"/>
            <a:ext cx="10779617" cy="6276352"/>
          </a:xfrm>
        </p:spPr>
      </p:pic>
    </p:spTree>
    <p:extLst>
      <p:ext uri="{BB962C8B-B14F-4D97-AF65-F5344CB8AC3E}">
        <p14:creationId xmlns:p14="http://schemas.microsoft.com/office/powerpoint/2010/main" val="3942088767"/>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6733</TotalTime>
  <Words>7895</Words>
  <Application>Microsoft Office PowerPoint</Application>
  <PresentationFormat>Panorámica</PresentationFormat>
  <Paragraphs>438</Paragraphs>
  <Slides>70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70</vt:i4>
      </vt:variant>
    </vt:vector>
  </HeadingPairs>
  <TitlesOfParts>
    <vt:vector size="75" baseType="lpstr">
      <vt:lpstr>Calibri</vt:lpstr>
      <vt:lpstr>Calibri Light</vt:lpstr>
      <vt:lpstr>Courier New</vt:lpstr>
      <vt:lpstr>Wingdings</vt:lpstr>
      <vt:lpstr>Retrospección</vt:lpstr>
      <vt:lpstr>DEMENCIAS</vt:lpstr>
      <vt:lpstr>La demencia se define como…</vt:lpstr>
      <vt:lpstr>DEMENCIAS MÁS FRECUENTES</vt:lpstr>
      <vt:lpstr>ÍNDICES DE LOS DISTINTOS TIPOS DE DEMENCIA </vt:lpstr>
      <vt:lpstr>DEMENCIA TIPO ALZHEIMER (DTA)</vt:lpstr>
      <vt:lpstr>DETERIORO COGNITIVO VASCULAR (DV)</vt:lpstr>
      <vt:lpstr>DEMENCIA POR CUERPOS DE LEWY (DL)</vt:lpstr>
      <vt:lpstr>DEMENCIA FRONTO TEMPORAL (DFT)</vt:lpstr>
      <vt:lpstr>Presentación de PowerPoint</vt:lpstr>
      <vt:lpstr>PRINCIPALES MANIFESTACIONES CLÍNICAS:</vt:lpstr>
      <vt:lpstr>PRUEBAS A REALIZAR CON UN PACIENTE CON DEMENCIA:</vt:lpstr>
      <vt:lpstr>PRUEBAS A REALIZAR CON UN PACIENTE CON DEMENCIA:</vt:lpstr>
      <vt:lpstr>TIPOS DE DEMENCIA</vt:lpstr>
      <vt:lpstr>DEMENCIA TIPO ALZHEIMER</vt:lpstr>
      <vt:lpstr>DEMENCIA TIPO ALZHEIMER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DEMENCIA POR CUERPOS DE LEWY</vt:lpstr>
      <vt:lpstr>DEMENCIA POR CUERPOS DE LEWY</vt:lpstr>
      <vt:lpstr>Presentación de PowerPoint</vt:lpstr>
      <vt:lpstr>Presentación de PowerPoint</vt:lpstr>
      <vt:lpstr>Presentación de PowerPoint</vt:lpstr>
      <vt:lpstr>Presentación de PowerPoint</vt:lpstr>
      <vt:lpstr>Presentación de PowerPoint</vt:lpstr>
      <vt:lpstr>DEMENCIA FRONTOTEMPORAL</vt:lpstr>
      <vt:lpstr>DEMENCIA FRONTOTEMPORAL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DETERIORO COGNITIVO VASCULAR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DETERIORO COGNITIVO LEVE</vt:lpstr>
      <vt:lpstr>DETERIORO COGNITIVO LEVE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DEMENCIAS</dc:title>
  <dc:creator>Oscar</dc:creator>
  <cp:lastModifiedBy>Yamila Duarte</cp:lastModifiedBy>
  <cp:revision>91</cp:revision>
  <dcterms:created xsi:type="dcterms:W3CDTF">2022-06-03T13:56:16Z</dcterms:created>
  <dcterms:modified xsi:type="dcterms:W3CDTF">2024-06-07T00:20:52Z</dcterms:modified>
</cp:coreProperties>
</file>