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57" r:id="rId5"/>
    <p:sldId id="260" r:id="rId6"/>
    <p:sldId id="261" r:id="rId7"/>
    <p:sldId id="284" r:id="rId8"/>
    <p:sldId id="264" r:id="rId9"/>
    <p:sldId id="266" r:id="rId10"/>
    <p:sldId id="269" r:id="rId11"/>
    <p:sldId id="285" r:id="rId12"/>
    <p:sldId id="262" r:id="rId13"/>
    <p:sldId id="276" r:id="rId14"/>
    <p:sldId id="263" r:id="rId15"/>
    <p:sldId id="280" r:id="rId16"/>
    <p:sldId id="267" r:id="rId17"/>
    <p:sldId id="268" r:id="rId18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512A-E742-4278-B499-5E0C27AB1AD8}" type="datetimeFigureOut">
              <a:rPr lang="es-AR" smtClean="0"/>
              <a:t>29/5/2024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0F4B-10D1-4D75-960C-5BC8E91080F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89004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512A-E742-4278-B499-5E0C27AB1AD8}" type="datetimeFigureOut">
              <a:rPr lang="es-AR" smtClean="0"/>
              <a:t>29/5/2024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0F4B-10D1-4D75-960C-5BC8E91080F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8929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512A-E742-4278-B499-5E0C27AB1AD8}" type="datetimeFigureOut">
              <a:rPr lang="es-AR" smtClean="0"/>
              <a:t>29/5/2024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0F4B-10D1-4D75-960C-5BC8E91080F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52546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512A-E742-4278-B499-5E0C27AB1AD8}" type="datetimeFigureOut">
              <a:rPr lang="es-AR" smtClean="0"/>
              <a:t>29/5/2024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0F4B-10D1-4D75-960C-5BC8E91080F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65380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512A-E742-4278-B499-5E0C27AB1AD8}" type="datetimeFigureOut">
              <a:rPr lang="es-AR" smtClean="0"/>
              <a:t>29/5/2024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0F4B-10D1-4D75-960C-5BC8E91080F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8461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512A-E742-4278-B499-5E0C27AB1AD8}" type="datetimeFigureOut">
              <a:rPr lang="es-AR" smtClean="0"/>
              <a:t>29/5/2024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0F4B-10D1-4D75-960C-5BC8E91080F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65167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512A-E742-4278-B499-5E0C27AB1AD8}" type="datetimeFigureOut">
              <a:rPr lang="es-AR" smtClean="0"/>
              <a:t>29/5/2024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0F4B-10D1-4D75-960C-5BC8E91080F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2224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512A-E742-4278-B499-5E0C27AB1AD8}" type="datetimeFigureOut">
              <a:rPr lang="es-AR" smtClean="0"/>
              <a:t>29/5/2024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0F4B-10D1-4D75-960C-5BC8E91080F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47756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512A-E742-4278-B499-5E0C27AB1AD8}" type="datetimeFigureOut">
              <a:rPr lang="es-AR" smtClean="0"/>
              <a:t>29/5/2024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0F4B-10D1-4D75-960C-5BC8E91080F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2072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512A-E742-4278-B499-5E0C27AB1AD8}" type="datetimeFigureOut">
              <a:rPr lang="es-AR" smtClean="0"/>
              <a:t>29/5/2024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0F4B-10D1-4D75-960C-5BC8E91080F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9683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512A-E742-4278-B499-5E0C27AB1AD8}" type="datetimeFigureOut">
              <a:rPr lang="es-AR" smtClean="0"/>
              <a:t>29/5/2024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0F4B-10D1-4D75-960C-5BC8E91080F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73987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D512A-E742-4278-B499-5E0C27AB1AD8}" type="datetimeFigureOut">
              <a:rPr lang="es-AR" smtClean="0"/>
              <a:t>29/5/2024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10F4B-10D1-4D75-960C-5BC8E91080F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2601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sicologiaymente.net/tags/felicidad" TargetMode="External"/><Relationship Id="rId2" Type="http://schemas.openxmlformats.org/officeDocument/2006/relationships/hyperlink" Target="https://psicologiaymente.net/psicologia/para-que-sirve-mied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psicologiaymente.net/clinica/como-controlar-la-ir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c-m-textwithimage-image-8404825883" descr="https://image.jimcdn.com/app/cms/image/transf/dimension=251x1024:format=jpg/path/s51d8144a8a37b2f0/image/ia227b2fb5960eaf4/version/1378230747/ima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522" y="765257"/>
            <a:ext cx="8801790" cy="56735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4001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829" y="296805"/>
            <a:ext cx="10515600" cy="712519"/>
          </a:xfrm>
        </p:spPr>
        <p:txBody>
          <a:bodyPr>
            <a:noAutofit/>
          </a:bodyPr>
          <a:lstStyle/>
          <a:p>
            <a:br>
              <a:rPr lang="es-AR" sz="1800" dirty="0">
                <a:latin typeface="+mn-lt"/>
              </a:rPr>
            </a:br>
            <a:endParaRPr lang="es-AR" sz="1800" b="1" dirty="0">
              <a:latin typeface="+mn-lt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15" y="3380124"/>
            <a:ext cx="6827278" cy="3477876"/>
          </a:xfr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A0C9802-0343-F574-0C21-C3370A27E2D7}"/>
              </a:ext>
            </a:extLst>
          </p:cNvPr>
          <p:cNvSpPr txBox="1"/>
          <p:nvPr/>
        </p:nvSpPr>
        <p:spPr>
          <a:xfrm>
            <a:off x="237139" y="0"/>
            <a:ext cx="118540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b="1" u="sng" dirty="0">
                <a:latin typeface="+mn-lt"/>
              </a:rPr>
              <a:t>Prosencéfalo basal: </a:t>
            </a:r>
            <a:r>
              <a:rPr lang="es-AR" sz="2000" dirty="0">
                <a:latin typeface="+mn-lt"/>
              </a:rPr>
              <a:t>es una región de límites mal definidos, cuyos anatomistas clásicos denominan </a:t>
            </a:r>
            <a:r>
              <a:rPr lang="es-AR" sz="2000" b="1" dirty="0">
                <a:latin typeface="+mn-lt"/>
              </a:rPr>
              <a:t>SUSTANCIA INNOMINADA. </a:t>
            </a:r>
            <a:r>
              <a:rPr lang="es-AR" sz="2000" dirty="0">
                <a:latin typeface="+mn-lt"/>
              </a:rPr>
              <a:t>Está formada por grupos neuronales difusos y la mayoría de ellos en continuidad. La región está atravesada por la comisura anterior, hecho que permite distinguir tres zonas:</a:t>
            </a:r>
          </a:p>
          <a:p>
            <a:endParaRPr lang="es-AR" sz="2000" dirty="0">
              <a:latin typeface="+mn-lt"/>
            </a:endParaRPr>
          </a:p>
          <a:p>
            <a:r>
              <a:rPr lang="es-AR" sz="2000" dirty="0"/>
              <a:t>- </a:t>
            </a:r>
            <a:r>
              <a:rPr lang="es-AR" sz="2000" dirty="0">
                <a:latin typeface="+mn-lt"/>
              </a:rPr>
              <a:t>Zona que se dispone dorsal a la comisura anterior y está formada por el estriado ventral (</a:t>
            </a:r>
            <a:r>
              <a:rPr lang="es-AR" sz="2000" b="1" dirty="0">
                <a:latin typeface="+mn-lt"/>
              </a:rPr>
              <a:t>núcleo accumbens </a:t>
            </a:r>
            <a:r>
              <a:rPr lang="es-AR" sz="2000" dirty="0">
                <a:latin typeface="+mn-lt"/>
              </a:rPr>
              <a:t>y partes ventrales del </a:t>
            </a:r>
            <a:r>
              <a:rPr lang="es-AR" sz="2000" dirty="0" err="1">
                <a:latin typeface="+mn-lt"/>
              </a:rPr>
              <a:t>putámen</a:t>
            </a:r>
            <a:r>
              <a:rPr lang="es-AR" sz="2000" dirty="0">
                <a:latin typeface="+mn-lt"/>
              </a:rPr>
              <a:t> y cabeza del caudado).</a:t>
            </a:r>
            <a:endParaRPr lang="es-AR" sz="2000" dirty="0"/>
          </a:p>
          <a:p>
            <a:r>
              <a:rPr lang="es-AR" sz="2000" dirty="0"/>
              <a:t>- </a:t>
            </a:r>
            <a:r>
              <a:rPr lang="es-AR" sz="2000" dirty="0">
                <a:latin typeface="+mn-lt"/>
              </a:rPr>
              <a:t>Otra zona ventral a la comisura ocupada por el pálido ventral y el </a:t>
            </a:r>
            <a:r>
              <a:rPr lang="es-AR" sz="2000" b="1" dirty="0">
                <a:latin typeface="+mn-lt"/>
              </a:rPr>
              <a:t>núcleo basal de </a:t>
            </a:r>
            <a:r>
              <a:rPr lang="es-AR" sz="2000" b="1" dirty="0" err="1">
                <a:latin typeface="+mn-lt"/>
              </a:rPr>
              <a:t>Maynert</a:t>
            </a:r>
            <a:r>
              <a:rPr lang="es-AR" sz="2000" b="1" dirty="0"/>
              <a:t>.</a:t>
            </a:r>
            <a:endParaRPr lang="es-AR" sz="2000" b="1" dirty="0">
              <a:latin typeface="+mn-lt"/>
            </a:endParaRPr>
          </a:p>
          <a:p>
            <a:r>
              <a:rPr lang="es-AR" sz="2000" dirty="0"/>
              <a:t>- </a:t>
            </a:r>
            <a:r>
              <a:rPr lang="es-AR" sz="2000" dirty="0">
                <a:latin typeface="+mn-lt"/>
              </a:rPr>
              <a:t>Por último, otra zona se sitúa dorsalmente a la comisura anterior, dónde se ubican los </a:t>
            </a:r>
            <a:r>
              <a:rPr lang="es-AR" sz="2000" b="1" dirty="0">
                <a:latin typeface="+mn-lt"/>
              </a:rPr>
              <a:t>núcleos septales</a:t>
            </a:r>
            <a:r>
              <a:rPr lang="es-AR" sz="2000" b="1" dirty="0"/>
              <a:t>.</a:t>
            </a:r>
          </a:p>
          <a:p>
            <a:endParaRPr lang="es-AR" sz="2000" b="1" dirty="0">
              <a:latin typeface="+mn-lt"/>
            </a:endParaRPr>
          </a:p>
          <a:p>
            <a:r>
              <a:rPr lang="es-AR" sz="2000" dirty="0">
                <a:latin typeface="+mn-lt"/>
              </a:rPr>
              <a:t>En definitiva, bajo este concepto se incluyen el estriado ventral y el pálido ventral relacionado con los </a:t>
            </a:r>
            <a:r>
              <a:rPr lang="es-AR" sz="2000" b="1" i="1" dirty="0">
                <a:latin typeface="+mn-lt"/>
              </a:rPr>
              <a:t>ganglios basales</a:t>
            </a:r>
            <a:r>
              <a:rPr lang="es-AR" sz="2000" dirty="0">
                <a:latin typeface="+mn-lt"/>
              </a:rPr>
              <a:t>, los </a:t>
            </a:r>
            <a:r>
              <a:rPr lang="es-AR" sz="2000" b="1" i="1" dirty="0">
                <a:latin typeface="+mn-lt"/>
              </a:rPr>
              <a:t>núcleos septales </a:t>
            </a:r>
            <a:r>
              <a:rPr lang="es-AR" sz="2000" dirty="0">
                <a:latin typeface="+mn-lt"/>
              </a:rPr>
              <a:t>y los </a:t>
            </a:r>
            <a:r>
              <a:rPr lang="es-AR" sz="2000" b="1" i="1" dirty="0" err="1">
                <a:latin typeface="+mn-lt"/>
              </a:rPr>
              <a:t>prosencéfalicos</a:t>
            </a:r>
            <a:r>
              <a:rPr lang="es-AR" sz="2000" b="1" i="1" dirty="0">
                <a:latin typeface="+mn-lt"/>
              </a:rPr>
              <a:t> basales </a:t>
            </a:r>
            <a:r>
              <a:rPr lang="es-AR" sz="2000" dirty="0">
                <a:latin typeface="+mn-lt"/>
              </a:rPr>
              <a:t>propiamente dichos.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3175969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829" y="296805"/>
            <a:ext cx="10515600" cy="712519"/>
          </a:xfrm>
        </p:spPr>
        <p:txBody>
          <a:bodyPr>
            <a:noAutofit/>
          </a:bodyPr>
          <a:lstStyle/>
          <a:p>
            <a:br>
              <a:rPr lang="es-AR" sz="1800" dirty="0">
                <a:latin typeface="+mn-lt"/>
              </a:rPr>
            </a:br>
            <a:endParaRPr lang="es-AR" sz="1800" b="1" dirty="0">
              <a:latin typeface="+mn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A0C9802-0343-F574-0C21-C3370A27E2D7}"/>
              </a:ext>
            </a:extLst>
          </p:cNvPr>
          <p:cNvSpPr txBox="1"/>
          <p:nvPr/>
        </p:nvSpPr>
        <p:spPr>
          <a:xfrm>
            <a:off x="237139" y="224494"/>
            <a:ext cx="11854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000" b="1" u="sng" dirty="0"/>
              <a:t>Área mesencefálica: </a:t>
            </a:r>
            <a:r>
              <a:rPr lang="es-AR" sz="2000" dirty="0"/>
              <a:t>agrupa algunos núcleos del mesencéfalo y zonas adyacentes de la formación reticular que se relacionan anatómica y funcionalmente con otros centros límbicos, en especial el hipotálamo.</a:t>
            </a:r>
          </a:p>
          <a:p>
            <a:pPr algn="just"/>
            <a:r>
              <a:rPr lang="es-AR" sz="2000" dirty="0"/>
              <a:t>Es una zona de salida de impulsos hacía los centros vegetativos del tronco encefálico y de la médula, también hacia la formación reticular que controla la movilidad.</a:t>
            </a:r>
          </a:p>
          <a:p>
            <a:pPr marL="0" indent="0">
              <a:buNone/>
            </a:pPr>
            <a:r>
              <a:rPr lang="es-AR" sz="1600" dirty="0"/>
              <a:t> </a:t>
            </a:r>
            <a:endParaRPr lang="es-AR" sz="2000" dirty="0"/>
          </a:p>
        </p:txBody>
      </p:sp>
      <p:pic>
        <p:nvPicPr>
          <p:cNvPr id="7" name="Marcador de contenido 3">
            <a:extLst>
              <a:ext uri="{FF2B5EF4-FFF2-40B4-BE49-F238E27FC236}">
                <a16:creationId xmlns:a16="http://schemas.microsoft.com/office/drawing/2014/main" id="{A41E8538-89E2-1ACF-D010-4C39832BC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013" y="1618334"/>
            <a:ext cx="4639973" cy="4942861"/>
          </a:xfr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F98E2B6-6E7A-8702-F0BD-DD5CB2DE6981}"/>
              </a:ext>
            </a:extLst>
          </p:cNvPr>
          <p:cNvSpPr/>
          <p:nvPr/>
        </p:nvSpPr>
        <p:spPr>
          <a:xfrm>
            <a:off x="5365664" y="5239666"/>
            <a:ext cx="1596981" cy="4261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b="1" dirty="0">
                <a:solidFill>
                  <a:schemeClr val="tx1"/>
                </a:solidFill>
              </a:rPr>
              <a:t>Área límbica mesencefálica</a:t>
            </a:r>
            <a:endParaRPr lang="es-E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0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CONEXIONES INTRALÍMBICAS: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10730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AR" sz="2400" dirty="0"/>
              <a:t>Son fascículos de asociación intralímbica, constituidos por axones que nacen en </a:t>
            </a:r>
          </a:p>
          <a:p>
            <a:pPr marL="0" indent="0">
              <a:buNone/>
            </a:pPr>
            <a:r>
              <a:rPr lang="es-AR" sz="2400" dirty="0"/>
              <a:t>los cuerpos neuronales de algunos de los </a:t>
            </a:r>
            <a:r>
              <a:rPr lang="es-AR" sz="2400" b="1" dirty="0"/>
              <a:t>centros</a:t>
            </a:r>
            <a:r>
              <a:rPr lang="es-AR" sz="2400" dirty="0"/>
              <a:t> y terminan sobre las neuronas </a:t>
            </a:r>
          </a:p>
          <a:p>
            <a:pPr marL="0" indent="0">
              <a:buNone/>
            </a:pPr>
            <a:r>
              <a:rPr lang="es-AR" sz="2400" dirty="0"/>
              <a:t>de otros centros límbicos. </a:t>
            </a:r>
          </a:p>
          <a:p>
            <a:r>
              <a:rPr lang="es-AR" sz="2400" b="1" dirty="0"/>
              <a:t>Fascículo o tracto del cíngulo</a:t>
            </a:r>
            <a:r>
              <a:rPr lang="es-AR" sz="2400" dirty="0"/>
              <a:t> (conecta al giro cingulado y el parahipocampal)</a:t>
            </a:r>
            <a:endParaRPr lang="es-AR" sz="2400" b="1" dirty="0"/>
          </a:p>
          <a:p>
            <a:r>
              <a:rPr lang="es-AR" sz="2400" b="1" dirty="0"/>
              <a:t>Fórnix</a:t>
            </a:r>
          </a:p>
          <a:p>
            <a:r>
              <a:rPr lang="es-AR" sz="2400" b="1" dirty="0"/>
              <a:t>Fascículo </a:t>
            </a:r>
            <a:r>
              <a:rPr lang="es-AR" sz="2400" b="1" dirty="0" err="1"/>
              <a:t>mamilotalámico</a:t>
            </a:r>
            <a:endParaRPr lang="es-AR" sz="2400" b="1" dirty="0"/>
          </a:p>
          <a:p>
            <a:r>
              <a:rPr lang="es-AR" sz="2400" b="1" dirty="0"/>
              <a:t>Fibras </a:t>
            </a:r>
            <a:r>
              <a:rPr lang="es-AR" sz="2400" b="1" dirty="0" err="1"/>
              <a:t>talamocingulares</a:t>
            </a:r>
            <a:endParaRPr lang="es-AR" sz="2400" b="1" dirty="0"/>
          </a:p>
          <a:p>
            <a:r>
              <a:rPr lang="es-AR" sz="2400" b="1" dirty="0"/>
              <a:t>Vía </a:t>
            </a:r>
            <a:r>
              <a:rPr lang="es-AR" sz="2400" b="1" dirty="0" err="1"/>
              <a:t>amigdalofugal</a:t>
            </a:r>
            <a:r>
              <a:rPr lang="es-AR" sz="2400" b="1" dirty="0"/>
              <a:t> ventral</a:t>
            </a:r>
          </a:p>
          <a:p>
            <a:r>
              <a:rPr lang="es-AR" sz="2400" b="1" dirty="0"/>
              <a:t>Fascículo medial del </a:t>
            </a:r>
            <a:r>
              <a:rPr lang="es-AR" sz="2400" b="1" dirty="0" err="1"/>
              <a:t>proencéfalo</a:t>
            </a:r>
            <a:r>
              <a:rPr lang="es-AR" sz="2400" b="1" dirty="0"/>
              <a:t> </a:t>
            </a:r>
          </a:p>
          <a:p>
            <a:r>
              <a:rPr lang="es-AR" sz="2400" b="1" dirty="0"/>
              <a:t>Estría terminal</a:t>
            </a:r>
          </a:p>
          <a:p>
            <a:r>
              <a:rPr lang="es-AR" sz="2400" b="1" dirty="0"/>
              <a:t>Estría medular talámica y el fascículo </a:t>
            </a:r>
            <a:r>
              <a:rPr lang="es-AR" sz="2400" b="1" dirty="0" err="1"/>
              <a:t>retrereflejo</a:t>
            </a:r>
            <a:endParaRPr lang="es-AR" sz="14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59C3B63-FDBC-9452-27B5-D05F693ED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758" y="3287923"/>
            <a:ext cx="2843900" cy="334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75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CIRCUITO DE PAPEZ (VISTA MEDIAL)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E08DC54C-A534-D543-213C-E9B81DD82A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68" y="1509837"/>
            <a:ext cx="7162933" cy="5348163"/>
          </a:xfrm>
        </p:spPr>
      </p:pic>
      <p:sp>
        <p:nvSpPr>
          <p:cNvPr id="8" name="Rectángulo redondeado 3">
            <a:extLst>
              <a:ext uri="{FF2B5EF4-FFF2-40B4-BE49-F238E27FC236}">
                <a16:creationId xmlns:a16="http://schemas.microsoft.com/office/drawing/2014/main" id="{CA23924F-78BF-98C1-BC7E-EBF46F14D943}"/>
              </a:ext>
            </a:extLst>
          </p:cNvPr>
          <p:cNvSpPr/>
          <p:nvPr/>
        </p:nvSpPr>
        <p:spPr>
          <a:xfrm>
            <a:off x="7403977" y="1509837"/>
            <a:ext cx="4121055" cy="242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va desde el hipocampo, a través del trígono a los cuerpos mamilares y de ahí a los núcleos anteriores del tálamo, que lo proyecta al giro cingulado y a través del cíngulo, los impulsos retoman al complejo </a:t>
            </a:r>
            <a:r>
              <a:rPr lang="es-AR" dirty="0" err="1"/>
              <a:t>hipocampampal</a:t>
            </a:r>
            <a:r>
              <a:rPr lang="es-AR" dirty="0"/>
              <a:t> y se cierra el círculo. 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B45D0F8-2535-0E99-9713-5F9926315010}"/>
              </a:ext>
            </a:extLst>
          </p:cNvPr>
          <p:cNvSpPr txBox="1"/>
          <p:nvPr/>
        </p:nvSpPr>
        <p:spPr>
          <a:xfrm>
            <a:off x="7010149" y="4197182"/>
            <a:ext cx="5163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 conjunto de haces mencionados forman parte del CP. Es una conexión intralímbica de gran importancia para las funciones de aprendizaje y está relacionado con la memoria reciente. </a:t>
            </a:r>
          </a:p>
        </p:txBody>
      </p:sp>
    </p:spTree>
    <p:extLst>
      <p:ext uri="{BB962C8B-B14F-4D97-AF65-F5344CB8AC3E}">
        <p14:creationId xmlns:p14="http://schemas.microsoft.com/office/powerpoint/2010/main" val="1026851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0692" y="0"/>
            <a:ext cx="10945313" cy="1325563"/>
          </a:xfrm>
        </p:spPr>
        <p:txBody>
          <a:bodyPr>
            <a:normAutofit/>
          </a:bodyPr>
          <a:lstStyle/>
          <a:p>
            <a:r>
              <a:rPr lang="es-AR" b="1" dirty="0"/>
              <a:t>CONEXIONES</a:t>
            </a:r>
            <a:r>
              <a:rPr lang="es-AR" sz="4000" b="1" dirty="0"/>
              <a:t> EXTRÍNSECAS (ENTRADAS Y SALIDAS)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6314" y="929800"/>
            <a:ext cx="10515600" cy="4351338"/>
          </a:xfrm>
        </p:spPr>
        <p:txBody>
          <a:bodyPr/>
          <a:lstStyle/>
          <a:p>
            <a:r>
              <a:rPr lang="es-AR" dirty="0"/>
              <a:t>ENTRADA: de la </a:t>
            </a:r>
            <a:r>
              <a:rPr lang="es-AR" dirty="0" err="1"/>
              <a:t>neocorteza</a:t>
            </a:r>
            <a:r>
              <a:rPr lang="es-AR" dirty="0"/>
              <a:t>, del tálamo, de la formación reticular y otra de la vía olfatoria.</a:t>
            </a:r>
          </a:p>
          <a:p>
            <a:r>
              <a:rPr lang="es-AR" dirty="0"/>
              <a:t>SALIDA: a la </a:t>
            </a:r>
            <a:r>
              <a:rPr lang="es-AR" dirty="0" err="1"/>
              <a:t>neocorteza</a:t>
            </a:r>
            <a:r>
              <a:rPr lang="es-AR"/>
              <a:t>, a la hipófisis, y salida al tronco encefálico y médula espinal.</a:t>
            </a:r>
          </a:p>
          <a:p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919" y="2578332"/>
            <a:ext cx="8586849" cy="385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5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505208" cy="644278"/>
          </a:xfrm>
        </p:spPr>
        <p:txBody>
          <a:bodyPr>
            <a:normAutofit fontScale="90000"/>
          </a:bodyPr>
          <a:lstStyle/>
          <a:p>
            <a:r>
              <a:rPr lang="es-AR" dirty="0"/>
              <a:t>En resumen: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1326077" y="1866935"/>
            <a:ext cx="87560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u="sng" dirty="0"/>
              <a:t>En cuanto a las aferencias (ENTRADA): </a:t>
            </a:r>
            <a:r>
              <a:rPr lang="es-AR" sz="2000" dirty="0"/>
              <a:t>proceden de la </a:t>
            </a:r>
            <a:r>
              <a:rPr lang="es-AR" sz="2000" dirty="0" err="1"/>
              <a:t>neocorteza</a:t>
            </a:r>
            <a:r>
              <a:rPr lang="es-AR" sz="2000" dirty="0"/>
              <a:t>, del tálamo, de la formación reticular y  de la vía olfatoria. Mediante las primeras, el sistema límbico se informa de las </a:t>
            </a:r>
            <a:r>
              <a:rPr lang="es-AR" sz="2000" dirty="0" err="1"/>
              <a:t>sensopercepciones</a:t>
            </a:r>
            <a:r>
              <a:rPr lang="es-AR" sz="2000" dirty="0"/>
              <a:t> que recibe el cerebro, ya sea para expresar una emoción o para establecer un recuerdo. Las aferencias de la form reticular conducen información dolorosa del organismo. </a:t>
            </a:r>
          </a:p>
          <a:p>
            <a:endParaRPr lang="es-AR" sz="2000" dirty="0"/>
          </a:p>
          <a:p>
            <a:r>
              <a:rPr lang="es-AR" sz="2000" b="1" u="sng" dirty="0"/>
              <a:t>Las </a:t>
            </a:r>
            <a:r>
              <a:rPr lang="es-AR" sz="2000" b="1" u="sng" dirty="0" err="1"/>
              <a:t>eferencias</a:t>
            </a:r>
            <a:r>
              <a:rPr lang="es-AR" sz="2000" b="1" u="sng" dirty="0"/>
              <a:t> ( SALIDA):</a:t>
            </a:r>
            <a:r>
              <a:rPr lang="es-AR" sz="2000" dirty="0"/>
              <a:t> están destinadas a la </a:t>
            </a:r>
            <a:r>
              <a:rPr lang="es-AR" sz="2000" dirty="0" err="1"/>
              <a:t>neocorteza</a:t>
            </a:r>
            <a:r>
              <a:rPr lang="es-AR" sz="2000" dirty="0"/>
              <a:t>, a la hipófisis, y salida al tronco encefálico y médula espinal. Las dos últimas están mediadas por el hipotálamo y alcanzan las áreas </a:t>
            </a:r>
            <a:r>
              <a:rPr lang="es-AR" sz="2000" dirty="0" err="1"/>
              <a:t>sensoperceptivas</a:t>
            </a:r>
            <a:r>
              <a:rPr lang="es-AR" sz="2000" dirty="0"/>
              <a:t> secundarias y asociativas: mediante estas conexiones, los estados emocionales y motivaciones influyen sobre las actividades cognitivas (pensamiento y lenguaje), sobre la conducta motora o sobre la vivencia (percepción) emocional. </a:t>
            </a:r>
          </a:p>
        </p:txBody>
      </p:sp>
    </p:spTree>
    <p:extLst>
      <p:ext uri="{BB962C8B-B14F-4D97-AF65-F5344CB8AC3E}">
        <p14:creationId xmlns:p14="http://schemas.microsoft.com/office/powerpoint/2010/main" val="2050709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FUNCIONES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Regulación del comportamiento emocional</a:t>
            </a:r>
          </a:p>
          <a:p>
            <a:r>
              <a:rPr lang="es-AR" dirty="0"/>
              <a:t>Control del comportamiento sexual</a:t>
            </a:r>
          </a:p>
          <a:p>
            <a:r>
              <a:rPr lang="es-AR" dirty="0"/>
              <a:t>Regulación del comportamiento alimenticio.</a:t>
            </a:r>
          </a:p>
          <a:p>
            <a:r>
              <a:rPr lang="es-AR" dirty="0"/>
              <a:t>Control de los ciclos sueños-vigilia.</a:t>
            </a:r>
          </a:p>
          <a:p>
            <a:r>
              <a:rPr lang="es-AR" dirty="0"/>
              <a:t>Regulación de los comportamientos de defensa.</a:t>
            </a:r>
          </a:p>
          <a:p>
            <a:r>
              <a:rPr lang="es-AR" dirty="0"/>
              <a:t>Control de determinadas actividades viscerales.</a:t>
            </a:r>
          </a:p>
          <a:p>
            <a:r>
              <a:rPr lang="es-AR" dirty="0"/>
              <a:t>Memoria</a:t>
            </a:r>
          </a:p>
        </p:txBody>
      </p:sp>
    </p:spTree>
    <p:extLst>
      <p:ext uri="{BB962C8B-B14F-4D97-AF65-F5344CB8AC3E}">
        <p14:creationId xmlns:p14="http://schemas.microsoft.com/office/powerpoint/2010/main" val="1070308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SINDROME LÍMBICO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690723"/>
            <a:ext cx="10515600" cy="3704219"/>
          </a:xfrm>
        </p:spPr>
        <p:txBody>
          <a:bodyPr/>
          <a:lstStyle/>
          <a:p>
            <a:r>
              <a:rPr lang="es-AR" dirty="0"/>
              <a:t>Labilidad emocional</a:t>
            </a:r>
          </a:p>
          <a:p>
            <a:r>
              <a:rPr lang="es-AR" dirty="0"/>
              <a:t>Ataques de violencia y agresividad</a:t>
            </a:r>
          </a:p>
          <a:p>
            <a:r>
              <a:rPr lang="es-AR" dirty="0"/>
              <a:t>Apatía.</a:t>
            </a:r>
          </a:p>
          <a:p>
            <a:r>
              <a:rPr lang="es-AR" dirty="0"/>
              <a:t>Ansiedad, miedo, depresión</a:t>
            </a:r>
          </a:p>
          <a:p>
            <a:r>
              <a:rPr lang="es-AR" dirty="0"/>
              <a:t>Trastornos de la sexualidad.</a:t>
            </a:r>
          </a:p>
          <a:p>
            <a:r>
              <a:rPr lang="es-AR" dirty="0"/>
              <a:t>Trastornos de la memoria reciente y aprendizaje.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347729" y="1365160"/>
            <a:ext cx="11307651" cy="11075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CONJUNTO DE SINTOMAS Y SIGNOS QUE APARECEN POR LA AFECTACION DE LAS ESTRUCTURAS QUE SE ENGLOBAN DENTRO DEL DENOMINADO SISTEMA LIMBICO</a:t>
            </a:r>
          </a:p>
        </p:txBody>
      </p:sp>
    </p:spTree>
    <p:extLst>
      <p:ext uri="{BB962C8B-B14F-4D97-AF65-F5344CB8AC3E}">
        <p14:creationId xmlns:p14="http://schemas.microsoft.com/office/powerpoint/2010/main" val="54653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2024064" y="500064"/>
            <a:ext cx="7900987" cy="1011237"/>
          </a:xfrm>
        </p:spPr>
        <p:txBody>
          <a:bodyPr/>
          <a:lstStyle/>
          <a:p>
            <a:r>
              <a:rPr lang="es-AR"/>
              <a:t>SISTEMA LIMBICO</a:t>
            </a:r>
          </a:p>
        </p:txBody>
      </p:sp>
      <p:sp>
        <p:nvSpPr>
          <p:cNvPr id="8195" name="4 Marcador de contenido"/>
          <p:cNvSpPr>
            <a:spLocks noGrp="1"/>
          </p:cNvSpPr>
          <p:nvPr>
            <p:ph idx="1"/>
          </p:nvPr>
        </p:nvSpPr>
        <p:spPr>
          <a:xfrm>
            <a:off x="4559120" y="1511302"/>
            <a:ext cx="6825804" cy="506095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AR" dirty="0"/>
              <a:t>El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límbico </a:t>
            </a:r>
            <a:r>
              <a:rPr lang="es-AR" dirty="0"/>
              <a:t>es un conjunto de estructuras del encéfalo con límites difusos que están especialmente conectadas entre sí y cuya función tiene que ver con la aparición de los estados emocionales o con aquello que puede entenderse por "instintos", si usamos este concepto en su sentido más amplio. </a:t>
            </a:r>
          </a:p>
          <a:p>
            <a:pPr algn="just">
              <a:buNone/>
            </a:pPr>
            <a:r>
              <a:rPr lang="es-AR" dirty="0"/>
              <a:t>El </a:t>
            </a:r>
            <a:r>
              <a:rPr lang="es-AR" u="sng" dirty="0">
                <a:hlinkClick r:id="rId2"/>
              </a:rPr>
              <a:t>miedo</a:t>
            </a:r>
            <a:r>
              <a:rPr lang="es-AR" dirty="0"/>
              <a:t>, la </a:t>
            </a:r>
            <a:r>
              <a:rPr lang="es-AR" u="sng" dirty="0">
                <a:hlinkClick r:id="rId3"/>
              </a:rPr>
              <a:t>felicidad</a:t>
            </a:r>
            <a:r>
              <a:rPr lang="es-AR" dirty="0"/>
              <a:t> o la </a:t>
            </a:r>
            <a:r>
              <a:rPr lang="es-AR" u="sng" dirty="0">
                <a:hlinkClick r:id="rId4"/>
              </a:rPr>
              <a:t>rabia</a:t>
            </a:r>
            <a:r>
              <a:rPr lang="es-AR" dirty="0"/>
              <a:t>, así como todos los estados emocionales llenos de matices, tienen su principal base neurológica en esta red de neuronas.</a:t>
            </a:r>
          </a:p>
          <a:p>
            <a:pPr>
              <a:buFont typeface="Wingdings 2" panose="05020102010507070707" pitchFamily="18" charset="2"/>
              <a:buNone/>
            </a:pPr>
            <a:endParaRPr lang="es-AR" dirty="0"/>
          </a:p>
        </p:txBody>
      </p:sp>
      <p:pic>
        <p:nvPicPr>
          <p:cNvPr id="8196" name="Picture 3" descr="C:\Users\guille-lore\Desktop\sistema+límbic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3" y="1511301"/>
            <a:ext cx="4570413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898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GENERALIDADES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1682" y="1690688"/>
            <a:ext cx="10515600" cy="4351338"/>
          </a:xfrm>
        </p:spPr>
        <p:txBody>
          <a:bodyPr/>
          <a:lstStyle/>
          <a:p>
            <a:pPr algn="just"/>
            <a:r>
              <a:rPr lang="es-AR" dirty="0"/>
              <a:t>La palabra </a:t>
            </a:r>
            <a:r>
              <a:rPr lang="es-AR" b="1" dirty="0"/>
              <a:t>límbico</a:t>
            </a:r>
            <a:r>
              <a:rPr lang="es-AR" dirty="0"/>
              <a:t> significa límites y comprende las estructuras del límite entre la </a:t>
            </a:r>
            <a:r>
              <a:rPr lang="es-A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corteza cerebral </a:t>
            </a:r>
            <a:r>
              <a:rPr lang="es-AR" dirty="0"/>
              <a:t>y el </a:t>
            </a:r>
            <a:r>
              <a:rPr lang="es-A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diencéfalo</a:t>
            </a:r>
            <a:r>
              <a:rPr lang="es-AR" dirty="0"/>
              <a:t>.</a:t>
            </a:r>
          </a:p>
          <a:p>
            <a:pPr algn="just"/>
            <a:r>
              <a:rPr lang="es-AR" dirty="0"/>
              <a:t>Controla nuestras actividades emocionales y nuestro comportamiento. Tiene importantes funciones en la memoria especialmente en la consolidación de los recuerdos de corto plazo a la memoria de largo plazo.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493" y="4005330"/>
            <a:ext cx="6236593" cy="285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83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65914"/>
          </a:xfrm>
        </p:spPr>
        <p:txBody>
          <a:bodyPr/>
          <a:lstStyle/>
          <a:p>
            <a:r>
              <a:rPr lang="es-AR" dirty="0"/>
              <a:t>COMPONENTES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7287" y="1081826"/>
            <a:ext cx="11577034" cy="5950039"/>
          </a:xfrm>
        </p:spPr>
        <p:txBody>
          <a:bodyPr>
            <a:normAutofit/>
          </a:bodyPr>
          <a:lstStyle/>
          <a:p>
            <a:pPr algn="just"/>
            <a:r>
              <a:rPr lang="es-AR" dirty="0"/>
              <a:t>Engloba un conjunto de estructuras encefálicas interrelacionadas que intervienen en múltiples funciones nerviosas como la regulación de la actividad vegetativa del organismo, las emociones, las motivaciones, el aprendizaje y algunos tipos de memoria.</a:t>
            </a:r>
          </a:p>
          <a:p>
            <a:pPr algn="just"/>
            <a:r>
              <a:rPr lang="es-AR" dirty="0"/>
              <a:t>El concepto de sistema límbico desborda la idea anatómica primitiva del lóbulo límbico y engloba a un conjunto más amplio de estructuras relacionadas. Se distinguen componentes </a:t>
            </a:r>
            <a:r>
              <a:rPr lang="es-A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telencefálicos</a:t>
            </a:r>
            <a:r>
              <a:rPr lang="es-AR" dirty="0"/>
              <a:t>, </a:t>
            </a:r>
            <a:r>
              <a:rPr lang="es-A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diencefálicos</a:t>
            </a:r>
            <a:r>
              <a:rPr lang="es-AR" dirty="0"/>
              <a:t> y </a:t>
            </a:r>
            <a:r>
              <a:rPr lang="es-A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mesencefálicos</a:t>
            </a:r>
            <a:r>
              <a:rPr lang="es-AR" dirty="0"/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AR" dirty="0"/>
              <a:t>TELENCEFALICOS: lóbulo límbico (giro </a:t>
            </a:r>
            <a:r>
              <a:rPr lang="es-AR" dirty="0" err="1"/>
              <a:t>cingulado</a:t>
            </a:r>
            <a:r>
              <a:rPr lang="es-AR" dirty="0"/>
              <a:t>, giro </a:t>
            </a:r>
            <a:r>
              <a:rPr lang="es-AR" dirty="0" err="1"/>
              <a:t>parahipocampal</a:t>
            </a:r>
            <a:r>
              <a:rPr lang="es-AR" dirty="0"/>
              <a:t> y formación </a:t>
            </a:r>
            <a:r>
              <a:rPr lang="es-AR" dirty="0" err="1"/>
              <a:t>hipocampal</a:t>
            </a:r>
            <a:r>
              <a:rPr lang="es-AR" dirty="0"/>
              <a:t>) y estructuras subcorticales (complejo amigdalino y núcleos del prosencéfalo basal).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AR" dirty="0"/>
              <a:t>DIENCEFALICOS: hipotálamo y algunos núcleos </a:t>
            </a:r>
            <a:r>
              <a:rPr lang="es-AR" dirty="0" err="1"/>
              <a:t>talámicos</a:t>
            </a:r>
            <a:r>
              <a:rPr lang="es-AR" dirty="0"/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AR" dirty="0"/>
              <a:t>MESENCEFÁLICOS: área límbica del </a:t>
            </a:r>
            <a:r>
              <a:rPr lang="es-AR" dirty="0" err="1"/>
              <a:t>mesencéncefalo</a:t>
            </a:r>
            <a:r>
              <a:rPr lang="es-A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6181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Rectángulo redondeado 3"/>
          <p:cNvSpPr/>
          <p:nvPr/>
        </p:nvSpPr>
        <p:spPr>
          <a:xfrm>
            <a:off x="734095" y="553791"/>
            <a:ext cx="8525815" cy="42500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TODOS ESTOS CIRCUITOS ESTAN INTERRELACIONADOS MEDIANTE COMPLEJOS FASCÍCULOS NERVIOSOS ESTABLECIENDO UNA AUTENTICA RED LIMBICA, QUE A SU VEZ ESTA EXTENSAMENTE COMUNICADA CON OTRAS ZONAS DEL SISTEMA NERVIOSO.</a:t>
            </a:r>
          </a:p>
          <a:p>
            <a:pPr algn="ctr"/>
            <a:r>
              <a:rPr lang="es-AR" dirty="0"/>
              <a:t>EL </a:t>
            </a:r>
            <a:r>
              <a:rPr lang="es-AR" b="1" i="1" dirty="0"/>
              <a:t>HIPOTALAMO</a:t>
            </a:r>
            <a:r>
              <a:rPr lang="es-AR" dirty="0"/>
              <a:t> ES UNA DE LAS PIEZAS CLAVE PARA ACTUAR SOBRE EL MEDIO INTERNO Y COORDINAR LA RESPUESTA PERIFERICA DE LAS EMOCIONES.</a:t>
            </a:r>
          </a:p>
        </p:txBody>
      </p:sp>
      <p:sp>
        <p:nvSpPr>
          <p:cNvPr id="5" name="Elipse 4"/>
          <p:cNvSpPr/>
          <p:nvPr/>
        </p:nvSpPr>
        <p:spPr>
          <a:xfrm>
            <a:off x="9145612" y="4316971"/>
            <a:ext cx="3067854" cy="26800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AR" dirty="0"/>
              <a:t>CENTROS LIMBICOS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AR" dirty="0"/>
              <a:t>FASCICULO DE ASOCIACION INTRALIMBICA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AR" dirty="0"/>
              <a:t>ENTRADAS Y SALIDAS AL LIMBICO</a:t>
            </a:r>
          </a:p>
        </p:txBody>
      </p:sp>
      <p:sp>
        <p:nvSpPr>
          <p:cNvPr id="6" name="Elipse 5"/>
          <p:cNvSpPr/>
          <p:nvPr/>
        </p:nvSpPr>
        <p:spPr>
          <a:xfrm>
            <a:off x="9053848" y="244699"/>
            <a:ext cx="3138152" cy="2871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CONJUNTO DE PIEZAS DONDE ASIENTAN CUERPOS NEURONALES</a:t>
            </a:r>
          </a:p>
        </p:txBody>
      </p:sp>
      <p:sp>
        <p:nvSpPr>
          <p:cNvPr id="7" name="Flecha abajo 6"/>
          <p:cNvSpPr/>
          <p:nvPr/>
        </p:nvSpPr>
        <p:spPr>
          <a:xfrm>
            <a:off x="10142650" y="3251624"/>
            <a:ext cx="868788" cy="10254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48953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8777" y="349071"/>
            <a:ext cx="10515600" cy="1325563"/>
          </a:xfrm>
        </p:spPr>
        <p:txBody>
          <a:bodyPr/>
          <a:lstStyle/>
          <a:p>
            <a:r>
              <a:rPr lang="es-AR" b="1" dirty="0"/>
              <a:t>CENTROS LÍMBICOS: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651" y="1674634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sz="2000" dirty="0"/>
              <a:t>Son estructuras anatómicas. </a:t>
            </a:r>
          </a:p>
          <a:p>
            <a:pPr marL="0" indent="0">
              <a:buNone/>
            </a:pPr>
            <a:endParaRPr lang="es-AR" sz="2000" dirty="0"/>
          </a:p>
          <a:p>
            <a:r>
              <a:rPr lang="es-AR" sz="2000" b="1" dirty="0"/>
              <a:t>Corteza límbica o lóbulo límbico </a:t>
            </a:r>
            <a:r>
              <a:rPr lang="es-AR" sz="2000" dirty="0"/>
              <a:t>(giros cingular y parahipocampal)</a:t>
            </a:r>
          </a:p>
          <a:p>
            <a:r>
              <a:rPr lang="es-AR" sz="2000" b="1" dirty="0"/>
              <a:t>Formación o complejo hipocampal </a:t>
            </a:r>
            <a:r>
              <a:rPr lang="es-AR" sz="2000" dirty="0"/>
              <a:t>(hipocampo, giro dentado y subículo). </a:t>
            </a:r>
          </a:p>
          <a:p>
            <a:r>
              <a:rPr lang="es-AR" sz="2000" b="1" dirty="0"/>
              <a:t>Amígdala</a:t>
            </a:r>
          </a:p>
          <a:p>
            <a:r>
              <a:rPr lang="es-AR" sz="2000" b="1" dirty="0"/>
              <a:t>El prosencéfalo basal</a:t>
            </a:r>
          </a:p>
          <a:p>
            <a:pPr algn="just"/>
            <a:r>
              <a:rPr lang="es-AR" sz="2000" b="1" dirty="0"/>
              <a:t>Área mesencefálica</a:t>
            </a:r>
            <a:endParaRPr lang="es-AR" sz="1800" b="1" dirty="0"/>
          </a:p>
        </p:txBody>
      </p:sp>
    </p:spTree>
    <p:extLst>
      <p:ext uri="{BB962C8B-B14F-4D97-AF65-F5344CB8AC3E}">
        <p14:creationId xmlns:p14="http://schemas.microsoft.com/office/powerpoint/2010/main" val="2548790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66110" cy="1325563"/>
          </a:xfrm>
        </p:spPr>
        <p:txBody>
          <a:bodyPr>
            <a:noAutofit/>
          </a:bodyPr>
          <a:lstStyle/>
          <a:p>
            <a:pPr marL="0" indent="0"/>
            <a:r>
              <a:rPr lang="es-AR" sz="1800" b="1" u="sng" dirty="0"/>
              <a:t>Cara medial del </a:t>
            </a:r>
            <a:r>
              <a:rPr lang="es-AR" sz="1800" b="1" u="sng" dirty="0" err="1"/>
              <a:t>hem.cerebral</a:t>
            </a:r>
            <a:r>
              <a:rPr lang="es-AR" sz="1800" b="1" u="sng" dirty="0"/>
              <a:t> donde se</a:t>
            </a:r>
            <a:r>
              <a:rPr lang="es-AR" sz="1800" b="1" dirty="0"/>
              <a:t> </a:t>
            </a:r>
            <a:r>
              <a:rPr lang="es-AR" sz="1800" b="1" u="sng" dirty="0"/>
              <a:t>muestra la corteza límbica.</a:t>
            </a:r>
            <a:br>
              <a:rPr lang="es-AR" sz="1800" b="1" u="sng" dirty="0"/>
            </a:br>
            <a:br>
              <a:rPr lang="es-AR" sz="1800" b="1" u="sng" dirty="0"/>
            </a:br>
            <a:r>
              <a:rPr lang="es-AR" sz="1800" b="1" dirty="0"/>
              <a:t>En la actualidad, existe una tendencia a incluir dentro de la corteza límbica:  Algunas áreas asociativas (corteza prefrontal </a:t>
            </a:r>
            <a:r>
              <a:rPr lang="es-AR" sz="1800" b="1" dirty="0" err="1"/>
              <a:t>ventromedial</a:t>
            </a:r>
            <a:r>
              <a:rPr lang="es-AR" sz="1800" b="1" dirty="0"/>
              <a:t> y la corteza del polo temporal).</a:t>
            </a:r>
            <a:br>
              <a:rPr lang="es-AR" sz="1800" b="1" dirty="0"/>
            </a:br>
            <a:endParaRPr lang="es-ES" sz="18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E6DE5DE-4833-B3AF-48F2-B3E9BA400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770" y="1599280"/>
            <a:ext cx="6644048" cy="513078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CA0E47C-34E8-1807-4061-B5D465FF629D}"/>
              </a:ext>
            </a:extLst>
          </p:cNvPr>
          <p:cNvSpPr/>
          <p:nvPr/>
        </p:nvSpPr>
        <p:spPr>
          <a:xfrm>
            <a:off x="6962142" y="5714733"/>
            <a:ext cx="1904948" cy="33122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b="1" dirty="0">
                <a:solidFill>
                  <a:schemeClr val="tx1"/>
                </a:solidFill>
              </a:rPr>
              <a:t>Giro  </a:t>
            </a:r>
            <a:r>
              <a:rPr lang="es-AR" sz="1400" b="1" dirty="0" err="1">
                <a:solidFill>
                  <a:schemeClr val="tx1"/>
                </a:solidFill>
              </a:rPr>
              <a:t>parahipocampal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F4A0560-91DC-E5ED-F3CD-10B1B963FD99}"/>
              </a:ext>
            </a:extLst>
          </p:cNvPr>
          <p:cNvSpPr/>
          <p:nvPr/>
        </p:nvSpPr>
        <p:spPr>
          <a:xfrm>
            <a:off x="4115813" y="1440344"/>
            <a:ext cx="1596981" cy="3178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b="1" dirty="0">
                <a:solidFill>
                  <a:schemeClr val="tx1"/>
                </a:solidFill>
              </a:rPr>
              <a:t>Giro </a:t>
            </a:r>
            <a:r>
              <a:rPr lang="es-AR" sz="1600" b="1" dirty="0" err="1">
                <a:solidFill>
                  <a:schemeClr val="tx1"/>
                </a:solidFill>
              </a:rPr>
              <a:t>cingular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86F5C65-3627-4299-2B23-C3B9FB6EDBB8}"/>
              </a:ext>
            </a:extLst>
          </p:cNvPr>
          <p:cNvSpPr/>
          <p:nvPr/>
        </p:nvSpPr>
        <p:spPr>
          <a:xfrm>
            <a:off x="1975389" y="4715231"/>
            <a:ext cx="1596981" cy="4680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C</a:t>
            </a:r>
            <a:r>
              <a:rPr lang="es-AR" sz="1600" b="1" dirty="0">
                <a:solidFill>
                  <a:schemeClr val="tx1"/>
                </a:solidFill>
              </a:rPr>
              <a:t>. Prefrontal </a:t>
            </a:r>
            <a:r>
              <a:rPr lang="es-AR" sz="1600" b="1" dirty="0" err="1">
                <a:solidFill>
                  <a:schemeClr val="tx1"/>
                </a:solidFill>
              </a:rPr>
              <a:t>ventromedial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A04699C-D390-051E-6851-FC8E83E0E02B}"/>
              </a:ext>
            </a:extLst>
          </p:cNvPr>
          <p:cNvSpPr/>
          <p:nvPr/>
        </p:nvSpPr>
        <p:spPr>
          <a:xfrm>
            <a:off x="2280985" y="5390943"/>
            <a:ext cx="1596981" cy="4680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C</a:t>
            </a:r>
            <a:r>
              <a:rPr lang="es-AR" sz="1600" b="1" dirty="0">
                <a:solidFill>
                  <a:schemeClr val="tx1"/>
                </a:solidFill>
              </a:rPr>
              <a:t>. Polo temporal</a:t>
            </a:r>
            <a:endParaRPr lang="es-E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61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Las partes más importantes: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83276" y="2241677"/>
            <a:ext cx="10470524" cy="5293216"/>
          </a:xfrm>
        </p:spPr>
        <p:txBody>
          <a:bodyPr>
            <a:normAutofit/>
          </a:bodyPr>
          <a:lstStyle/>
          <a:p>
            <a:r>
              <a:rPr lang="es-AR" b="1" dirty="0"/>
              <a:t>HIPOCAMPO</a:t>
            </a:r>
            <a:r>
              <a:rPr lang="es-AR" dirty="0"/>
              <a:t>:</a:t>
            </a:r>
          </a:p>
          <a:p>
            <a:pPr marL="0" indent="0">
              <a:buNone/>
            </a:pPr>
            <a:r>
              <a:rPr lang="es-AR" dirty="0"/>
              <a:t>Se ubica en la porción más interna del lóbulo temporal, se cree que interpreta la importancia de nuestras experiencias sensoriales e interviene en la consolidación y almacenamiento de nuestra memoria, así como en el aprendizaje.</a:t>
            </a:r>
          </a:p>
        </p:txBody>
      </p:sp>
    </p:spTree>
    <p:extLst>
      <p:ext uri="{BB962C8B-B14F-4D97-AF65-F5344CB8AC3E}">
        <p14:creationId xmlns:p14="http://schemas.microsoft.com/office/powerpoint/2010/main" val="2993516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1327" y="816223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s-AR" b="1" dirty="0"/>
              <a:t>AMIGDALA</a:t>
            </a:r>
            <a:r>
              <a:rPr lang="es-AR" dirty="0"/>
              <a:t>:</a:t>
            </a:r>
          </a:p>
          <a:p>
            <a:pPr marL="0" indent="0">
              <a:buNone/>
            </a:pPr>
            <a:r>
              <a:rPr lang="es-AR" dirty="0"/>
              <a:t>Es un núcleo de neuronas que se halla por debajo de la corteza temporal profunda, íntimamente conectada con el hipocampo y es resto del sistema Límbico. Su función es controlar el comportamiento emocional adecuado de la persona para cada tipo de situación social. </a:t>
            </a:r>
          </a:p>
          <a:p>
            <a:pPr marL="0" indent="0">
              <a:buNone/>
            </a:pPr>
            <a:r>
              <a:rPr lang="es-AR" dirty="0"/>
              <a:t>Estructura fundamental para la emoción, participa en el control de motivaciones básicas como el impulso del hambre o la actividad sexual, está implicada en el aprendizaje asociativo (establecer el vinculo entre un estimulo y el significado que tiene para el sujeto en términos de recompensa o aversión) y en la atención (a acontecimientos visuales).</a:t>
            </a:r>
          </a:p>
          <a:p>
            <a:pPr marL="0" indent="0">
              <a:buNone/>
            </a:pPr>
            <a:endParaRPr lang="es-AR" b="1" dirty="0"/>
          </a:p>
          <a:p>
            <a:r>
              <a:rPr lang="es-AR" b="1" dirty="0"/>
              <a:t>OTROS: CUERPOS MAMILARES, SEPTUM PELUCIDUM, CINGULO</a:t>
            </a:r>
            <a:r>
              <a:rPr lang="es-AR" dirty="0"/>
              <a:t>: controlan muchas funciones del comportamiento tales como el grado de alerta, el sentimiento de malestar o bienestar, el fenómeno de la ira o de la docilidad.</a:t>
            </a:r>
          </a:p>
        </p:txBody>
      </p:sp>
    </p:spTree>
    <p:extLst>
      <p:ext uri="{BB962C8B-B14F-4D97-AF65-F5344CB8AC3E}">
        <p14:creationId xmlns:p14="http://schemas.microsoft.com/office/powerpoint/2010/main" val="11100975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3340</TotalTime>
  <Words>1243</Words>
  <Application>Microsoft Office PowerPoint</Application>
  <PresentationFormat>Panorámica</PresentationFormat>
  <Paragraphs>90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Wingdings 2</vt:lpstr>
      <vt:lpstr>Tema de Office</vt:lpstr>
      <vt:lpstr>Presentación de PowerPoint</vt:lpstr>
      <vt:lpstr>SISTEMA LIMBICO</vt:lpstr>
      <vt:lpstr>GENERALIDADES</vt:lpstr>
      <vt:lpstr>COMPONENTES</vt:lpstr>
      <vt:lpstr>Presentación de PowerPoint</vt:lpstr>
      <vt:lpstr>CENTROS LÍMBICOS:</vt:lpstr>
      <vt:lpstr>Cara medial del hem.cerebral donde se muestra la corteza límbica.  En la actualidad, existe una tendencia a incluir dentro de la corteza límbica:  Algunas áreas asociativas (corteza prefrontal ventromedial y la corteza del polo temporal). </vt:lpstr>
      <vt:lpstr>Las partes más importantes:</vt:lpstr>
      <vt:lpstr>Presentación de PowerPoint</vt:lpstr>
      <vt:lpstr> </vt:lpstr>
      <vt:lpstr> </vt:lpstr>
      <vt:lpstr>CONEXIONES INTRALÍMBICAS:</vt:lpstr>
      <vt:lpstr>CIRCUITO DE PAPEZ (VISTA MEDIAL)</vt:lpstr>
      <vt:lpstr>CONEXIONES EXTRÍNSECAS (ENTRADAS Y SALIDAS)</vt:lpstr>
      <vt:lpstr>En resumen:</vt:lpstr>
      <vt:lpstr>FUNCIONES</vt:lpstr>
      <vt:lpstr>SINDROME LÍMBICO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LIMBICO</dc:title>
  <dc:creator>Daiana Actis</dc:creator>
  <cp:lastModifiedBy>Yamila Duarte</cp:lastModifiedBy>
  <cp:revision>58</cp:revision>
  <dcterms:created xsi:type="dcterms:W3CDTF">2017-06-11T13:50:26Z</dcterms:created>
  <dcterms:modified xsi:type="dcterms:W3CDTF">2024-05-29T15:15:07Z</dcterms:modified>
</cp:coreProperties>
</file>