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62" r:id="rId4"/>
    <p:sldId id="263" r:id="rId5"/>
    <p:sldId id="275" r:id="rId6"/>
    <p:sldId id="264" r:id="rId7"/>
    <p:sldId id="266" r:id="rId8"/>
    <p:sldId id="267" r:id="rId9"/>
    <p:sldId id="265" r:id="rId10"/>
    <p:sldId id="271" r:id="rId11"/>
    <p:sldId id="268" r:id="rId12"/>
    <p:sldId id="261" r:id="rId13"/>
    <p:sldId id="269" r:id="rId14"/>
    <p:sldId id="259" r:id="rId15"/>
    <p:sldId id="272" r:id="rId16"/>
    <p:sldId id="276" r:id="rId17"/>
    <p:sldId id="270" r:id="rId1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60DB9-3A54-455B-A7A9-D41712399354}" type="datetimeFigureOut">
              <a:rPr lang="es-AR" smtClean="0"/>
              <a:t>28/5/2024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B004E-D4BC-49EA-ACC5-7ADADD46DD5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437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s-AR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F5E10A-1CC3-4BF8-921E-6821A149356C}" type="slidenum">
              <a:rPr lang="es-AR" altLang="es-AR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s-AR" altLang="es-A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3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28/5/2024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729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28/5/2024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869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28/5/2024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5516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754B7-128E-4743-A62E-69EECA05C4BC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28/5/2024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FB00-9127-4DDF-8D61-58F5D875C815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95018"/>
      </p:ext>
    </p:extLst>
  </p:cSld>
  <p:clrMapOvr>
    <a:masterClrMapping/>
  </p:clrMapOvr>
  <p:transition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3FBE-DB8D-41A1-915F-15F7B55EA6E0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28/5/2024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46FB7-763F-497A-8462-2D74C47846DD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7380"/>
      </p:ext>
    </p:extLst>
  </p:cSld>
  <p:clrMapOvr>
    <a:masterClrMapping/>
  </p:clrMapOvr>
  <p:transition>
    <p:pull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B13DA-B748-49BA-8FA9-D6EC3526093C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28/5/2024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1E1D2-A4B1-426E-9D9E-824CC1FFF87E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75707"/>
      </p:ext>
    </p:extLst>
  </p:cSld>
  <p:clrMapOvr>
    <a:masterClrMapping/>
  </p:clrMapOvr>
  <p:transition>
    <p:pull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0259-93D2-480F-85D0-416F52559F6E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28/5/2024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4510-FD5D-4FB3-BA87-9ABF42B43098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92261"/>
      </p:ext>
    </p:extLst>
  </p:cSld>
  <p:clrMapOvr>
    <a:masterClrMapping/>
  </p:clrMapOvr>
  <p:transition>
    <p:pull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CF97D-DEF1-497B-A29D-F2BE74DA8BD8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28/5/2024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619C4-D7E3-42FF-8813-17F8FFD1908B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32179"/>
      </p:ext>
    </p:extLst>
  </p:cSld>
  <p:clrMapOvr>
    <a:masterClrMapping/>
  </p:clrMapOvr>
  <p:transition>
    <p:pull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95242-E569-44AA-B552-DDE1239E045B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28/5/2024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00EE-88C6-4B41-88BC-65ED6893697E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6204E-31F4-4090-9308-A67A88C9628A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28/5/2024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68EF-91A2-444E-BE16-D39C3F1AC15F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32308"/>
      </p:ext>
    </p:extLst>
  </p:cSld>
  <p:clrMapOvr>
    <a:masterClrMapping/>
  </p:clrMapOvr>
  <p:transition>
    <p:pull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74872-3828-4C5F-8A48-2211A0DBA200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28/5/2024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4651-60AC-40C3-ACD2-ECB6CC7A737F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08966"/>
      </p:ext>
    </p:extLst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28/5/2024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7320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AR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6B48-2DD6-40E2-AAE4-246E4BAB5986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28/5/2024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94F78-A23E-425B-88BC-91BB8A278E4D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13728"/>
      </p:ext>
    </p:extLst>
  </p:cSld>
  <p:clrMapOvr>
    <a:masterClrMapping/>
  </p:clrMapOvr>
  <p:transition>
    <p:pull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1B7BB-6140-434A-8A3E-078A29E56E5D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28/5/2024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98DF6-9F72-443B-88EB-D48E8A6BFBD4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31306"/>
      </p:ext>
    </p:extLst>
  </p:cSld>
  <p:clrMapOvr>
    <a:masterClrMapping/>
  </p:clrMapOvr>
  <p:transition>
    <p:pull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54C37-9D3E-4936-B743-7FFD8DED7BC8}" type="datetime1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28/5/2024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A48B-69D6-4329-B089-118BAC2A1FD2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96804"/>
      </p:ext>
    </p:extLst>
  </p:cSld>
  <p:clrMapOvr>
    <a:masterClrMapping/>
  </p:clrMapOvr>
  <p:transition>
    <p:pull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9235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737390"/>
      </p:ext>
    </p:extLst>
  </p:cSld>
  <p:clrMapOvr>
    <a:masterClrMapping/>
  </p:clrMapOvr>
  <p:transition>
    <p:pull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53376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89159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224452"/>
      </p:ext>
    </p:extLst>
  </p:cSld>
  <p:clrMapOvr>
    <a:masterClrMapping/>
  </p:clrMapOvr>
  <p:transition>
    <p:pull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90983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204455"/>
      </p:ext>
    </p:extLst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28/5/2024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50880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98524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90017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732255"/>
      </p:ext>
    </p:extLst>
  </p:cSld>
  <p:clrMapOvr>
    <a:masterClrMapping/>
  </p:clrMapOvr>
  <p:transition>
    <p:pull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73065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39003"/>
      </p:ext>
    </p:extLst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28/5/2024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088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28/5/2024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092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28/5/2024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195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28/5/2024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792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28/5/2024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99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414-A3DA-45F8-8D4C-6AB8EAF615D4}" type="datetimeFigureOut">
              <a:rPr lang="es-AR" smtClean="0"/>
              <a:t>28/5/2024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195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1414-A3DA-45F8-8D4C-6AB8EAF615D4}" type="datetimeFigureOut">
              <a:rPr lang="es-AR" smtClean="0"/>
              <a:t>28/5/2024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A6BC6-8E19-4CCC-8B28-A871B3227C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810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  <a:endParaRPr lang="es-AR" altLang="es-AR"/>
          </a:p>
        </p:txBody>
      </p:sp>
      <p:sp>
        <p:nvSpPr>
          <p:cNvPr id="205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  <a:endParaRPr lang="es-AR" alt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923555E-2751-468E-A025-227BBE412612}" type="datetime1">
              <a:rPr lang="es-AR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28/5/2024</a:t>
            </a:fld>
            <a:endParaRPr 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CC18FBD-C2BE-4FC0-8C5A-B43647FB5BB6}" type="slidenum">
              <a:rPr lang="es-AR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07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>
    <p:pull dir="ld"/>
  </p:transition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75763" y="1122362"/>
            <a:ext cx="9792237" cy="2676905"/>
          </a:xfrm>
        </p:spPr>
        <p:txBody>
          <a:bodyPr>
            <a:normAutofit/>
          </a:bodyPr>
          <a:lstStyle/>
          <a:p>
            <a:r>
              <a:rPr lang="es-AR" dirty="0"/>
              <a:t>VASCULARIZACION DEL SISTEMA NERVIOSO CENTRAL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913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7577" y="152575"/>
            <a:ext cx="10515600" cy="1325563"/>
          </a:xfrm>
        </p:spPr>
        <p:txBody>
          <a:bodyPr/>
          <a:lstStyle/>
          <a:p>
            <a:r>
              <a:rPr lang="es-ES" dirty="0"/>
              <a:t>La arteria carótida interna da 4 ramas TERMINALES:</a:t>
            </a:r>
            <a:br>
              <a:rPr lang="es-AR" dirty="0"/>
            </a:br>
            <a:endParaRPr lang="es-AR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7577" y="1443187"/>
            <a:ext cx="5929728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 </a:t>
            </a:r>
            <a:r>
              <a:rPr lang="es-ES" dirty="0">
                <a:solidFill>
                  <a:srgbClr val="202124"/>
                </a:solidFill>
                <a:latin typeface="Google Sans"/>
              </a:rPr>
              <a:t>Son</a:t>
            </a:r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 arterias más pequeñas que suministran sangre oxigenada a más del 80% del cerebro.</a:t>
            </a:r>
          </a:p>
          <a:p>
            <a:pPr marL="0" indent="0">
              <a:buNone/>
            </a:pPr>
            <a:endParaRPr lang="es-AR" dirty="0"/>
          </a:p>
          <a:p>
            <a:r>
              <a:rPr lang="es-ES" dirty="0"/>
              <a:t>La arteria coroidea anterior</a:t>
            </a:r>
            <a:endParaRPr lang="es-AR" dirty="0"/>
          </a:p>
          <a:p>
            <a:pPr marL="0" indent="0">
              <a:buNone/>
            </a:pPr>
            <a:r>
              <a:rPr lang="es-ES" dirty="0"/>
              <a:t> </a:t>
            </a:r>
            <a:endParaRPr lang="es-AR" dirty="0"/>
          </a:p>
          <a:p>
            <a:r>
              <a:rPr lang="es-ES" dirty="0"/>
              <a:t>La arteria comunicante posterior</a:t>
            </a:r>
            <a:endParaRPr lang="es-AR" dirty="0"/>
          </a:p>
          <a:p>
            <a:pPr marL="0" indent="0">
              <a:buNone/>
            </a:pPr>
            <a:r>
              <a:rPr lang="es-ES" dirty="0"/>
              <a:t> </a:t>
            </a:r>
            <a:endParaRPr lang="es-AR" dirty="0"/>
          </a:p>
          <a:p>
            <a:r>
              <a:rPr lang="es-ES" b="1" dirty="0"/>
              <a:t>La arteria cerebral anterior</a:t>
            </a:r>
            <a:endParaRPr lang="es-AR" b="1" dirty="0"/>
          </a:p>
          <a:p>
            <a:pPr marL="0" indent="0">
              <a:buNone/>
            </a:pPr>
            <a:r>
              <a:rPr lang="es-ES" b="1" dirty="0"/>
              <a:t> </a:t>
            </a:r>
            <a:endParaRPr lang="es-AR" b="1" dirty="0"/>
          </a:p>
          <a:p>
            <a:r>
              <a:rPr lang="es-ES" b="1" dirty="0"/>
              <a:t>La arteria cerebral media</a:t>
            </a:r>
            <a:endParaRPr lang="es-AR" b="1" dirty="0"/>
          </a:p>
          <a:p>
            <a:endParaRPr lang="es-AR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00EE-88C6-4B41-88BC-65ED6893697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257577" y="5512158"/>
            <a:ext cx="6284891" cy="1043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/>
              <a:t>A.COLATERALES</a:t>
            </a:r>
            <a:r>
              <a:rPr lang="es-AR" dirty="0"/>
              <a:t>: oftálmica, comunicante posterior, coroidea anterior.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7DBEE450-85FE-26F9-3F5F-03C1FBB6B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5286" y="530925"/>
            <a:ext cx="3938514" cy="620315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ECCC2E7F-B2A0-07DD-199C-59E661E71C89}"/>
              </a:ext>
            </a:extLst>
          </p:cNvPr>
          <p:cNvSpPr/>
          <p:nvPr/>
        </p:nvSpPr>
        <p:spPr>
          <a:xfrm>
            <a:off x="6578135" y="2387876"/>
            <a:ext cx="1674301" cy="4097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b="1" dirty="0">
                <a:solidFill>
                  <a:schemeClr val="tx1"/>
                </a:solidFill>
              </a:rPr>
              <a:t>Arteria carótida interna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EC09F5C-7716-3273-4A50-470D653D70D8}"/>
              </a:ext>
            </a:extLst>
          </p:cNvPr>
          <p:cNvSpPr/>
          <p:nvPr/>
        </p:nvSpPr>
        <p:spPr>
          <a:xfrm>
            <a:off x="6952698" y="1046705"/>
            <a:ext cx="1299738" cy="5908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b="1" dirty="0">
                <a:solidFill>
                  <a:schemeClr val="tx1"/>
                </a:solidFill>
              </a:rPr>
              <a:t>Arteria cerebral media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53D5CC5-A08F-6988-51DC-94AA6DCC7D7C}"/>
              </a:ext>
            </a:extLst>
          </p:cNvPr>
          <p:cNvSpPr/>
          <p:nvPr/>
        </p:nvSpPr>
        <p:spPr>
          <a:xfrm>
            <a:off x="9778549" y="788042"/>
            <a:ext cx="1299738" cy="5908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b="1" dirty="0">
                <a:solidFill>
                  <a:schemeClr val="tx1"/>
                </a:solidFill>
              </a:rPr>
              <a:t>Arteria cerebral anterior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ACE6B00-B229-7BC5-569C-A2FA7D20F99C}"/>
              </a:ext>
            </a:extLst>
          </p:cNvPr>
          <p:cNvSpPr/>
          <p:nvPr/>
        </p:nvSpPr>
        <p:spPr>
          <a:xfrm>
            <a:off x="10658375" y="2145345"/>
            <a:ext cx="1045830" cy="6522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dirty="0">
                <a:solidFill>
                  <a:schemeClr val="tx1"/>
                </a:solidFill>
              </a:rPr>
              <a:t>Arteria coroidea anterior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14E29A3-1448-DD75-84F3-71E89DD51C48}"/>
              </a:ext>
            </a:extLst>
          </p:cNvPr>
          <p:cNvSpPr/>
          <p:nvPr/>
        </p:nvSpPr>
        <p:spPr>
          <a:xfrm>
            <a:off x="10468843" y="2911780"/>
            <a:ext cx="1275787" cy="683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dirty="0">
                <a:solidFill>
                  <a:schemeClr val="tx1"/>
                </a:solidFill>
              </a:rPr>
              <a:t>Arteria comunicante posterior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04210"/>
      </p:ext>
    </p:extLst>
  </p:cSld>
  <p:clrMapOvr>
    <a:masterClrMapping/>
  </p:clrMapOvr>
  <p:transition>
    <p:pull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7175" y="44625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1800000" rIns="1800000">
            <a:spAutoFit/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6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Anatomía</a:t>
            </a:r>
            <a:r>
              <a:rPr lang="en-US" sz="2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 Vascular</a:t>
            </a:r>
            <a:endParaRPr lang="en-US" sz="24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923189"/>
            <a:ext cx="437832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34 Grupo"/>
          <p:cNvGrpSpPr>
            <a:grpSpLocks/>
          </p:cNvGrpSpPr>
          <p:nvPr/>
        </p:nvGrpSpPr>
        <p:grpSpPr bwMode="auto">
          <a:xfrm>
            <a:off x="6701978" y="1039099"/>
            <a:ext cx="5000625" cy="4981575"/>
            <a:chOff x="4143372" y="1090805"/>
            <a:chExt cx="5000660" cy="4981401"/>
          </a:xfrm>
        </p:grpSpPr>
        <p:pic>
          <p:nvPicPr>
            <p:cNvPr id="40965" name="Picture 4" descr="Circle of Willis: anatomy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2" y="1090805"/>
              <a:ext cx="5000660" cy="492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33 Rectángulo"/>
            <p:cNvSpPr/>
            <p:nvPr/>
          </p:nvSpPr>
          <p:spPr>
            <a:xfrm>
              <a:off x="8143900" y="5786466"/>
              <a:ext cx="1000132" cy="285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A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556867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526E-6 L -0.26771 0.0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00" y="1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59537" y="987427"/>
            <a:ext cx="5376147" cy="4873625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La </a:t>
            </a:r>
            <a:r>
              <a:rPr lang="es-ES" b="1" dirty="0"/>
              <a:t>arteria vertebral </a:t>
            </a:r>
            <a:r>
              <a:rPr lang="es-ES" dirty="0"/>
              <a:t>penetra al cráneo, se dirige hacia la línea media por delante del bulbo hasta unirse con la del lado opuesto a nivel del surco </a:t>
            </a:r>
            <a:r>
              <a:rPr lang="es-ES" dirty="0" err="1"/>
              <a:t>bulboprotuberancial</a:t>
            </a:r>
            <a:r>
              <a:rPr lang="es-ES" dirty="0"/>
              <a:t> para formar un vaso único denominado: </a:t>
            </a:r>
            <a:r>
              <a:rPr lang="es-ES" b="1" dirty="0"/>
              <a:t>tronco basilar (arteria basilar)</a:t>
            </a:r>
            <a:r>
              <a:rPr lang="es-ES" dirty="0"/>
              <a:t> que da origen a las </a:t>
            </a:r>
            <a:r>
              <a:rPr lang="es-ES" b="1" i="1" dirty="0"/>
              <a:t>arterias cerebrales posteriores.</a:t>
            </a:r>
            <a:endParaRPr lang="es-AR" b="1" i="1" dirty="0"/>
          </a:p>
          <a:p>
            <a:endParaRPr lang="es-AR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1" descr="ning_cpc1302431_f1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5" y="286603"/>
            <a:ext cx="6003542" cy="61141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redondeado 6"/>
          <p:cNvSpPr/>
          <p:nvPr/>
        </p:nvSpPr>
        <p:spPr>
          <a:xfrm>
            <a:off x="7193634" y="5666704"/>
            <a:ext cx="4642051" cy="811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COLATERALES: ramos meníngeos, espinal anterior, </a:t>
            </a:r>
            <a:r>
              <a:rPr lang="es-AR" dirty="0" err="1"/>
              <a:t>cerebelosa</a:t>
            </a:r>
            <a:r>
              <a:rPr lang="es-AR" dirty="0"/>
              <a:t> </a:t>
            </a:r>
            <a:r>
              <a:rPr lang="es-AR" dirty="0" err="1"/>
              <a:t>posteroinferior</a:t>
            </a:r>
            <a:r>
              <a:rPr lang="es-A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8864917"/>
      </p:ext>
    </p:extLst>
  </p:cSld>
  <p:clrMapOvr>
    <a:masterClrMapping/>
  </p:clrMapOvr>
  <p:transition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28" y="2158540"/>
            <a:ext cx="5003442" cy="433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70" y="2417969"/>
            <a:ext cx="5164624" cy="424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6 Título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s-AR" altLang="es-AR"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VASCULARIZACION  DEL SISTEMA NERVIOSO</a:t>
            </a:r>
          </a:p>
        </p:txBody>
      </p:sp>
      <p:sp>
        <p:nvSpPr>
          <p:cNvPr id="2" name="Elipse 1"/>
          <p:cNvSpPr/>
          <p:nvPr/>
        </p:nvSpPr>
        <p:spPr>
          <a:xfrm>
            <a:off x="191069" y="1236575"/>
            <a:ext cx="3902010" cy="3561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600" dirty="0"/>
              <a:t>La circulación encefálica depende de 2 sistemas arteriales: el </a:t>
            </a:r>
            <a:r>
              <a:rPr lang="es-ES" sz="1600" b="1" dirty="0"/>
              <a:t>sistema carotideo </a:t>
            </a:r>
            <a:r>
              <a:rPr lang="es-ES" sz="1600" dirty="0"/>
              <a:t>y el </a:t>
            </a:r>
            <a:r>
              <a:rPr lang="es-ES" sz="1600" b="1" dirty="0"/>
              <a:t>sistema </a:t>
            </a:r>
            <a:r>
              <a:rPr lang="es-ES" sz="1600" b="1" dirty="0" err="1"/>
              <a:t>vertebrobasilar</a:t>
            </a:r>
            <a:endParaRPr lang="es-AR" sz="1600" b="1" dirty="0"/>
          </a:p>
          <a:p>
            <a:pPr algn="ctr"/>
            <a:r>
              <a:rPr lang="es-ES" sz="1600" dirty="0"/>
              <a:t> </a:t>
            </a:r>
            <a:endParaRPr lang="es-AR" sz="1600" dirty="0"/>
          </a:p>
          <a:p>
            <a:pPr lvl="0" algn="ctr"/>
            <a:r>
              <a:rPr lang="es-ES" sz="1600" b="1" dirty="0"/>
              <a:t>En la cara inferior del cerebro forman el polígono de </a:t>
            </a:r>
            <a:r>
              <a:rPr lang="es-ES" sz="1600" b="1" dirty="0" err="1"/>
              <a:t>willis</a:t>
            </a:r>
            <a:r>
              <a:rPr lang="es-ES" sz="1600" b="1" dirty="0"/>
              <a:t> que establece la principal anastomosis entre ambos</a:t>
            </a:r>
            <a:endParaRPr lang="es-AR" sz="1600" b="1" dirty="0"/>
          </a:p>
          <a:p>
            <a:r>
              <a:rPr lang="es-ES" sz="1600" b="1" dirty="0"/>
              <a:t> 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3183943670"/>
      </p:ext>
    </p:extLst>
  </p:cSld>
  <p:clrMapOvr>
    <a:masterClrMapping/>
  </p:clrMapOvr>
  <p:transition>
    <p:pull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6524"/>
            <a:ext cx="8077200" cy="1325563"/>
          </a:xfrm>
        </p:spPr>
        <p:txBody>
          <a:bodyPr/>
          <a:lstStyle/>
          <a:p>
            <a:r>
              <a:rPr lang="es-AR" dirty="0"/>
              <a:t>CIRCUITO ARTERIAL CEREBRAL O POLIGONO DE WILLIS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00EE-88C6-4B41-88BC-65ED6893697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E72BDBB-0DA3-7231-1343-42F10573C094}"/>
              </a:ext>
            </a:extLst>
          </p:cNvPr>
          <p:cNvSpPr txBox="1">
            <a:spLocks/>
          </p:cNvSpPr>
          <p:nvPr/>
        </p:nvSpPr>
        <p:spPr>
          <a:xfrm>
            <a:off x="354843" y="1482726"/>
            <a:ext cx="6728346" cy="487362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/>
              <a:t>Es una estructura anatómica con forma de círculo u heptágono situada en la base del cerebro.</a:t>
            </a:r>
          </a:p>
          <a:p>
            <a:pPr algn="just"/>
            <a:r>
              <a:rPr lang="es-ES" sz="2400" dirty="0"/>
              <a:t>Constituido por la anastomosis entre las dos arterias carótidas internas y las dos arterias vertebrales.</a:t>
            </a:r>
          </a:p>
          <a:p>
            <a:pPr algn="just"/>
            <a:r>
              <a:rPr lang="es-ES" sz="2400" dirty="0"/>
              <a:t>Es el área de unión de varias arterias en la parte inferior del cerebro.</a:t>
            </a:r>
          </a:p>
          <a:p>
            <a:pPr algn="just"/>
            <a:r>
              <a:rPr lang="es-ES" sz="2400" dirty="0"/>
              <a:t>FUNCIÓN: asegurar la redistribución del flujo por el cerebro. Es un mecanismo de seguridad en las vascularización cerebral ya que unos vasos pueden suplir a los otros. </a:t>
            </a:r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3B7B1EC-5BEC-A096-AF96-6EA752930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157" y="655139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13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/>
              <a:t>Cada arteria tiene su propio territorio de distribución cerebral:</a:t>
            </a:r>
            <a:br>
              <a:rPr lang="es-ES" sz="3600" dirty="0"/>
            </a:br>
            <a:endParaRPr lang="es-AR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00EE-88C6-4B41-88BC-65ED6893697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2078728" y="1903090"/>
            <a:ext cx="8034543" cy="30518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b="1" dirty="0"/>
              <a:t>- </a:t>
            </a:r>
            <a:r>
              <a:rPr lang="es-ES" dirty="0"/>
              <a:t>La ARTERIA CEREBRAL ANTERIOR: irriga la mitad interna del lob frontal.</a:t>
            </a:r>
          </a:p>
          <a:p>
            <a:pPr lvl="0" algn="just"/>
            <a:r>
              <a:rPr lang="es-ES" dirty="0"/>
              <a:t>-La ARTERIA CEREBRAL MEDIA: irriga la mitad externa del lóbulo frontal, todo el lóbulo parietal y la mitad externa del lóbulo temporal.</a:t>
            </a:r>
          </a:p>
          <a:p>
            <a:pPr lvl="0" algn="just"/>
            <a:r>
              <a:rPr lang="es-ES" dirty="0"/>
              <a:t>-El SISTEMA VERTEBROBASILAR O POSTERIOR: irriga al tronco cerebral, al cerebelo y el lóbulo occipital y la mitad interna del lóbulo temporal.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89747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https://www.youtube.com/watch?v=0cTok31flqg&amp;index=17&amp;list=PLXmkTyBdlt0gaGuurS-p-zldhrXAyy9Lb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00EE-88C6-4B41-88BC-65ED6893697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3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Los centros nerviosos mantienen una actividad permanente, pero tienen escasa capacidad para almacenar nutrientes, por lo que requieren un flujo sanguíneo continuo que asegure el aporte de oxigeno y glucosa.</a:t>
            </a:r>
          </a:p>
          <a:p>
            <a:r>
              <a:rPr lang="es-AR" dirty="0"/>
              <a:t>El sistema nervioso esta irrigado por una extensa red vascular que se dispone en el espacio subaracnoideo, sumergida en LCR.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6066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Vascularización del encéfalo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dirty="0"/>
              <a:t>Está irrigado por las </a:t>
            </a:r>
            <a:r>
              <a:rPr lang="es-AR" b="1" dirty="0"/>
              <a:t>dos arterias carótidas internas</a:t>
            </a:r>
            <a:r>
              <a:rPr lang="es-AR" dirty="0"/>
              <a:t> y </a:t>
            </a:r>
            <a:r>
              <a:rPr lang="es-AR" b="1" dirty="0"/>
              <a:t>dos vertebrales</a:t>
            </a:r>
            <a:r>
              <a:rPr lang="es-AR" dirty="0"/>
              <a:t>. Es decir, su vascularización depende de </a:t>
            </a:r>
            <a:r>
              <a:rPr lang="es-AR" u="sng" dirty="0"/>
              <a:t>dos sistemas</a:t>
            </a:r>
            <a:r>
              <a:rPr lang="es-AR" dirty="0"/>
              <a:t>: el </a:t>
            </a:r>
            <a:r>
              <a:rPr lang="es-A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carotideo</a:t>
            </a:r>
            <a:r>
              <a:rPr lang="es-AR" dirty="0"/>
              <a:t> y el </a:t>
            </a:r>
            <a:r>
              <a:rPr lang="es-A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o </a:t>
            </a:r>
            <a:r>
              <a:rPr lang="es-A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vertebrobasilar</a:t>
            </a:r>
            <a:r>
              <a:rPr lang="es-A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AR" dirty="0"/>
          </a:p>
          <a:p>
            <a:pPr algn="just"/>
            <a:r>
              <a:rPr lang="es-AR" dirty="0"/>
              <a:t>Las arterias que irrigan el cerebro se localizan en el espacio subaracnoideo y sus ramas se </a:t>
            </a:r>
            <a:r>
              <a:rPr lang="es-AR" b="1" dirty="0"/>
              <a:t>anastomosan</a:t>
            </a:r>
            <a:r>
              <a:rPr lang="es-AR" dirty="0"/>
              <a:t> para formar sobre la </a:t>
            </a:r>
            <a:r>
              <a:rPr lang="es-AR" u="sng" dirty="0"/>
              <a:t>superficie inferior </a:t>
            </a:r>
            <a:r>
              <a:rPr lang="es-AR" dirty="0"/>
              <a:t>del cerebro un circulo arterial cerebral llamado </a:t>
            </a:r>
            <a:r>
              <a:rPr lang="es-AR" b="1" dirty="0"/>
              <a:t>Polígono de Willis.</a:t>
            </a:r>
          </a:p>
          <a:p>
            <a:pPr marL="0" indent="0" algn="just">
              <a:buNone/>
            </a:pPr>
            <a:r>
              <a:rPr lang="es-AR" dirty="0"/>
              <a:t>-Las </a:t>
            </a:r>
            <a:r>
              <a:rPr lang="es-AR" b="1" dirty="0"/>
              <a:t>carótidas</a:t>
            </a:r>
            <a:r>
              <a:rPr lang="es-AR" dirty="0"/>
              <a:t> proporcionan sangre a la parte anterior del cerebro</a:t>
            </a:r>
          </a:p>
          <a:p>
            <a:pPr marL="0" indent="0" algn="just">
              <a:buNone/>
            </a:pPr>
            <a:r>
              <a:rPr lang="es-AR" dirty="0"/>
              <a:t>- Las </a:t>
            </a:r>
            <a:r>
              <a:rPr lang="es-AR" b="1" dirty="0"/>
              <a:t>vertebrales</a:t>
            </a:r>
            <a:r>
              <a:rPr lang="es-AR" dirty="0"/>
              <a:t> irrigan las posteriores.</a:t>
            </a:r>
          </a:p>
        </p:txBody>
      </p:sp>
    </p:spTree>
    <p:extLst>
      <p:ext uri="{BB962C8B-B14F-4D97-AF65-F5344CB8AC3E}">
        <p14:creationId xmlns:p14="http://schemas.microsoft.com/office/powerpoint/2010/main" val="475557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Vascularización del encéfalo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E15B65B-1985-B89E-1C7D-E763860CA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1" r="5900"/>
          <a:stretch/>
        </p:blipFill>
        <p:spPr>
          <a:xfrm>
            <a:off x="317008" y="365125"/>
            <a:ext cx="11315088" cy="5876519"/>
          </a:xfr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F6C5567-56D6-721B-9A2D-A97A49D6E94D}"/>
              </a:ext>
            </a:extLst>
          </p:cNvPr>
          <p:cNvSpPr/>
          <p:nvPr/>
        </p:nvSpPr>
        <p:spPr>
          <a:xfrm>
            <a:off x="559904" y="2671835"/>
            <a:ext cx="1814806" cy="531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Arteria vertebral</a:t>
            </a:r>
            <a:endParaRPr lang="es-AR" sz="1600" b="1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25F0B7B-E4EB-EE3C-ECF6-A8DBA0706330}"/>
              </a:ext>
            </a:extLst>
          </p:cNvPr>
          <p:cNvSpPr/>
          <p:nvPr/>
        </p:nvSpPr>
        <p:spPr>
          <a:xfrm>
            <a:off x="439349" y="2032665"/>
            <a:ext cx="1814806" cy="531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Arteria  carótida</a:t>
            </a:r>
            <a:endParaRPr lang="es-AR" sz="1600" b="1" dirty="0">
              <a:solidFill>
                <a:schemeClr val="tx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037956D-05BF-6619-CB27-649B41AAE407}"/>
              </a:ext>
            </a:extLst>
          </p:cNvPr>
          <p:cNvSpPr/>
          <p:nvPr/>
        </p:nvSpPr>
        <p:spPr>
          <a:xfrm>
            <a:off x="4305868" y="2532231"/>
            <a:ext cx="95535" cy="1396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98458A2-D2D1-780A-38E2-86D7A8E64479}"/>
              </a:ext>
            </a:extLst>
          </p:cNvPr>
          <p:cNvSpPr/>
          <p:nvPr/>
        </p:nvSpPr>
        <p:spPr>
          <a:xfrm>
            <a:off x="3816823" y="3111404"/>
            <a:ext cx="95535" cy="1396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285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471" y="675582"/>
            <a:ext cx="10515600" cy="1325563"/>
          </a:xfrm>
        </p:spPr>
        <p:txBody>
          <a:bodyPr/>
          <a:lstStyle/>
          <a:p>
            <a:r>
              <a:rPr lang="es-AR" dirty="0"/>
              <a:t>El cerebro es irrigado por dos tipo de arterias: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1471" y="1831080"/>
            <a:ext cx="7664356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es-AR" dirty="0"/>
              <a:t>Grandes arterias de conducción </a:t>
            </a:r>
            <a:r>
              <a:rPr lang="es-AR" sz="2000" dirty="0"/>
              <a:t>(llevan</a:t>
            </a:r>
          </a:p>
          <a:p>
            <a:pPr marL="0" indent="0">
              <a:buNone/>
            </a:pPr>
            <a:r>
              <a:rPr lang="es-AR" sz="2000" dirty="0"/>
              <a:t>el flujo sanguíneo desde la base del cerebro hacia superficies encefálicas).</a:t>
            </a:r>
          </a:p>
          <a:p>
            <a:pPr>
              <a:buFontTx/>
              <a:buChar char="-"/>
            </a:pPr>
            <a:endParaRPr lang="es-AR" dirty="0"/>
          </a:p>
          <a:p>
            <a:pPr>
              <a:buFontTx/>
              <a:buChar char="-"/>
            </a:pPr>
            <a:r>
              <a:rPr lang="es-AR" dirty="0"/>
              <a:t>Arterias penetrantes: </a:t>
            </a:r>
            <a:r>
              <a:rPr lang="es-AR" sz="2000" dirty="0"/>
              <a:t>se originan de las arterias de conducción penetrando en el cerebro para irrigar áreas específicas.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043" y="1693433"/>
            <a:ext cx="2519028" cy="479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767" y="4388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Tres gruesos troncos arteriales nacen del arco aórtico de derecha a izquierda en el siguiente orden: 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3791" y="1960562"/>
            <a:ext cx="9344696" cy="4351338"/>
          </a:xfrm>
        </p:spPr>
        <p:txBody>
          <a:bodyPr/>
          <a:lstStyle/>
          <a:p>
            <a:pPr marL="0" indent="0">
              <a:buNone/>
            </a:pPr>
            <a:endParaRPr lang="es-AR" dirty="0"/>
          </a:p>
          <a:p>
            <a:pPr lvl="0"/>
            <a:r>
              <a:rPr lang="es-ES" b="1" dirty="0"/>
              <a:t>Tronco arterial braquiocefálico</a:t>
            </a:r>
            <a:endParaRPr lang="es-AR" dirty="0"/>
          </a:p>
          <a:p>
            <a:pPr marL="0" indent="0">
              <a:buNone/>
            </a:pPr>
            <a:endParaRPr lang="es-AR" dirty="0"/>
          </a:p>
          <a:p>
            <a:pPr lvl="0"/>
            <a:r>
              <a:rPr lang="es-ES" b="1" dirty="0"/>
              <a:t>Arteria carótida primitiva izquierda</a:t>
            </a:r>
            <a:endParaRPr lang="es-AR" dirty="0"/>
          </a:p>
          <a:p>
            <a:pPr marL="0" indent="0">
              <a:buNone/>
            </a:pPr>
            <a:endParaRPr lang="es-AR" dirty="0"/>
          </a:p>
          <a:p>
            <a:pPr lvl="0"/>
            <a:r>
              <a:rPr lang="es-ES" b="1" dirty="0"/>
              <a:t>Arteria subclavia izquierda</a:t>
            </a:r>
            <a:endParaRPr lang="es-AR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A3FC604-D9C0-3234-F332-6327288D9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0" y="1389981"/>
            <a:ext cx="5191783" cy="4898333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961120F1-67AF-4865-D754-B7ED4EAB42B4}"/>
              </a:ext>
            </a:extLst>
          </p:cNvPr>
          <p:cNvSpPr/>
          <p:nvPr/>
        </p:nvSpPr>
        <p:spPr>
          <a:xfrm>
            <a:off x="9982958" y="1366395"/>
            <a:ext cx="1780275" cy="5316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>
                <a:solidFill>
                  <a:schemeClr val="tx1"/>
                </a:solidFill>
              </a:rPr>
              <a:t>Arteria carótida primitiva </a:t>
            </a:r>
            <a:r>
              <a:rPr lang="es-ES" sz="1600" b="1" dirty="0" err="1">
                <a:solidFill>
                  <a:schemeClr val="tx1"/>
                </a:solidFill>
              </a:rPr>
              <a:t>izq</a:t>
            </a:r>
            <a:endParaRPr lang="es-AR" sz="1600" b="1" dirty="0">
              <a:solidFill>
                <a:schemeClr val="tx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C0EA07A-1931-ABA9-2A2E-C706009FD01F}"/>
              </a:ext>
            </a:extLst>
          </p:cNvPr>
          <p:cNvSpPr/>
          <p:nvPr/>
        </p:nvSpPr>
        <p:spPr>
          <a:xfrm>
            <a:off x="7323919" y="3163154"/>
            <a:ext cx="1502851" cy="5316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>
                <a:solidFill>
                  <a:schemeClr val="tx1"/>
                </a:solidFill>
              </a:rPr>
              <a:t>Tronco </a:t>
            </a:r>
            <a:r>
              <a:rPr lang="es-ES" sz="1600" b="1" dirty="0" err="1">
                <a:solidFill>
                  <a:schemeClr val="tx1"/>
                </a:solidFill>
              </a:rPr>
              <a:t>braquicefálico</a:t>
            </a:r>
            <a:endParaRPr lang="es-AR" sz="1600" b="1" dirty="0">
              <a:solidFill>
                <a:schemeClr val="tx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12BF6CD-DE8C-C02D-0689-F452C3C2B013}"/>
              </a:ext>
            </a:extLst>
          </p:cNvPr>
          <p:cNvSpPr/>
          <p:nvPr/>
        </p:nvSpPr>
        <p:spPr>
          <a:xfrm>
            <a:off x="10230892" y="2691958"/>
            <a:ext cx="1780275" cy="5316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>
                <a:solidFill>
                  <a:schemeClr val="tx1"/>
                </a:solidFill>
              </a:rPr>
              <a:t>Arteria subclavia </a:t>
            </a:r>
            <a:r>
              <a:rPr lang="es-ES" sz="1600" b="1" dirty="0" err="1">
                <a:solidFill>
                  <a:schemeClr val="tx1"/>
                </a:solidFill>
              </a:rPr>
              <a:t>izq</a:t>
            </a:r>
            <a:endParaRPr lang="es-A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0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El tronco braquiocefálico se divide en 2 ramas: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756" y="151172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AR" dirty="0"/>
          </a:p>
          <a:p>
            <a:pPr lvl="0"/>
            <a:r>
              <a:rPr lang="es-ES" b="1" dirty="0"/>
              <a:t>Arteria subclavia derecha</a:t>
            </a:r>
            <a:endParaRPr lang="es-AR" dirty="0"/>
          </a:p>
          <a:p>
            <a:pPr marL="0" indent="0">
              <a:buNone/>
            </a:pPr>
            <a:r>
              <a:rPr lang="es-ES" b="1" dirty="0"/>
              <a:t> </a:t>
            </a:r>
            <a:endParaRPr lang="es-AR" dirty="0"/>
          </a:p>
          <a:p>
            <a:pPr lvl="0"/>
            <a:r>
              <a:rPr lang="es-ES" b="1" dirty="0"/>
              <a:t>Arteria carótida primitiva derecha</a:t>
            </a: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Las </a:t>
            </a:r>
            <a:r>
              <a:rPr lang="es-ES" b="1" dirty="0"/>
              <a:t>arterias subclavias </a:t>
            </a:r>
            <a:r>
              <a:rPr lang="es-ES" dirty="0"/>
              <a:t>dan origen a </a:t>
            </a:r>
            <a:r>
              <a:rPr lang="es-ES" i="1" dirty="0"/>
              <a:t>las arterias vertebrales</a:t>
            </a:r>
            <a:endParaRPr lang="es-AR" i="1" dirty="0"/>
          </a:p>
          <a:p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491443-395A-40FA-F3BF-04E85C023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146" y="1027906"/>
            <a:ext cx="3951566" cy="488677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93FF8D4-5D47-DD8A-FB11-AC20EA0E7E4B}"/>
              </a:ext>
            </a:extLst>
          </p:cNvPr>
          <p:cNvSpPr/>
          <p:nvPr/>
        </p:nvSpPr>
        <p:spPr>
          <a:xfrm>
            <a:off x="7478973" y="2837289"/>
            <a:ext cx="2142699" cy="4158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Tronco braquiocefálico</a:t>
            </a:r>
            <a:endParaRPr lang="es-AR" sz="1600" b="1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16E4A80-AF7C-7FA2-BEB3-095546218AE4}"/>
              </a:ext>
            </a:extLst>
          </p:cNvPr>
          <p:cNvSpPr/>
          <p:nvPr/>
        </p:nvSpPr>
        <p:spPr>
          <a:xfrm>
            <a:off x="6630210" y="1883391"/>
            <a:ext cx="2090709" cy="4990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Arteria subclavia derecha</a:t>
            </a:r>
            <a:endParaRPr lang="es-AR" sz="1600" b="1" dirty="0">
              <a:solidFill>
                <a:schemeClr val="tx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59717D4-6175-0E3C-DEEE-8B03E48DEB48}"/>
              </a:ext>
            </a:extLst>
          </p:cNvPr>
          <p:cNvSpPr/>
          <p:nvPr/>
        </p:nvSpPr>
        <p:spPr>
          <a:xfrm>
            <a:off x="6989274" y="1023093"/>
            <a:ext cx="2168374" cy="5630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Arteria carótida primitiva derecha</a:t>
            </a:r>
            <a:endParaRPr lang="es-A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Arteria Carótida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2415" y="1690688"/>
            <a:ext cx="5653585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La arteria carótida primitiva o común se divide en 2 arterias:</a:t>
            </a:r>
            <a:endParaRPr lang="es-AR" dirty="0"/>
          </a:p>
          <a:p>
            <a:pPr marL="0" indent="0">
              <a:buNone/>
            </a:pPr>
            <a:endParaRPr lang="es-AR" dirty="0"/>
          </a:p>
          <a:p>
            <a:r>
              <a:rPr lang="es-ES" sz="2400" b="1" dirty="0"/>
              <a:t>Arteria carótida interna (4 ramas)</a:t>
            </a:r>
            <a:endParaRPr lang="es-AR" sz="2400" dirty="0"/>
          </a:p>
          <a:p>
            <a:pPr marL="0" indent="0">
              <a:buNone/>
            </a:pPr>
            <a:r>
              <a:rPr lang="es-ES" sz="2400" b="1" dirty="0"/>
              <a:t> </a:t>
            </a:r>
            <a:endParaRPr lang="es-AR" sz="2400" dirty="0"/>
          </a:p>
          <a:p>
            <a:r>
              <a:rPr lang="es-ES" sz="2400" dirty="0"/>
              <a:t>Arteria carótida externa</a:t>
            </a:r>
            <a:endParaRPr lang="es-AR" sz="2400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AB91423-6CD8-3FF0-A8B2-4D9DB0870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31" y="590016"/>
            <a:ext cx="4319138" cy="5677968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A60135F-6E85-6778-71E0-7DEBF4F64A62}"/>
              </a:ext>
            </a:extLst>
          </p:cNvPr>
          <p:cNvSpPr/>
          <p:nvPr/>
        </p:nvSpPr>
        <p:spPr>
          <a:xfrm>
            <a:off x="9445870" y="5212071"/>
            <a:ext cx="2195670" cy="451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Arteria carótida primitiva o común</a:t>
            </a:r>
            <a:endParaRPr lang="es-AR" sz="1600" b="1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EA8AAD8-C103-5C77-DD6E-6209F1D2F2A5}"/>
              </a:ext>
            </a:extLst>
          </p:cNvPr>
          <p:cNvSpPr/>
          <p:nvPr/>
        </p:nvSpPr>
        <p:spPr>
          <a:xfrm>
            <a:off x="9652292" y="4255057"/>
            <a:ext cx="1755530" cy="5630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Arteria carótida externa</a:t>
            </a:r>
            <a:endParaRPr lang="es-AR" sz="1600" b="1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E33AAE4-4844-76D2-D8B6-C9291EA65A9C}"/>
              </a:ext>
            </a:extLst>
          </p:cNvPr>
          <p:cNvSpPr/>
          <p:nvPr/>
        </p:nvSpPr>
        <p:spPr>
          <a:xfrm>
            <a:off x="5833850" y="2888333"/>
            <a:ext cx="1755530" cy="5630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Arteria carótida interna</a:t>
            </a:r>
            <a:endParaRPr lang="es-AR" sz="1600" b="1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D7BAC30-2927-C668-E575-8B846C356DF2}"/>
              </a:ext>
            </a:extLst>
          </p:cNvPr>
          <p:cNvSpPr/>
          <p:nvPr/>
        </p:nvSpPr>
        <p:spPr>
          <a:xfrm>
            <a:off x="5687566" y="3565684"/>
            <a:ext cx="1755530" cy="4136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Arteria vertebral</a:t>
            </a:r>
            <a:endParaRPr lang="es-A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00EE-88C6-4B41-88BC-65ED6893697E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1BE977-7332-8F3A-A704-6BB4A6590C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r="6153" b="27741"/>
          <a:stretch/>
        </p:blipFill>
        <p:spPr>
          <a:xfrm>
            <a:off x="2470245" y="1027907"/>
            <a:ext cx="7914564" cy="492971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B1BC39D-557F-FCE4-BEF7-92EEB5CC0556}"/>
              </a:ext>
            </a:extLst>
          </p:cNvPr>
          <p:cNvSpPr/>
          <p:nvPr/>
        </p:nvSpPr>
        <p:spPr>
          <a:xfrm>
            <a:off x="7071160" y="5676095"/>
            <a:ext cx="2168374" cy="5630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Arteria carótida primitiva o común</a:t>
            </a:r>
            <a:endParaRPr lang="es-AR" sz="1600" b="1" dirty="0">
              <a:solidFill>
                <a:schemeClr val="tx1"/>
              </a:solidFill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649B3B65-4007-D1DE-11A4-E74C54409C9B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6096000" y="5677469"/>
            <a:ext cx="975160" cy="2801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2617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682</Words>
  <Application>Microsoft Office PowerPoint</Application>
  <PresentationFormat>Panorámica</PresentationFormat>
  <Paragraphs>90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Google Sans</vt:lpstr>
      <vt:lpstr>Tema de Office</vt:lpstr>
      <vt:lpstr>1_Tema de Office</vt:lpstr>
      <vt:lpstr>VASCULARIZACION DEL SISTEMA NERVIOSO CENTRAL</vt:lpstr>
      <vt:lpstr>Presentación de PowerPoint</vt:lpstr>
      <vt:lpstr>Vascularización del encéfalo</vt:lpstr>
      <vt:lpstr>Vascularización del encéfalo</vt:lpstr>
      <vt:lpstr>El cerebro es irrigado por dos tipo de arterias: </vt:lpstr>
      <vt:lpstr>Tres gruesos troncos arteriales nacen del arco aórtico de derecha a izquierda en el siguiente orden:  </vt:lpstr>
      <vt:lpstr>El tronco braquiocefálico se divide en 2 ramas: </vt:lpstr>
      <vt:lpstr>Arteria Carótida</vt:lpstr>
      <vt:lpstr>Presentación de PowerPoint</vt:lpstr>
      <vt:lpstr>La arteria carótida interna da 4 ramas TERMINALES: </vt:lpstr>
      <vt:lpstr>Presentación de PowerPoint</vt:lpstr>
      <vt:lpstr>Presentación de PowerPoint</vt:lpstr>
      <vt:lpstr>VASCULARIZACION  DEL SISTEMA NERVIOSO</vt:lpstr>
      <vt:lpstr>CIRCUITO ARTERIAL CEREBRAL O POLIGONO DE WILLIS</vt:lpstr>
      <vt:lpstr>Cada arteria tiene su propio territorio de distribución cerebral: </vt:lpstr>
      <vt:lpstr>https://www.youtube.com/watch?v=0cTok31flqg&amp;index=17&amp;list=PLXmkTyBdlt0gaGuurS-p-zldhrXAyy9Lb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Martinez</dc:creator>
  <cp:lastModifiedBy>Yamila Duarte</cp:lastModifiedBy>
  <cp:revision>34</cp:revision>
  <dcterms:created xsi:type="dcterms:W3CDTF">2015-05-20T00:25:17Z</dcterms:created>
  <dcterms:modified xsi:type="dcterms:W3CDTF">2024-05-29T02:06:08Z</dcterms:modified>
</cp:coreProperties>
</file>