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72" r:id="rId13"/>
    <p:sldId id="280" r:id="rId14"/>
    <p:sldId id="281" r:id="rId15"/>
    <p:sldId id="282" r:id="rId16"/>
    <p:sldId id="283" r:id="rId17"/>
    <p:sldId id="284" r:id="rId18"/>
    <p:sldId id="265" r:id="rId19"/>
    <p:sldId id="266" r:id="rId20"/>
    <p:sldId id="267" r:id="rId21"/>
    <p:sldId id="274" r:id="rId22"/>
    <p:sldId id="268" r:id="rId23"/>
    <p:sldId id="269" r:id="rId24"/>
    <p:sldId id="273" r:id="rId25"/>
    <p:sldId id="278" r:id="rId26"/>
    <p:sldId id="275" r:id="rId27"/>
    <p:sldId id="276" r:id="rId28"/>
    <p:sldId id="277" r:id="rId29"/>
    <p:sldId id="279" r:id="rId3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CA3057-8275-497A-8676-D506D19B7E2A}" type="datetimeFigureOut">
              <a:rPr lang="es-AR" smtClean="0"/>
              <a:t>22/5/2024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03E8C74-26C3-4241-AFB2-67F8FC769B7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93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3057-8275-497A-8676-D506D19B7E2A}" type="datetimeFigureOut">
              <a:rPr lang="es-AR" smtClean="0"/>
              <a:t>22/5/2024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8C74-26C3-4241-AFB2-67F8FC769B7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383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3057-8275-497A-8676-D506D19B7E2A}" type="datetimeFigureOut">
              <a:rPr lang="es-AR" smtClean="0"/>
              <a:t>22/5/2024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8C74-26C3-4241-AFB2-67F8FC769B7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208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3057-8275-497A-8676-D506D19B7E2A}" type="datetimeFigureOut">
              <a:rPr lang="es-AR" smtClean="0"/>
              <a:t>22/5/2024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8C74-26C3-4241-AFB2-67F8FC769B7A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655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3057-8275-497A-8676-D506D19B7E2A}" type="datetimeFigureOut">
              <a:rPr lang="es-AR" smtClean="0"/>
              <a:t>22/5/2024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8C74-26C3-4241-AFB2-67F8FC769B7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4386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3057-8275-497A-8676-D506D19B7E2A}" type="datetimeFigureOut">
              <a:rPr lang="es-AR" smtClean="0"/>
              <a:t>22/5/2024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8C74-26C3-4241-AFB2-67F8FC769B7A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948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3057-8275-497A-8676-D506D19B7E2A}" type="datetimeFigureOut">
              <a:rPr lang="es-AR" smtClean="0"/>
              <a:t>22/5/2024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8C74-26C3-4241-AFB2-67F8FC769B7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609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3057-8275-497A-8676-D506D19B7E2A}" type="datetimeFigureOut">
              <a:rPr lang="es-AR" smtClean="0"/>
              <a:t>22/5/2024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8C74-26C3-4241-AFB2-67F8FC769B7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194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3057-8275-497A-8676-D506D19B7E2A}" type="datetimeFigureOut">
              <a:rPr lang="es-AR" smtClean="0"/>
              <a:t>22/5/2024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8C74-26C3-4241-AFB2-67F8FC769B7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65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3057-8275-497A-8676-D506D19B7E2A}" type="datetimeFigureOut">
              <a:rPr lang="es-AR" smtClean="0"/>
              <a:t>22/5/2024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8C74-26C3-4241-AFB2-67F8FC769B7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883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3057-8275-497A-8676-D506D19B7E2A}" type="datetimeFigureOut">
              <a:rPr lang="es-AR" smtClean="0"/>
              <a:t>22/5/2024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8C74-26C3-4241-AFB2-67F8FC769B7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13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3057-8275-497A-8676-D506D19B7E2A}" type="datetimeFigureOut">
              <a:rPr lang="es-AR" smtClean="0"/>
              <a:t>22/5/2024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8C74-26C3-4241-AFB2-67F8FC769B7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9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3057-8275-497A-8676-D506D19B7E2A}" type="datetimeFigureOut">
              <a:rPr lang="es-AR" smtClean="0"/>
              <a:t>22/5/2024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8C74-26C3-4241-AFB2-67F8FC769B7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36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3057-8275-497A-8676-D506D19B7E2A}" type="datetimeFigureOut">
              <a:rPr lang="es-AR" smtClean="0"/>
              <a:t>22/5/2024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8C74-26C3-4241-AFB2-67F8FC769B7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57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3057-8275-497A-8676-D506D19B7E2A}" type="datetimeFigureOut">
              <a:rPr lang="es-AR" smtClean="0"/>
              <a:t>22/5/2024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8C74-26C3-4241-AFB2-67F8FC769B7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350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3057-8275-497A-8676-D506D19B7E2A}" type="datetimeFigureOut">
              <a:rPr lang="es-AR" smtClean="0"/>
              <a:t>22/5/2024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8C74-26C3-4241-AFB2-67F8FC769B7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78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3057-8275-497A-8676-D506D19B7E2A}" type="datetimeFigureOut">
              <a:rPr lang="es-AR" smtClean="0"/>
              <a:t>22/5/2024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8C74-26C3-4241-AFB2-67F8FC769B7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002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CA3057-8275-497A-8676-D506D19B7E2A}" type="datetimeFigureOut">
              <a:rPr lang="es-AR" smtClean="0"/>
              <a:t>22/5/2024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3E8C74-26C3-4241-AFB2-67F8FC769B7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945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000" dirty="0" smtClean="0"/>
              <a:t>LOGARITMO Y FUNCIONES LOGARITMICAS</a:t>
            </a:r>
            <a:endParaRPr lang="es-A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mtClean="0"/>
              <a:t>MATEMÁTICA PARA FARMACIA</a:t>
            </a:r>
          </a:p>
          <a:p>
            <a:r>
              <a:rPr lang="es-ES" smtClean="0"/>
              <a:t>FCS- UCSF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65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2811" y="38425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ES" dirty="0"/>
              <a:t>PROPIEDADES DE LOS LOGARITMOS</a:t>
            </a:r>
            <a:endParaRPr lang="es-AR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" b="29713"/>
          <a:stretch/>
        </p:blipFill>
        <p:spPr>
          <a:xfrm rot="10800000">
            <a:off x="1225061" y="1406764"/>
            <a:ext cx="9741878" cy="4536836"/>
          </a:xfrm>
        </p:spPr>
      </p:pic>
    </p:spTree>
    <p:extLst>
      <p:ext uri="{BB962C8B-B14F-4D97-AF65-F5344CB8AC3E}">
        <p14:creationId xmlns:p14="http://schemas.microsoft.com/office/powerpoint/2010/main" val="312318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866292"/>
            <a:ext cx="9524997" cy="172639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PROPIEDADES DE LOS LOGARITMOS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9062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4308" y="2747207"/>
            <a:ext cx="8660600" cy="260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3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223" y="922795"/>
            <a:ext cx="9601200" cy="21910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9127"/>
          <a:stretch/>
        </p:blipFill>
        <p:spPr>
          <a:xfrm>
            <a:off x="2241571" y="2931270"/>
            <a:ext cx="6706536" cy="302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98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846" y="870438"/>
            <a:ext cx="9592408" cy="511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99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586" y="1917266"/>
            <a:ext cx="9803422" cy="33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73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438" y="1776048"/>
            <a:ext cx="9548446" cy="189848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51438" y="1063870"/>
            <a:ext cx="42378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>
                <a:solidFill>
                  <a:srgbClr val="FF0000"/>
                </a:solidFill>
              </a:rPr>
              <a:t>PARA PENSAR…….</a:t>
            </a:r>
            <a:endParaRPr lang="es-AR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68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23" y="826476"/>
            <a:ext cx="9777045" cy="5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83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7" t="8084" r="34748"/>
          <a:stretch/>
        </p:blipFill>
        <p:spPr>
          <a:xfrm rot="16200000">
            <a:off x="4772758" y="-2092570"/>
            <a:ext cx="2523391" cy="9715499"/>
          </a:xfrm>
        </p:spPr>
      </p:pic>
    </p:spTree>
    <p:extLst>
      <p:ext uri="{BB962C8B-B14F-4D97-AF65-F5344CB8AC3E}">
        <p14:creationId xmlns:p14="http://schemas.microsoft.com/office/powerpoint/2010/main" val="3986656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FUNCION LOGARITMICA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Llamaremos función logaritmo a una función f: </a:t>
            </a:r>
            <a:r>
              <a:rPr lang="es-ES" dirty="0"/>
              <a:t>R</a:t>
            </a:r>
            <a:r>
              <a:rPr lang="es-ES" baseline="30000" dirty="0" smtClean="0"/>
              <a:t>+ </a:t>
            </a:r>
            <a:r>
              <a:rPr lang="es-ES" dirty="0" smtClean="0">
                <a:sym typeface="Wingdings" panose="05000000000000000000" pitchFamily="2" charset="2"/>
              </a:rPr>
              <a:t> R / </a:t>
            </a:r>
          </a:p>
          <a:p>
            <a:pPr marL="0" indent="0">
              <a:buNone/>
            </a:pPr>
            <a:r>
              <a:rPr lang="es-ES" dirty="0" smtClean="0">
                <a:sym typeface="Wingdings" panose="05000000000000000000" pitchFamily="2" charset="2"/>
              </a:rPr>
              <a:t>                                              f(x) = </a:t>
            </a:r>
          </a:p>
          <a:p>
            <a:pPr marL="0" indent="0">
              <a:buNone/>
            </a:pPr>
            <a:r>
              <a:rPr lang="es-ES" dirty="0" smtClean="0">
                <a:sym typeface="Wingdings" panose="05000000000000000000" pitchFamily="2" charset="2"/>
              </a:rPr>
              <a:t>Siendo a, la base del logaritmo,  un número real positivo y distinto de uno. 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789" y="3061877"/>
            <a:ext cx="1132418" cy="48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8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91986"/>
            <a:ext cx="9601196" cy="1303867"/>
          </a:xfrm>
        </p:spPr>
        <p:txBody>
          <a:bodyPr/>
          <a:lstStyle/>
          <a:p>
            <a:r>
              <a:rPr lang="es-ES" dirty="0" smtClean="0"/>
              <a:t>LOGARITMO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3" b="27016"/>
          <a:stretch/>
        </p:blipFill>
        <p:spPr>
          <a:xfrm>
            <a:off x="1295402" y="1705708"/>
            <a:ext cx="9601196" cy="4255477"/>
          </a:xfrm>
        </p:spPr>
      </p:pic>
    </p:spTree>
    <p:extLst>
      <p:ext uri="{BB962C8B-B14F-4D97-AF65-F5344CB8AC3E}">
        <p14:creationId xmlns:p14="http://schemas.microsoft.com/office/powerpoint/2010/main" val="26547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 de la función logaritmo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399" y="2425048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Cuando a&gt;1:</a:t>
            </a:r>
          </a:p>
          <a:p>
            <a:pPr marL="0" indent="0">
              <a:buNone/>
            </a:pP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792591"/>
                  </p:ext>
                </p:extLst>
              </p:nvPr>
            </p:nvGraphicFramePr>
            <p:xfrm>
              <a:off x="1295399" y="2816528"/>
              <a:ext cx="5835162" cy="281315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17581">
                      <a:extLst>
                        <a:ext uri="{9D8B030D-6E8A-4147-A177-3AD203B41FA5}">
                          <a16:colId xmlns:a16="http://schemas.microsoft.com/office/drawing/2014/main" val="2802734711"/>
                        </a:ext>
                      </a:extLst>
                    </a:gridCol>
                    <a:gridCol w="2917581">
                      <a:extLst>
                        <a:ext uri="{9D8B030D-6E8A-4147-A177-3AD203B41FA5}">
                          <a16:colId xmlns:a16="http://schemas.microsoft.com/office/drawing/2014/main" val="510876900"/>
                        </a:ext>
                      </a:extLst>
                    </a:gridCol>
                  </a:tblGrid>
                  <a:tr h="2557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Función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y=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s-AR" sz="1100">
                                      <a:effectLst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s-AR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AR" sz="1100">
                                          <a:effectLst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s-AR" sz="1100">
                                          <a:effectLst/>
                                        </a:rPr>
                                        <m:t>𝑎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s-AR" sz="1100">
                                      <a:effectLst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74748112"/>
                      </a:ext>
                    </a:extLst>
                  </a:tr>
                  <a:tr h="2557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 dirty="0">
                              <a:effectLst/>
                            </a:rPr>
                            <a:t>Dominio</a:t>
                          </a:r>
                          <a:endParaRPr lang="es-AR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(0;∞)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07778127"/>
                      </a:ext>
                    </a:extLst>
                  </a:tr>
                  <a:tr h="2557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Rango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R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39426769"/>
                      </a:ext>
                    </a:extLst>
                  </a:tr>
                  <a:tr h="2557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Intersección con el eje x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(1;0)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96200914"/>
                      </a:ext>
                    </a:extLst>
                  </a:tr>
                  <a:tr h="2557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Ceros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X=1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4789855"/>
                      </a:ext>
                    </a:extLst>
                  </a:tr>
                  <a:tr h="2557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Ordenada al origen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No tiene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19472641"/>
                      </a:ext>
                    </a:extLst>
                  </a:tr>
                  <a:tr h="2557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Intersección con el eje y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----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7437015"/>
                      </a:ext>
                    </a:extLst>
                  </a:tr>
                  <a:tr h="2557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Intervalo de crecimiento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(0;∞)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64033375"/>
                      </a:ext>
                    </a:extLst>
                  </a:tr>
                  <a:tr h="2557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Intervalo de decrecimiento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----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43392297"/>
                      </a:ext>
                    </a:extLst>
                  </a:tr>
                  <a:tr h="2557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Intervalo de positividad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(1, ∞)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1767650"/>
                      </a:ext>
                    </a:extLst>
                  </a:tr>
                  <a:tr h="2557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Intervalo de negatividad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 dirty="0">
                              <a:effectLst/>
                            </a:rPr>
                            <a:t>(0;1)</a:t>
                          </a:r>
                          <a:endParaRPr lang="es-AR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816058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792591"/>
                  </p:ext>
                </p:extLst>
              </p:nvPr>
            </p:nvGraphicFramePr>
            <p:xfrm>
              <a:off x="1295399" y="2816528"/>
              <a:ext cx="5835162" cy="281315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17581">
                      <a:extLst>
                        <a:ext uri="{9D8B030D-6E8A-4147-A177-3AD203B41FA5}">
                          <a16:colId xmlns:a16="http://schemas.microsoft.com/office/drawing/2014/main" val="2802734711"/>
                        </a:ext>
                      </a:extLst>
                    </a:gridCol>
                    <a:gridCol w="2917581">
                      <a:extLst>
                        <a:ext uri="{9D8B030D-6E8A-4147-A177-3AD203B41FA5}">
                          <a16:colId xmlns:a16="http://schemas.microsoft.com/office/drawing/2014/main" val="510876900"/>
                        </a:ext>
                      </a:extLst>
                    </a:gridCol>
                  </a:tblGrid>
                  <a:tr h="2557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Función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209" t="-16667" r="-835" b="-10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4748112"/>
                      </a:ext>
                    </a:extLst>
                  </a:tr>
                  <a:tr h="2557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 dirty="0">
                              <a:effectLst/>
                            </a:rPr>
                            <a:t>Dominio</a:t>
                          </a:r>
                          <a:endParaRPr lang="es-AR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(0;∞)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07778127"/>
                      </a:ext>
                    </a:extLst>
                  </a:tr>
                  <a:tr h="2557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Rango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R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39426769"/>
                      </a:ext>
                    </a:extLst>
                  </a:tr>
                  <a:tr h="2557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Intersección con el eje x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(1;0)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96200914"/>
                      </a:ext>
                    </a:extLst>
                  </a:tr>
                  <a:tr h="2557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Ceros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X=1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4789855"/>
                      </a:ext>
                    </a:extLst>
                  </a:tr>
                  <a:tr h="2557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Ordenada al origen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No tiene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19472641"/>
                      </a:ext>
                    </a:extLst>
                  </a:tr>
                  <a:tr h="2557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Intersección con el eje y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----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7437015"/>
                      </a:ext>
                    </a:extLst>
                  </a:tr>
                  <a:tr h="2557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Intervalo de crecimiento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(0;∞)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64033375"/>
                      </a:ext>
                    </a:extLst>
                  </a:tr>
                  <a:tr h="2557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Intervalo de decrecimiento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----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43392297"/>
                      </a:ext>
                    </a:extLst>
                  </a:tr>
                  <a:tr h="2557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Intervalo de positividad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(1, ∞)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1767650"/>
                      </a:ext>
                    </a:extLst>
                  </a:tr>
                  <a:tr h="2557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Intervalo de negatividad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 dirty="0">
                              <a:effectLst/>
                            </a:rPr>
                            <a:t>(0;1)</a:t>
                          </a:r>
                          <a:endParaRPr lang="es-AR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8160584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756" y="2926021"/>
            <a:ext cx="3410426" cy="308653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06986" y="5629679"/>
            <a:ext cx="3232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AH: ----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AV: x=0</a:t>
            </a:r>
            <a:endParaRPr lang="es-A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01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MÁS EJEMPLOS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157" y="2557463"/>
            <a:ext cx="504168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91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Características de la función logaritmo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16418816"/>
                  </p:ext>
                </p:extLst>
              </p:nvPr>
            </p:nvGraphicFramePr>
            <p:xfrm>
              <a:off x="875762" y="2848763"/>
              <a:ext cx="5393690" cy="31916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96845">
                      <a:extLst>
                        <a:ext uri="{9D8B030D-6E8A-4147-A177-3AD203B41FA5}">
                          <a16:colId xmlns:a16="http://schemas.microsoft.com/office/drawing/2014/main" val="904294331"/>
                        </a:ext>
                      </a:extLst>
                    </a:gridCol>
                    <a:gridCol w="2696845">
                      <a:extLst>
                        <a:ext uri="{9D8B030D-6E8A-4147-A177-3AD203B41FA5}">
                          <a16:colId xmlns:a16="http://schemas.microsoft.com/office/drawing/2014/main" val="1824164235"/>
                        </a:ext>
                      </a:extLst>
                    </a:gridCol>
                  </a:tblGrid>
                  <a:tr h="265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Función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y=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s-AR" sz="1100">
                                      <a:effectLst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s-AR" sz="1100"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AR" sz="1100">
                                          <a:effectLst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s-AR" sz="1100">
                                          <a:effectLst/>
                                        </a:rPr>
                                        <m:t>𝑎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s-AR" sz="1100">
                                      <a:effectLst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28872046"/>
                      </a:ext>
                    </a:extLst>
                  </a:tr>
                  <a:tr h="265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Dominio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(0;∞)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97755617"/>
                      </a:ext>
                    </a:extLst>
                  </a:tr>
                  <a:tr h="265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Rango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R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02649659"/>
                      </a:ext>
                    </a:extLst>
                  </a:tr>
                  <a:tr h="265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Intersección con el eje x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(1;0)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58832841"/>
                      </a:ext>
                    </a:extLst>
                  </a:tr>
                  <a:tr h="265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Ceros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 dirty="0">
                              <a:effectLst/>
                            </a:rPr>
                            <a:t>X=1</a:t>
                          </a:r>
                          <a:endParaRPr lang="es-AR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82067564"/>
                      </a:ext>
                    </a:extLst>
                  </a:tr>
                  <a:tr h="265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Ordenada al origen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No tiene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73236793"/>
                      </a:ext>
                    </a:extLst>
                  </a:tr>
                  <a:tr h="265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Intersección con el eje y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----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63369747"/>
                      </a:ext>
                    </a:extLst>
                  </a:tr>
                  <a:tr h="265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Intervalo de crecimiento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------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95106228"/>
                      </a:ext>
                    </a:extLst>
                  </a:tr>
                  <a:tr h="265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Intervalo de decrecimiento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(0;∞)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20409711"/>
                      </a:ext>
                    </a:extLst>
                  </a:tr>
                  <a:tr h="265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Intervalo de positividad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(0;1)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99251638"/>
                      </a:ext>
                    </a:extLst>
                  </a:tr>
                  <a:tr h="265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Intervalo de negatividad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 (1, ∞)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25892936"/>
                      </a:ext>
                    </a:extLst>
                  </a:tr>
                  <a:tr h="265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AV: 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 dirty="0">
                              <a:effectLst/>
                            </a:rPr>
                            <a:t>x=0</a:t>
                          </a:r>
                          <a:endParaRPr lang="es-AR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5494742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16418816"/>
                  </p:ext>
                </p:extLst>
              </p:nvPr>
            </p:nvGraphicFramePr>
            <p:xfrm>
              <a:off x="875762" y="2848763"/>
              <a:ext cx="5393690" cy="31916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96845">
                      <a:extLst>
                        <a:ext uri="{9D8B030D-6E8A-4147-A177-3AD203B41FA5}">
                          <a16:colId xmlns:a16="http://schemas.microsoft.com/office/drawing/2014/main" val="904294331"/>
                        </a:ext>
                      </a:extLst>
                    </a:gridCol>
                    <a:gridCol w="2696845">
                      <a:extLst>
                        <a:ext uri="{9D8B030D-6E8A-4147-A177-3AD203B41FA5}">
                          <a16:colId xmlns:a16="http://schemas.microsoft.com/office/drawing/2014/main" val="1824164235"/>
                        </a:ext>
                      </a:extLst>
                    </a:gridCol>
                  </a:tblGrid>
                  <a:tr h="265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Función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226" t="-15909" r="-903" b="-109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8872046"/>
                      </a:ext>
                    </a:extLst>
                  </a:tr>
                  <a:tr h="265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Dominio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(0;∞)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97755617"/>
                      </a:ext>
                    </a:extLst>
                  </a:tr>
                  <a:tr h="265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Rango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R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02649659"/>
                      </a:ext>
                    </a:extLst>
                  </a:tr>
                  <a:tr h="265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Intersección con el eje x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(1;0)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58832841"/>
                      </a:ext>
                    </a:extLst>
                  </a:tr>
                  <a:tr h="265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Ceros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 dirty="0">
                              <a:effectLst/>
                            </a:rPr>
                            <a:t>X=1</a:t>
                          </a:r>
                          <a:endParaRPr lang="es-AR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82067564"/>
                      </a:ext>
                    </a:extLst>
                  </a:tr>
                  <a:tr h="265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Ordenada al origen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No tiene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73236793"/>
                      </a:ext>
                    </a:extLst>
                  </a:tr>
                  <a:tr h="265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Intersección con el eje y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----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63369747"/>
                      </a:ext>
                    </a:extLst>
                  </a:tr>
                  <a:tr h="265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Intervalo de crecimiento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------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95106228"/>
                      </a:ext>
                    </a:extLst>
                  </a:tr>
                  <a:tr h="265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Intervalo de decrecimiento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(0;∞)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20409711"/>
                      </a:ext>
                    </a:extLst>
                  </a:tr>
                  <a:tr h="265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Intervalo de positividad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(0;1)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99251638"/>
                      </a:ext>
                    </a:extLst>
                  </a:tr>
                  <a:tr h="265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Intervalo de negatividad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 (1, ∞)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25892936"/>
                      </a:ext>
                    </a:extLst>
                  </a:tr>
                  <a:tr h="2659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>
                              <a:effectLst/>
                            </a:rPr>
                            <a:t>AV: </a:t>
                          </a:r>
                          <a:endParaRPr lang="es-A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AR" sz="1100" dirty="0">
                              <a:effectLst/>
                            </a:rPr>
                            <a:t>x=0</a:t>
                          </a:r>
                          <a:endParaRPr lang="es-AR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549474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CuadroTexto 4"/>
          <p:cNvSpPr txBox="1"/>
          <p:nvPr/>
        </p:nvSpPr>
        <p:spPr>
          <a:xfrm>
            <a:off x="875762" y="2382715"/>
            <a:ext cx="432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Cuando 0&lt;a&lt;1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3"/>
          <a:srcRect t="8029" r="17391" b="32762"/>
          <a:stretch/>
        </p:blipFill>
        <p:spPr bwMode="auto">
          <a:xfrm>
            <a:off x="5627078" y="2664068"/>
            <a:ext cx="5978768" cy="3402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7380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2" r="19643"/>
          <a:stretch/>
        </p:blipFill>
        <p:spPr>
          <a:xfrm rot="16200000">
            <a:off x="3785090" y="-1754068"/>
            <a:ext cx="4651131" cy="10216664"/>
          </a:xfrm>
        </p:spPr>
      </p:pic>
    </p:spTree>
    <p:extLst>
      <p:ext uri="{BB962C8B-B14F-4D97-AF65-F5344CB8AC3E}">
        <p14:creationId xmlns:p14="http://schemas.microsoft.com/office/powerpoint/2010/main" val="1397602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54251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GRAFICA DE FUNCIONES LOGARITMICAS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79" b="9430"/>
          <a:stretch/>
        </p:blipFill>
        <p:spPr>
          <a:xfrm>
            <a:off x="1295402" y="1846383"/>
            <a:ext cx="9601195" cy="44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59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677" y="1035362"/>
            <a:ext cx="9680331" cy="502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48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0923" y="146862"/>
            <a:ext cx="9601196" cy="1303867"/>
          </a:xfrm>
        </p:spPr>
        <p:txBody>
          <a:bodyPr>
            <a:normAutofit/>
          </a:bodyPr>
          <a:lstStyle/>
          <a:p>
            <a:r>
              <a:rPr lang="es-ES" sz="2500" dirty="0" smtClean="0"/>
              <a:t>TRANSFORMACIONES: REFLEXIONES SOBRE LOS EJES</a:t>
            </a:r>
            <a:endParaRPr lang="es-AR" sz="25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854"/>
          <a:stretch/>
        </p:blipFill>
        <p:spPr>
          <a:xfrm>
            <a:off x="1230923" y="973747"/>
            <a:ext cx="9665675" cy="52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740" y="120487"/>
            <a:ext cx="9601196" cy="1303867"/>
          </a:xfrm>
        </p:spPr>
        <p:txBody>
          <a:bodyPr>
            <a:normAutofit/>
          </a:bodyPr>
          <a:lstStyle/>
          <a:p>
            <a:r>
              <a:rPr lang="es-ES" sz="2500" dirty="0"/>
              <a:t>TRANSFORMACIONES</a:t>
            </a:r>
            <a:r>
              <a:rPr lang="es-ES" sz="2500" dirty="0" smtClean="0"/>
              <a:t>: DESPLAZAMIENTOS</a:t>
            </a:r>
            <a:endParaRPr lang="es-AR" sz="25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20885"/>
          <a:stretch/>
        </p:blipFill>
        <p:spPr>
          <a:xfrm>
            <a:off x="1365740" y="1046285"/>
            <a:ext cx="9491228" cy="49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176"/>
          <a:stretch/>
        </p:blipFill>
        <p:spPr>
          <a:xfrm>
            <a:off x="3417953" y="3429000"/>
            <a:ext cx="5467461" cy="24863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1" y="1851052"/>
            <a:ext cx="9941167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52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99724"/>
            <a:ext cx="9627576" cy="405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LOGARITMO</a:t>
            </a:r>
            <a:endParaRPr lang="es-AR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46775" r="10912" b="23459"/>
          <a:stretch/>
        </p:blipFill>
        <p:spPr>
          <a:xfrm>
            <a:off x="1881555" y="2620107"/>
            <a:ext cx="8676542" cy="3086100"/>
          </a:xfrm>
        </p:spPr>
      </p:pic>
    </p:spTree>
    <p:extLst>
      <p:ext uri="{BB962C8B-B14F-4D97-AF65-F5344CB8AC3E}">
        <p14:creationId xmlns:p14="http://schemas.microsoft.com/office/powerpoint/2010/main" val="27542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761" y="2838067"/>
            <a:ext cx="8326315" cy="28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8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r="39518"/>
          <a:stretch/>
        </p:blipFill>
        <p:spPr>
          <a:xfrm rot="16200000">
            <a:off x="3996104" y="-1560635"/>
            <a:ext cx="4229100" cy="9636369"/>
          </a:xfrm>
        </p:spPr>
      </p:pic>
    </p:spTree>
    <p:extLst>
      <p:ext uri="{BB962C8B-B14F-4D97-AF65-F5344CB8AC3E}">
        <p14:creationId xmlns:p14="http://schemas.microsoft.com/office/powerpoint/2010/main" val="196252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7" t="7567" r="2632" b="9333"/>
          <a:stretch/>
        </p:blipFill>
        <p:spPr>
          <a:xfrm rot="16200000">
            <a:off x="4207120" y="-1270489"/>
            <a:ext cx="3807069" cy="9618783"/>
          </a:xfrm>
        </p:spPr>
      </p:pic>
    </p:spTree>
    <p:extLst>
      <p:ext uri="{BB962C8B-B14F-4D97-AF65-F5344CB8AC3E}">
        <p14:creationId xmlns:p14="http://schemas.microsoft.com/office/powerpoint/2010/main" val="415844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73594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LOGARITMOS DECIMALES Y NEPERIANOS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r="24678"/>
          <a:stretch/>
        </p:blipFill>
        <p:spPr>
          <a:xfrm rot="16200000">
            <a:off x="4031272" y="-874838"/>
            <a:ext cx="4079634" cy="9908931"/>
          </a:xfrm>
        </p:spPr>
      </p:pic>
    </p:spTree>
    <p:extLst>
      <p:ext uri="{BB962C8B-B14F-4D97-AF65-F5344CB8AC3E}">
        <p14:creationId xmlns:p14="http://schemas.microsoft.com/office/powerpoint/2010/main" val="96920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PROPIEDADES DE LOS LOGARITMOS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37" t="10980" r="23883" b="9322"/>
          <a:stretch/>
        </p:blipFill>
        <p:spPr>
          <a:xfrm rot="16200000">
            <a:off x="4835770" y="-1336437"/>
            <a:ext cx="2620107" cy="10445262"/>
          </a:xfrm>
        </p:spPr>
      </p:pic>
      <p:sp>
        <p:nvSpPr>
          <p:cNvPr id="5" name="CuadroTexto 4"/>
          <p:cNvSpPr txBox="1"/>
          <p:nvPr/>
        </p:nvSpPr>
        <p:spPr>
          <a:xfrm>
            <a:off x="1090246" y="5389685"/>
            <a:ext cx="767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Esta propiedad se puede generalizar  para más de dos factores.</a:t>
            </a:r>
            <a:endParaRPr lang="es-A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0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71836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ES" dirty="0"/>
              <a:t>PROPIEDADES DE LOS LOGARITMOS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1" t="78301" r="6943" b="10082"/>
          <a:stretch/>
        </p:blipFill>
        <p:spPr>
          <a:xfrm rot="10800000">
            <a:off x="1195752" y="2593731"/>
            <a:ext cx="9700845" cy="2461846"/>
          </a:xfrm>
        </p:spPr>
      </p:pic>
    </p:spTree>
    <p:extLst>
      <p:ext uri="{BB962C8B-B14F-4D97-AF65-F5344CB8AC3E}">
        <p14:creationId xmlns:p14="http://schemas.microsoft.com/office/powerpoint/2010/main" val="2221786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255</TotalTime>
  <Words>241</Words>
  <Application>Microsoft Office PowerPoint</Application>
  <PresentationFormat>Panorámica</PresentationFormat>
  <Paragraphs>74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Calibri</vt:lpstr>
      <vt:lpstr>Garamond</vt:lpstr>
      <vt:lpstr>Times New Roman</vt:lpstr>
      <vt:lpstr>Wingdings</vt:lpstr>
      <vt:lpstr>Orgánico</vt:lpstr>
      <vt:lpstr>LOGARITMO Y FUNCIONES LOGARITMICAS</vt:lpstr>
      <vt:lpstr>LOGARITMO</vt:lpstr>
      <vt:lpstr>LOGARITMO</vt:lpstr>
      <vt:lpstr>EJEMPLOS</vt:lpstr>
      <vt:lpstr>Presentación de PowerPoint</vt:lpstr>
      <vt:lpstr>Presentación de PowerPoint</vt:lpstr>
      <vt:lpstr>LOGARITMOS DECIMALES Y NEPERIANOS</vt:lpstr>
      <vt:lpstr>PROPIEDADES DE LOS LOGARITMOS</vt:lpstr>
      <vt:lpstr>PROPIEDADES DE LOS LOGARITMOS</vt:lpstr>
      <vt:lpstr>PROPIEDADES DE LOS LOGARITMOS</vt:lpstr>
      <vt:lpstr>PROPIEDADES DE LOS LOGARITMOS</vt:lpstr>
      <vt:lpstr>EJEMPLOS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FUNCION LOGARITMICA</vt:lpstr>
      <vt:lpstr>Características de la función logaritmo</vt:lpstr>
      <vt:lpstr>MÁS EJEMPLOS</vt:lpstr>
      <vt:lpstr>Características de la función logaritmo</vt:lpstr>
      <vt:lpstr>Presentación de PowerPoint</vt:lpstr>
      <vt:lpstr>GRAFICA DE FUNCIONES LOGARITMICAS</vt:lpstr>
      <vt:lpstr>Presentación de PowerPoint</vt:lpstr>
      <vt:lpstr>TRANSFORMACIONES: REFLEXIONES SOBRE LOS EJES</vt:lpstr>
      <vt:lpstr>TRANSFORMACIONES: DESPLAZAMIENTOS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LOGARITMO Y FUNCIONES LOGARITMICAS</dc:title>
  <dc:creator>Fatima</dc:creator>
  <cp:lastModifiedBy>Fatima</cp:lastModifiedBy>
  <cp:revision>22</cp:revision>
  <dcterms:created xsi:type="dcterms:W3CDTF">2024-05-22T22:21:05Z</dcterms:created>
  <dcterms:modified xsi:type="dcterms:W3CDTF">2024-05-23T02:36:51Z</dcterms:modified>
</cp:coreProperties>
</file>