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2" r:id="rId10"/>
    <p:sldId id="263" r:id="rId11"/>
    <p:sldId id="264" r:id="rId12"/>
    <p:sldId id="265" r:id="rId13"/>
    <p:sldId id="266" r:id="rId14"/>
    <p:sldId id="267" r:id="rId15"/>
    <p:sldId id="268" r:id="rId16"/>
    <p:sldId id="269" r:id="rId17"/>
    <p:sldId id="270" r:id="rId18"/>
    <p:sldId id="271" r:id="rId19"/>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C50C7C-399E-47BA-B79C-F803D0A5642C}" v="4" dt="2023-06-09T17:18:34.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4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CD4FE0-EED3-FB80-1940-7CEA03FC94A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03150FC5-36AB-9D0F-4CFD-77802051D5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9A9E00B3-29EB-E432-465E-1A66EEEFF46B}"/>
              </a:ext>
            </a:extLst>
          </p:cNvPr>
          <p:cNvSpPr>
            <a:spLocks noGrp="1"/>
          </p:cNvSpPr>
          <p:nvPr>
            <p:ph type="dt" sz="half" idx="10"/>
          </p:nvPr>
        </p:nvSpPr>
        <p:spPr/>
        <p:txBody>
          <a:bodyPr/>
          <a:lstStyle/>
          <a:p>
            <a:fld id="{600E922F-B8B2-4F1D-8FBD-F7070D861292}" type="datetimeFigureOut">
              <a:rPr lang="es-AR" smtClean="0"/>
              <a:t>9/6/2023</a:t>
            </a:fld>
            <a:endParaRPr lang="es-AR"/>
          </a:p>
        </p:txBody>
      </p:sp>
      <p:sp>
        <p:nvSpPr>
          <p:cNvPr id="5" name="Marcador de pie de página 4">
            <a:extLst>
              <a:ext uri="{FF2B5EF4-FFF2-40B4-BE49-F238E27FC236}">
                <a16:creationId xmlns:a16="http://schemas.microsoft.com/office/drawing/2014/main" id="{8DD37092-A33D-EB7C-D010-412B621B277A}"/>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D5DE8CF1-CD2B-0522-063E-B5C51609C54B}"/>
              </a:ext>
            </a:extLst>
          </p:cNvPr>
          <p:cNvSpPr>
            <a:spLocks noGrp="1"/>
          </p:cNvSpPr>
          <p:nvPr>
            <p:ph type="sldNum" sz="quarter" idx="12"/>
          </p:nvPr>
        </p:nvSpPr>
        <p:spPr/>
        <p:txBody>
          <a:bodyPr/>
          <a:lstStyle/>
          <a:p>
            <a:fld id="{9518AC13-85D4-47E0-9B6A-A794FB452123}" type="slidenum">
              <a:rPr lang="es-AR" smtClean="0"/>
              <a:t>‹Nº›</a:t>
            </a:fld>
            <a:endParaRPr lang="es-AR"/>
          </a:p>
        </p:txBody>
      </p:sp>
    </p:spTree>
    <p:extLst>
      <p:ext uri="{BB962C8B-B14F-4D97-AF65-F5344CB8AC3E}">
        <p14:creationId xmlns:p14="http://schemas.microsoft.com/office/powerpoint/2010/main" val="357231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C83320-FDD6-43A9-09E7-FD4E322C72C8}"/>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5259A807-474B-7DB7-15F8-20749E3A4FA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E8BA9A0E-89C5-ACE3-A285-428F4AD8E05F}"/>
              </a:ext>
            </a:extLst>
          </p:cNvPr>
          <p:cNvSpPr>
            <a:spLocks noGrp="1"/>
          </p:cNvSpPr>
          <p:nvPr>
            <p:ph type="dt" sz="half" idx="10"/>
          </p:nvPr>
        </p:nvSpPr>
        <p:spPr/>
        <p:txBody>
          <a:bodyPr/>
          <a:lstStyle/>
          <a:p>
            <a:fld id="{600E922F-B8B2-4F1D-8FBD-F7070D861292}" type="datetimeFigureOut">
              <a:rPr lang="es-AR" smtClean="0"/>
              <a:t>9/6/2023</a:t>
            </a:fld>
            <a:endParaRPr lang="es-AR"/>
          </a:p>
        </p:txBody>
      </p:sp>
      <p:sp>
        <p:nvSpPr>
          <p:cNvPr id="5" name="Marcador de pie de página 4">
            <a:extLst>
              <a:ext uri="{FF2B5EF4-FFF2-40B4-BE49-F238E27FC236}">
                <a16:creationId xmlns:a16="http://schemas.microsoft.com/office/drawing/2014/main" id="{6E0AAB8A-825B-E2B9-F685-D875961408A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75CAD6E7-264A-849E-B06E-A0FC73E47CD1}"/>
              </a:ext>
            </a:extLst>
          </p:cNvPr>
          <p:cNvSpPr>
            <a:spLocks noGrp="1"/>
          </p:cNvSpPr>
          <p:nvPr>
            <p:ph type="sldNum" sz="quarter" idx="12"/>
          </p:nvPr>
        </p:nvSpPr>
        <p:spPr/>
        <p:txBody>
          <a:bodyPr/>
          <a:lstStyle/>
          <a:p>
            <a:fld id="{9518AC13-85D4-47E0-9B6A-A794FB452123}" type="slidenum">
              <a:rPr lang="es-AR" smtClean="0"/>
              <a:t>‹Nº›</a:t>
            </a:fld>
            <a:endParaRPr lang="es-AR"/>
          </a:p>
        </p:txBody>
      </p:sp>
    </p:spTree>
    <p:extLst>
      <p:ext uri="{BB962C8B-B14F-4D97-AF65-F5344CB8AC3E}">
        <p14:creationId xmlns:p14="http://schemas.microsoft.com/office/powerpoint/2010/main" val="382104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290FC69-6967-E2FF-2FE2-4170FD8F4EB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23092695-04A2-2AA0-1004-3ED3822C36A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C5AB1A8D-1F5C-8EEA-2B22-26FD79AF1EA8}"/>
              </a:ext>
            </a:extLst>
          </p:cNvPr>
          <p:cNvSpPr>
            <a:spLocks noGrp="1"/>
          </p:cNvSpPr>
          <p:nvPr>
            <p:ph type="dt" sz="half" idx="10"/>
          </p:nvPr>
        </p:nvSpPr>
        <p:spPr/>
        <p:txBody>
          <a:bodyPr/>
          <a:lstStyle/>
          <a:p>
            <a:fld id="{600E922F-B8B2-4F1D-8FBD-F7070D861292}" type="datetimeFigureOut">
              <a:rPr lang="es-AR" smtClean="0"/>
              <a:t>9/6/2023</a:t>
            </a:fld>
            <a:endParaRPr lang="es-AR"/>
          </a:p>
        </p:txBody>
      </p:sp>
      <p:sp>
        <p:nvSpPr>
          <p:cNvPr id="5" name="Marcador de pie de página 4">
            <a:extLst>
              <a:ext uri="{FF2B5EF4-FFF2-40B4-BE49-F238E27FC236}">
                <a16:creationId xmlns:a16="http://schemas.microsoft.com/office/drawing/2014/main" id="{8F98F0A9-D35F-1C8A-CD63-12F6029AB009}"/>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BD07F8D7-8BE6-770C-0A1F-0280B5026197}"/>
              </a:ext>
            </a:extLst>
          </p:cNvPr>
          <p:cNvSpPr>
            <a:spLocks noGrp="1"/>
          </p:cNvSpPr>
          <p:nvPr>
            <p:ph type="sldNum" sz="quarter" idx="12"/>
          </p:nvPr>
        </p:nvSpPr>
        <p:spPr/>
        <p:txBody>
          <a:bodyPr/>
          <a:lstStyle/>
          <a:p>
            <a:fld id="{9518AC13-85D4-47E0-9B6A-A794FB452123}" type="slidenum">
              <a:rPr lang="es-AR" smtClean="0"/>
              <a:t>‹Nº›</a:t>
            </a:fld>
            <a:endParaRPr lang="es-AR"/>
          </a:p>
        </p:txBody>
      </p:sp>
    </p:spTree>
    <p:extLst>
      <p:ext uri="{BB962C8B-B14F-4D97-AF65-F5344CB8AC3E}">
        <p14:creationId xmlns:p14="http://schemas.microsoft.com/office/powerpoint/2010/main" val="306670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8E5926-00A3-1E5C-0EDA-4265573F5435}"/>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DE596748-6D90-FEDA-2F72-A8227400351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0AC81C16-F304-FDF5-380B-AAF610FB2D2B}"/>
              </a:ext>
            </a:extLst>
          </p:cNvPr>
          <p:cNvSpPr>
            <a:spLocks noGrp="1"/>
          </p:cNvSpPr>
          <p:nvPr>
            <p:ph type="dt" sz="half" idx="10"/>
          </p:nvPr>
        </p:nvSpPr>
        <p:spPr/>
        <p:txBody>
          <a:bodyPr/>
          <a:lstStyle/>
          <a:p>
            <a:fld id="{600E922F-B8B2-4F1D-8FBD-F7070D861292}" type="datetimeFigureOut">
              <a:rPr lang="es-AR" smtClean="0"/>
              <a:t>9/6/2023</a:t>
            </a:fld>
            <a:endParaRPr lang="es-AR"/>
          </a:p>
        </p:txBody>
      </p:sp>
      <p:sp>
        <p:nvSpPr>
          <p:cNvPr id="5" name="Marcador de pie de página 4">
            <a:extLst>
              <a:ext uri="{FF2B5EF4-FFF2-40B4-BE49-F238E27FC236}">
                <a16:creationId xmlns:a16="http://schemas.microsoft.com/office/drawing/2014/main" id="{D6608C97-9297-ECE5-06E8-2E7A793AC1A1}"/>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7C4E6FE2-126B-9A3A-EE44-3C1A1C1D647B}"/>
              </a:ext>
            </a:extLst>
          </p:cNvPr>
          <p:cNvSpPr>
            <a:spLocks noGrp="1"/>
          </p:cNvSpPr>
          <p:nvPr>
            <p:ph type="sldNum" sz="quarter" idx="12"/>
          </p:nvPr>
        </p:nvSpPr>
        <p:spPr/>
        <p:txBody>
          <a:bodyPr/>
          <a:lstStyle/>
          <a:p>
            <a:fld id="{9518AC13-85D4-47E0-9B6A-A794FB452123}" type="slidenum">
              <a:rPr lang="es-AR" smtClean="0"/>
              <a:t>‹Nº›</a:t>
            </a:fld>
            <a:endParaRPr lang="es-AR"/>
          </a:p>
        </p:txBody>
      </p:sp>
    </p:spTree>
    <p:extLst>
      <p:ext uri="{BB962C8B-B14F-4D97-AF65-F5344CB8AC3E}">
        <p14:creationId xmlns:p14="http://schemas.microsoft.com/office/powerpoint/2010/main" val="3911955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5F13FA-E868-A5F6-21F7-5585C5A7E8E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47A9AC98-5EA2-3010-380D-A11DA1E6A1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8C04B66-E5A0-230A-87BC-033502FFB6BF}"/>
              </a:ext>
            </a:extLst>
          </p:cNvPr>
          <p:cNvSpPr>
            <a:spLocks noGrp="1"/>
          </p:cNvSpPr>
          <p:nvPr>
            <p:ph type="dt" sz="half" idx="10"/>
          </p:nvPr>
        </p:nvSpPr>
        <p:spPr/>
        <p:txBody>
          <a:bodyPr/>
          <a:lstStyle/>
          <a:p>
            <a:fld id="{600E922F-B8B2-4F1D-8FBD-F7070D861292}" type="datetimeFigureOut">
              <a:rPr lang="es-AR" smtClean="0"/>
              <a:t>9/6/2023</a:t>
            </a:fld>
            <a:endParaRPr lang="es-AR"/>
          </a:p>
        </p:txBody>
      </p:sp>
      <p:sp>
        <p:nvSpPr>
          <p:cNvPr id="5" name="Marcador de pie de página 4">
            <a:extLst>
              <a:ext uri="{FF2B5EF4-FFF2-40B4-BE49-F238E27FC236}">
                <a16:creationId xmlns:a16="http://schemas.microsoft.com/office/drawing/2014/main" id="{BA7DD988-DB65-0107-80C0-4E4F41276095}"/>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2AB5ACA1-E27A-A4FD-5844-CD353FBD3589}"/>
              </a:ext>
            </a:extLst>
          </p:cNvPr>
          <p:cNvSpPr>
            <a:spLocks noGrp="1"/>
          </p:cNvSpPr>
          <p:nvPr>
            <p:ph type="sldNum" sz="quarter" idx="12"/>
          </p:nvPr>
        </p:nvSpPr>
        <p:spPr/>
        <p:txBody>
          <a:bodyPr/>
          <a:lstStyle/>
          <a:p>
            <a:fld id="{9518AC13-85D4-47E0-9B6A-A794FB452123}" type="slidenum">
              <a:rPr lang="es-AR" smtClean="0"/>
              <a:t>‹Nº›</a:t>
            </a:fld>
            <a:endParaRPr lang="es-AR"/>
          </a:p>
        </p:txBody>
      </p:sp>
    </p:spTree>
    <p:extLst>
      <p:ext uri="{BB962C8B-B14F-4D97-AF65-F5344CB8AC3E}">
        <p14:creationId xmlns:p14="http://schemas.microsoft.com/office/powerpoint/2010/main" val="1692989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9890E-2E3D-D99F-0A1F-CF79A429921C}"/>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777B2773-B9B9-A427-E272-FC667AD01C4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6C3A199E-2106-7B22-4B4B-D992FDD8FF6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E12F948C-D637-1CAD-DE3C-5C490A3FBEEF}"/>
              </a:ext>
            </a:extLst>
          </p:cNvPr>
          <p:cNvSpPr>
            <a:spLocks noGrp="1"/>
          </p:cNvSpPr>
          <p:nvPr>
            <p:ph type="dt" sz="half" idx="10"/>
          </p:nvPr>
        </p:nvSpPr>
        <p:spPr/>
        <p:txBody>
          <a:bodyPr/>
          <a:lstStyle/>
          <a:p>
            <a:fld id="{600E922F-B8B2-4F1D-8FBD-F7070D861292}" type="datetimeFigureOut">
              <a:rPr lang="es-AR" smtClean="0"/>
              <a:t>9/6/2023</a:t>
            </a:fld>
            <a:endParaRPr lang="es-AR"/>
          </a:p>
        </p:txBody>
      </p:sp>
      <p:sp>
        <p:nvSpPr>
          <p:cNvPr id="6" name="Marcador de pie de página 5">
            <a:extLst>
              <a:ext uri="{FF2B5EF4-FFF2-40B4-BE49-F238E27FC236}">
                <a16:creationId xmlns:a16="http://schemas.microsoft.com/office/drawing/2014/main" id="{09D94E6B-353A-A27B-877C-2129EB043058}"/>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4DEB31D9-859F-E1CA-4225-39BE757DEA3D}"/>
              </a:ext>
            </a:extLst>
          </p:cNvPr>
          <p:cNvSpPr>
            <a:spLocks noGrp="1"/>
          </p:cNvSpPr>
          <p:nvPr>
            <p:ph type="sldNum" sz="quarter" idx="12"/>
          </p:nvPr>
        </p:nvSpPr>
        <p:spPr/>
        <p:txBody>
          <a:bodyPr/>
          <a:lstStyle/>
          <a:p>
            <a:fld id="{9518AC13-85D4-47E0-9B6A-A794FB452123}" type="slidenum">
              <a:rPr lang="es-AR" smtClean="0"/>
              <a:t>‹Nº›</a:t>
            </a:fld>
            <a:endParaRPr lang="es-AR"/>
          </a:p>
        </p:txBody>
      </p:sp>
    </p:spTree>
    <p:extLst>
      <p:ext uri="{BB962C8B-B14F-4D97-AF65-F5344CB8AC3E}">
        <p14:creationId xmlns:p14="http://schemas.microsoft.com/office/powerpoint/2010/main" val="363953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DEAD1A-674E-037F-8BD2-C76F39894D2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0F39B9F7-E460-7D61-0CBF-E902DFB4D9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EF1AE3-A4EF-046B-590B-571543CE569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4E4B321B-B378-2264-6B18-8DE02DD4D9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E69AE81-E99F-6D88-7CEF-120A87288DE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B5B81A86-96E9-2158-E0C6-4115857BEAD5}"/>
              </a:ext>
            </a:extLst>
          </p:cNvPr>
          <p:cNvSpPr>
            <a:spLocks noGrp="1"/>
          </p:cNvSpPr>
          <p:nvPr>
            <p:ph type="dt" sz="half" idx="10"/>
          </p:nvPr>
        </p:nvSpPr>
        <p:spPr/>
        <p:txBody>
          <a:bodyPr/>
          <a:lstStyle/>
          <a:p>
            <a:fld id="{600E922F-B8B2-4F1D-8FBD-F7070D861292}" type="datetimeFigureOut">
              <a:rPr lang="es-AR" smtClean="0"/>
              <a:t>9/6/2023</a:t>
            </a:fld>
            <a:endParaRPr lang="es-AR"/>
          </a:p>
        </p:txBody>
      </p:sp>
      <p:sp>
        <p:nvSpPr>
          <p:cNvPr id="8" name="Marcador de pie de página 7">
            <a:extLst>
              <a:ext uri="{FF2B5EF4-FFF2-40B4-BE49-F238E27FC236}">
                <a16:creationId xmlns:a16="http://schemas.microsoft.com/office/drawing/2014/main" id="{269A452B-7C5F-BEF5-27D6-5F3A5F9197E4}"/>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26EBB7E1-0451-2C81-6869-12C5DBF36A8A}"/>
              </a:ext>
            </a:extLst>
          </p:cNvPr>
          <p:cNvSpPr>
            <a:spLocks noGrp="1"/>
          </p:cNvSpPr>
          <p:nvPr>
            <p:ph type="sldNum" sz="quarter" idx="12"/>
          </p:nvPr>
        </p:nvSpPr>
        <p:spPr/>
        <p:txBody>
          <a:bodyPr/>
          <a:lstStyle/>
          <a:p>
            <a:fld id="{9518AC13-85D4-47E0-9B6A-A794FB452123}" type="slidenum">
              <a:rPr lang="es-AR" smtClean="0"/>
              <a:t>‹Nº›</a:t>
            </a:fld>
            <a:endParaRPr lang="es-AR"/>
          </a:p>
        </p:txBody>
      </p:sp>
    </p:spTree>
    <p:extLst>
      <p:ext uri="{BB962C8B-B14F-4D97-AF65-F5344CB8AC3E}">
        <p14:creationId xmlns:p14="http://schemas.microsoft.com/office/powerpoint/2010/main" val="2643070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38A22-8AAF-DD59-9FCC-CB831AA7FB4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D815CB73-C6D3-0498-DDB7-3FF9A971F560}"/>
              </a:ext>
            </a:extLst>
          </p:cNvPr>
          <p:cNvSpPr>
            <a:spLocks noGrp="1"/>
          </p:cNvSpPr>
          <p:nvPr>
            <p:ph type="dt" sz="half" idx="10"/>
          </p:nvPr>
        </p:nvSpPr>
        <p:spPr/>
        <p:txBody>
          <a:bodyPr/>
          <a:lstStyle/>
          <a:p>
            <a:fld id="{600E922F-B8B2-4F1D-8FBD-F7070D861292}" type="datetimeFigureOut">
              <a:rPr lang="es-AR" smtClean="0"/>
              <a:t>9/6/2023</a:t>
            </a:fld>
            <a:endParaRPr lang="es-AR"/>
          </a:p>
        </p:txBody>
      </p:sp>
      <p:sp>
        <p:nvSpPr>
          <p:cNvPr id="4" name="Marcador de pie de página 3">
            <a:extLst>
              <a:ext uri="{FF2B5EF4-FFF2-40B4-BE49-F238E27FC236}">
                <a16:creationId xmlns:a16="http://schemas.microsoft.com/office/drawing/2014/main" id="{23FC5144-85CD-B8E5-D5B2-FCE0486135BE}"/>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3AD0ECC7-41D7-8D23-BD00-FA364BA92575}"/>
              </a:ext>
            </a:extLst>
          </p:cNvPr>
          <p:cNvSpPr>
            <a:spLocks noGrp="1"/>
          </p:cNvSpPr>
          <p:nvPr>
            <p:ph type="sldNum" sz="quarter" idx="12"/>
          </p:nvPr>
        </p:nvSpPr>
        <p:spPr/>
        <p:txBody>
          <a:bodyPr/>
          <a:lstStyle/>
          <a:p>
            <a:fld id="{9518AC13-85D4-47E0-9B6A-A794FB452123}" type="slidenum">
              <a:rPr lang="es-AR" smtClean="0"/>
              <a:t>‹Nº›</a:t>
            </a:fld>
            <a:endParaRPr lang="es-AR"/>
          </a:p>
        </p:txBody>
      </p:sp>
    </p:spTree>
    <p:extLst>
      <p:ext uri="{BB962C8B-B14F-4D97-AF65-F5344CB8AC3E}">
        <p14:creationId xmlns:p14="http://schemas.microsoft.com/office/powerpoint/2010/main" val="2750736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7A4A28-7916-08C9-1283-77B7EC269C0F}"/>
              </a:ext>
            </a:extLst>
          </p:cNvPr>
          <p:cNvSpPr>
            <a:spLocks noGrp="1"/>
          </p:cNvSpPr>
          <p:nvPr>
            <p:ph type="dt" sz="half" idx="10"/>
          </p:nvPr>
        </p:nvSpPr>
        <p:spPr/>
        <p:txBody>
          <a:bodyPr/>
          <a:lstStyle/>
          <a:p>
            <a:fld id="{600E922F-B8B2-4F1D-8FBD-F7070D861292}" type="datetimeFigureOut">
              <a:rPr lang="es-AR" smtClean="0"/>
              <a:t>9/6/2023</a:t>
            </a:fld>
            <a:endParaRPr lang="es-AR"/>
          </a:p>
        </p:txBody>
      </p:sp>
      <p:sp>
        <p:nvSpPr>
          <p:cNvPr id="3" name="Marcador de pie de página 2">
            <a:extLst>
              <a:ext uri="{FF2B5EF4-FFF2-40B4-BE49-F238E27FC236}">
                <a16:creationId xmlns:a16="http://schemas.microsoft.com/office/drawing/2014/main" id="{29C84CD3-725A-9AC5-C175-FEF9F85C335E}"/>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D1C78FD9-EF51-A6B6-4FD3-A769C2A99600}"/>
              </a:ext>
            </a:extLst>
          </p:cNvPr>
          <p:cNvSpPr>
            <a:spLocks noGrp="1"/>
          </p:cNvSpPr>
          <p:nvPr>
            <p:ph type="sldNum" sz="quarter" idx="12"/>
          </p:nvPr>
        </p:nvSpPr>
        <p:spPr/>
        <p:txBody>
          <a:bodyPr/>
          <a:lstStyle/>
          <a:p>
            <a:fld id="{9518AC13-85D4-47E0-9B6A-A794FB452123}" type="slidenum">
              <a:rPr lang="es-AR" smtClean="0"/>
              <a:t>‹Nº›</a:t>
            </a:fld>
            <a:endParaRPr lang="es-AR"/>
          </a:p>
        </p:txBody>
      </p:sp>
    </p:spTree>
    <p:extLst>
      <p:ext uri="{BB962C8B-B14F-4D97-AF65-F5344CB8AC3E}">
        <p14:creationId xmlns:p14="http://schemas.microsoft.com/office/powerpoint/2010/main" val="428136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4B0DD0-FE36-7C36-C0AD-FE0B4FD3FA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4A582983-FFF0-DC85-CCD7-869F5075D6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60D46053-72FA-E452-E4BB-FA3172113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1BFE18-EC5F-064A-2EB4-710BEF4D0E65}"/>
              </a:ext>
            </a:extLst>
          </p:cNvPr>
          <p:cNvSpPr>
            <a:spLocks noGrp="1"/>
          </p:cNvSpPr>
          <p:nvPr>
            <p:ph type="dt" sz="half" idx="10"/>
          </p:nvPr>
        </p:nvSpPr>
        <p:spPr/>
        <p:txBody>
          <a:bodyPr/>
          <a:lstStyle/>
          <a:p>
            <a:fld id="{600E922F-B8B2-4F1D-8FBD-F7070D861292}" type="datetimeFigureOut">
              <a:rPr lang="es-AR" smtClean="0"/>
              <a:t>9/6/2023</a:t>
            </a:fld>
            <a:endParaRPr lang="es-AR"/>
          </a:p>
        </p:txBody>
      </p:sp>
      <p:sp>
        <p:nvSpPr>
          <p:cNvPr id="6" name="Marcador de pie de página 5">
            <a:extLst>
              <a:ext uri="{FF2B5EF4-FFF2-40B4-BE49-F238E27FC236}">
                <a16:creationId xmlns:a16="http://schemas.microsoft.com/office/drawing/2014/main" id="{1D2402FC-CCA0-006E-1F7D-A06DB3721EF6}"/>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CABABF08-D279-B0D5-A4E6-A2CDD607E1AD}"/>
              </a:ext>
            </a:extLst>
          </p:cNvPr>
          <p:cNvSpPr>
            <a:spLocks noGrp="1"/>
          </p:cNvSpPr>
          <p:nvPr>
            <p:ph type="sldNum" sz="quarter" idx="12"/>
          </p:nvPr>
        </p:nvSpPr>
        <p:spPr/>
        <p:txBody>
          <a:bodyPr/>
          <a:lstStyle/>
          <a:p>
            <a:fld id="{9518AC13-85D4-47E0-9B6A-A794FB452123}" type="slidenum">
              <a:rPr lang="es-AR" smtClean="0"/>
              <a:t>‹Nº›</a:t>
            </a:fld>
            <a:endParaRPr lang="es-AR"/>
          </a:p>
        </p:txBody>
      </p:sp>
    </p:spTree>
    <p:extLst>
      <p:ext uri="{BB962C8B-B14F-4D97-AF65-F5344CB8AC3E}">
        <p14:creationId xmlns:p14="http://schemas.microsoft.com/office/powerpoint/2010/main" val="2322925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6FCDA4-3FCB-5CAF-76FE-035F328E8C2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2E50443E-BCA3-A69E-3F80-A459EBCDF7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4F0F42A9-099E-6EC1-E78A-9577F15F0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402E27F-F4C0-22E0-9A67-0C9053A46E91}"/>
              </a:ext>
            </a:extLst>
          </p:cNvPr>
          <p:cNvSpPr>
            <a:spLocks noGrp="1"/>
          </p:cNvSpPr>
          <p:nvPr>
            <p:ph type="dt" sz="half" idx="10"/>
          </p:nvPr>
        </p:nvSpPr>
        <p:spPr/>
        <p:txBody>
          <a:bodyPr/>
          <a:lstStyle/>
          <a:p>
            <a:fld id="{600E922F-B8B2-4F1D-8FBD-F7070D861292}" type="datetimeFigureOut">
              <a:rPr lang="es-AR" smtClean="0"/>
              <a:t>9/6/2023</a:t>
            </a:fld>
            <a:endParaRPr lang="es-AR"/>
          </a:p>
        </p:txBody>
      </p:sp>
      <p:sp>
        <p:nvSpPr>
          <p:cNvPr id="6" name="Marcador de pie de página 5">
            <a:extLst>
              <a:ext uri="{FF2B5EF4-FFF2-40B4-BE49-F238E27FC236}">
                <a16:creationId xmlns:a16="http://schemas.microsoft.com/office/drawing/2014/main" id="{2B6F8E6B-472B-ADF0-E2A4-7C3E6053B0A8}"/>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EC3C15A7-2FC4-0C61-B359-3176E2B5B0CE}"/>
              </a:ext>
            </a:extLst>
          </p:cNvPr>
          <p:cNvSpPr>
            <a:spLocks noGrp="1"/>
          </p:cNvSpPr>
          <p:nvPr>
            <p:ph type="sldNum" sz="quarter" idx="12"/>
          </p:nvPr>
        </p:nvSpPr>
        <p:spPr/>
        <p:txBody>
          <a:bodyPr/>
          <a:lstStyle/>
          <a:p>
            <a:fld id="{9518AC13-85D4-47E0-9B6A-A794FB452123}" type="slidenum">
              <a:rPr lang="es-AR" smtClean="0"/>
              <a:t>‹Nº›</a:t>
            </a:fld>
            <a:endParaRPr lang="es-AR"/>
          </a:p>
        </p:txBody>
      </p:sp>
    </p:spTree>
    <p:extLst>
      <p:ext uri="{BB962C8B-B14F-4D97-AF65-F5344CB8AC3E}">
        <p14:creationId xmlns:p14="http://schemas.microsoft.com/office/powerpoint/2010/main" val="31218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1336EC0-F5EB-E798-3C73-32EBD6E9CA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224D11C9-436E-894C-AA16-5D7FF2FC42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B4C00620-BF8E-D0BC-B40C-63F39FF19C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E922F-B8B2-4F1D-8FBD-F7070D861292}" type="datetimeFigureOut">
              <a:rPr lang="es-AR" smtClean="0"/>
              <a:t>9/6/2023</a:t>
            </a:fld>
            <a:endParaRPr lang="es-AR"/>
          </a:p>
        </p:txBody>
      </p:sp>
      <p:sp>
        <p:nvSpPr>
          <p:cNvPr id="5" name="Marcador de pie de página 4">
            <a:extLst>
              <a:ext uri="{FF2B5EF4-FFF2-40B4-BE49-F238E27FC236}">
                <a16:creationId xmlns:a16="http://schemas.microsoft.com/office/drawing/2014/main" id="{35865242-04D0-BD25-97BE-C65BD9BA98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42B0DDB8-92D5-D50E-5393-290A7AE940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8AC13-85D4-47E0-9B6A-A794FB452123}" type="slidenum">
              <a:rPr lang="es-AR" smtClean="0"/>
              <a:t>‹Nº›</a:t>
            </a:fld>
            <a:endParaRPr lang="es-AR"/>
          </a:p>
        </p:txBody>
      </p:sp>
    </p:spTree>
    <p:extLst>
      <p:ext uri="{BB962C8B-B14F-4D97-AF65-F5344CB8AC3E}">
        <p14:creationId xmlns:p14="http://schemas.microsoft.com/office/powerpoint/2010/main" val="3155380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oronoabogados.com/sindrome-alienacion-parental-durante-divorcio/"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arthasialer-9.blogspot.com/2017/03/divorcio-evitar-problemas-posteriores.html"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exels.com/es-es/foto/abuela-abuelo-abuelos-adulto-302083/"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hombre, pareja, parado, sostener&#10;&#10;Descripción generada automáticamente">
            <a:extLst>
              <a:ext uri="{FF2B5EF4-FFF2-40B4-BE49-F238E27FC236}">
                <a16:creationId xmlns:a16="http://schemas.microsoft.com/office/drawing/2014/main" id="{642E0EBA-2698-E9F7-7E6D-530988413FD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091" r="13818"/>
          <a:stretch/>
        </p:blipFill>
        <p:spPr>
          <a:xfrm>
            <a:off x="3523488" y="10"/>
            <a:ext cx="8668512" cy="6857990"/>
          </a:xfrm>
          <a:prstGeom prst="rect">
            <a:avLst/>
          </a:prstGeom>
        </p:spPr>
      </p:pic>
      <p:sp>
        <p:nvSpPr>
          <p:cNvPr id="24" name="Rectangle 2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71D6EB4-32FF-7286-89D6-C3C64ED946D7}"/>
              </a:ext>
            </a:extLst>
          </p:cNvPr>
          <p:cNvSpPr>
            <a:spLocks noGrp="1"/>
          </p:cNvSpPr>
          <p:nvPr>
            <p:ph type="ctrTitle"/>
          </p:nvPr>
        </p:nvSpPr>
        <p:spPr>
          <a:xfrm>
            <a:off x="477981" y="1122363"/>
            <a:ext cx="4023360" cy="3204134"/>
          </a:xfrm>
        </p:spPr>
        <p:txBody>
          <a:bodyPr anchor="b">
            <a:normAutofit/>
          </a:bodyPr>
          <a:lstStyle/>
          <a:p>
            <a:pPr algn="l"/>
            <a:r>
              <a:rPr lang="es-AR" sz="4800"/>
              <a:t>PRACTICAS ALIENADORAS PARENTALES</a:t>
            </a:r>
          </a:p>
        </p:txBody>
      </p:sp>
      <p:sp>
        <p:nvSpPr>
          <p:cNvPr id="3" name="Subtítulo 2">
            <a:extLst>
              <a:ext uri="{FF2B5EF4-FFF2-40B4-BE49-F238E27FC236}">
                <a16:creationId xmlns:a16="http://schemas.microsoft.com/office/drawing/2014/main" id="{07EABB8F-B0D9-3CAF-41CC-43DFE43CD2D1}"/>
              </a:ext>
            </a:extLst>
          </p:cNvPr>
          <p:cNvSpPr>
            <a:spLocks noGrp="1"/>
          </p:cNvSpPr>
          <p:nvPr>
            <p:ph type="subTitle" idx="1"/>
          </p:nvPr>
        </p:nvSpPr>
        <p:spPr>
          <a:xfrm>
            <a:off x="477980" y="4872922"/>
            <a:ext cx="4023359" cy="1208141"/>
          </a:xfrm>
        </p:spPr>
        <p:txBody>
          <a:bodyPr>
            <a:normAutofit/>
          </a:bodyPr>
          <a:lstStyle/>
          <a:p>
            <a:pPr algn="l"/>
            <a:r>
              <a:rPr lang="es-AR" sz="2000"/>
              <a:t>UNA VISION RELACIONAL</a:t>
            </a: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00474BD2-F547-0682-1343-718423E6F6CE}"/>
              </a:ext>
            </a:extLst>
          </p:cNvPr>
          <p:cNvSpPr txBox="1"/>
          <p:nvPr/>
        </p:nvSpPr>
        <p:spPr>
          <a:xfrm>
            <a:off x="9705422" y="6657945"/>
            <a:ext cx="2486578"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3" tooltip="http://loronoabogados.com/sindrome-alienacion-parental-durante-divorcio/">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s-AR" sz="700">
              <a:solidFill>
                <a:srgbClr val="FFFFFF"/>
              </a:solidFill>
            </a:endParaRPr>
          </a:p>
        </p:txBody>
      </p:sp>
    </p:spTree>
    <p:extLst>
      <p:ext uri="{BB962C8B-B14F-4D97-AF65-F5344CB8AC3E}">
        <p14:creationId xmlns:p14="http://schemas.microsoft.com/office/powerpoint/2010/main" val="5049245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E2B3DBF-D2DB-5BC6-2872-9F76737D83FF}"/>
              </a:ext>
            </a:extLst>
          </p:cNvPr>
          <p:cNvSpPr>
            <a:spLocks noGrp="1"/>
          </p:cNvSpPr>
          <p:nvPr>
            <p:ph type="title"/>
          </p:nvPr>
        </p:nvSpPr>
        <p:spPr>
          <a:xfrm>
            <a:off x="1156851" y="637762"/>
            <a:ext cx="9888496" cy="900131"/>
          </a:xfrm>
        </p:spPr>
        <p:txBody>
          <a:bodyPr anchor="t">
            <a:normAutofit/>
          </a:bodyPr>
          <a:lstStyle/>
          <a:p>
            <a:r>
              <a:rPr lang="es-AR" sz="4000" dirty="0">
                <a:solidFill>
                  <a:schemeClr val="bg1"/>
                </a:solidFill>
              </a:rPr>
              <a:t>El rol del padre en las PAF</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EC9C90F-AFA3-45A2-CB0F-8D7897D63A91}"/>
              </a:ext>
            </a:extLst>
          </p:cNvPr>
          <p:cNvSpPr>
            <a:spLocks noGrp="1"/>
          </p:cNvSpPr>
          <p:nvPr>
            <p:ph idx="1"/>
          </p:nvPr>
        </p:nvSpPr>
        <p:spPr>
          <a:xfrm>
            <a:off x="1155548" y="2181361"/>
            <a:ext cx="9880893" cy="3995602"/>
          </a:xfrm>
        </p:spPr>
        <p:txBody>
          <a:bodyPr>
            <a:normAutofit/>
          </a:bodyPr>
          <a:lstStyle/>
          <a:p>
            <a:r>
              <a:rPr lang="es-AR" sz="2400" dirty="0"/>
              <a:t>PATERNIDAD RESPONSABLE: tener sentimientos y conductas implicadas respecto del hijo, sentirse emocionalmente comprometido, ser físicamente accesible, ofrecer apoyo material para las necesidades del niño y ejercer influencia en las decisiones relativas a la crianza del hijo</a:t>
            </a:r>
          </a:p>
          <a:p>
            <a:r>
              <a:rPr lang="es-AR" sz="2400" dirty="0"/>
              <a:t>En los casos de divorcio difícil resulta un objetivo muy ambicioso</a:t>
            </a:r>
          </a:p>
          <a:p>
            <a:r>
              <a:rPr lang="es-AR" sz="2400" dirty="0"/>
              <a:t>IMPORTANTE: valorar como se construye la organización parental y que se distribuyan equitativamente las funciones o de acuerdo a las áreas de competencia </a:t>
            </a:r>
          </a:p>
        </p:txBody>
      </p:sp>
    </p:spTree>
    <p:extLst>
      <p:ext uri="{BB962C8B-B14F-4D97-AF65-F5344CB8AC3E}">
        <p14:creationId xmlns:p14="http://schemas.microsoft.com/office/powerpoint/2010/main" val="3907772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E2B3DBF-D2DB-5BC6-2872-9F76737D83FF}"/>
              </a:ext>
            </a:extLst>
          </p:cNvPr>
          <p:cNvSpPr>
            <a:spLocks noGrp="1"/>
          </p:cNvSpPr>
          <p:nvPr>
            <p:ph type="title"/>
          </p:nvPr>
        </p:nvSpPr>
        <p:spPr>
          <a:xfrm>
            <a:off x="1156851" y="637762"/>
            <a:ext cx="9888496" cy="900131"/>
          </a:xfrm>
        </p:spPr>
        <p:txBody>
          <a:bodyPr anchor="t">
            <a:normAutofit fontScale="90000"/>
          </a:bodyPr>
          <a:lstStyle/>
          <a:p>
            <a:r>
              <a:rPr lang="es-AR" sz="4000" dirty="0">
                <a:solidFill>
                  <a:schemeClr val="bg1">
                    <a:lumMod val="95000"/>
                  </a:schemeClr>
                </a:solidFill>
              </a:rPr>
              <a:t>TIPOLOGIA DE PADRES Y EJERCICIO DE LA PARENTALIDAD</a:t>
            </a:r>
            <a:br>
              <a:rPr lang="es-AR" sz="4000" dirty="0"/>
            </a:br>
            <a:endParaRPr lang="es-AR" sz="4000" dirty="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EC9C90F-AFA3-45A2-CB0F-8D7897D63A91}"/>
              </a:ext>
            </a:extLst>
          </p:cNvPr>
          <p:cNvSpPr>
            <a:spLocks noGrp="1"/>
          </p:cNvSpPr>
          <p:nvPr>
            <p:ph idx="1"/>
          </p:nvPr>
        </p:nvSpPr>
        <p:spPr>
          <a:xfrm>
            <a:off x="887413" y="2011363"/>
            <a:ext cx="10972800" cy="4676775"/>
          </a:xfrm>
        </p:spPr>
        <p:txBody>
          <a:bodyPr>
            <a:normAutofit fontScale="92500" lnSpcReduction="20000"/>
          </a:bodyPr>
          <a:lstStyle/>
          <a:p>
            <a:pPr lvl="1"/>
            <a:r>
              <a:rPr lang="es-AR" sz="2800" dirty="0"/>
              <a:t>DEMOCRATICOS</a:t>
            </a:r>
          </a:p>
          <a:p>
            <a:pPr lvl="2"/>
            <a:r>
              <a:rPr lang="es-AR" dirty="0"/>
              <a:t>Aplican un sistema de reglas firmes, usan órdenes y sanciones, abiertos al análisis razonado, promueven independencia y autonomía</a:t>
            </a:r>
          </a:p>
          <a:p>
            <a:pPr lvl="2"/>
            <a:r>
              <a:rPr lang="es-AR" dirty="0"/>
              <a:t>Favorecen la comunicación abierta con sus hijos, reconoces sus derechos, son exigentes y atienden las necesidades, utilizan la persuasión y ofrecen reciprocidad en la relación</a:t>
            </a:r>
          </a:p>
          <a:p>
            <a:pPr lvl="1"/>
            <a:r>
              <a:rPr lang="es-AR" sz="2800" dirty="0"/>
              <a:t>AUTORITARIOS</a:t>
            </a:r>
          </a:p>
          <a:p>
            <a:pPr lvl="2"/>
            <a:r>
              <a:rPr lang="es-AR" dirty="0"/>
              <a:t>Intentan controlar la conducta con límites estrictos, obediencia, tradición y perseverancia, se desalienta la comunicación abierta</a:t>
            </a:r>
          </a:p>
          <a:p>
            <a:pPr lvl="2"/>
            <a:r>
              <a:rPr lang="es-AR" dirty="0"/>
              <a:t>Exigentes, pero prestan poca atención a las necesidades de los hijos, se relacionan para imponer ordenes, las reglas no se cuestionan, castigos severos</a:t>
            </a:r>
          </a:p>
          <a:p>
            <a:pPr lvl="1"/>
            <a:r>
              <a:rPr lang="es-AR" sz="2800" dirty="0"/>
              <a:t>PERMISIVOS</a:t>
            </a:r>
          </a:p>
          <a:p>
            <a:pPr lvl="2"/>
            <a:r>
              <a:rPr lang="es-AR" dirty="0"/>
              <a:t>Tolerantes y aceptan los impulsos de los niños, escasas restricciones en el comportamiento, actitud condescendiente, no utilizan el castigo, establecen pocas reglas, apelan a la razón del niño</a:t>
            </a:r>
          </a:p>
          <a:p>
            <a:pPr lvl="1"/>
            <a:r>
              <a:rPr lang="es-AR" sz="2800" dirty="0"/>
              <a:t>ESTIMULANTES</a:t>
            </a:r>
          </a:p>
          <a:p>
            <a:pPr lvl="2"/>
            <a:r>
              <a:rPr lang="es-AR" dirty="0"/>
              <a:t>Proveen de un mayor apoyo emocional, son padres más seguros en sus propias relaciones, la relación es más cálida, introducen a nuevas actividades </a:t>
            </a:r>
          </a:p>
        </p:txBody>
      </p:sp>
    </p:spTree>
    <p:extLst>
      <p:ext uri="{BB962C8B-B14F-4D97-AF65-F5344CB8AC3E}">
        <p14:creationId xmlns:p14="http://schemas.microsoft.com/office/powerpoint/2010/main" val="3968212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0F72B0E-834B-B46C-3CAA-43A348E93CD4}"/>
              </a:ext>
            </a:extLst>
          </p:cNvPr>
          <p:cNvSpPr>
            <a:spLocks noGrp="1"/>
          </p:cNvSpPr>
          <p:nvPr>
            <p:ph type="title"/>
          </p:nvPr>
        </p:nvSpPr>
        <p:spPr>
          <a:xfrm>
            <a:off x="1156851" y="637762"/>
            <a:ext cx="9888496" cy="900131"/>
          </a:xfrm>
        </p:spPr>
        <p:txBody>
          <a:bodyPr anchor="t">
            <a:normAutofit/>
          </a:bodyPr>
          <a:lstStyle/>
          <a:p>
            <a:r>
              <a:rPr lang="es-AR" sz="4000" dirty="0">
                <a:solidFill>
                  <a:schemeClr val="bg1"/>
                </a:solidFill>
              </a:rPr>
              <a:t>El rol del padre en las PAF</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F4C93C9-A759-AA39-7FAF-A9819681D946}"/>
              </a:ext>
            </a:extLst>
          </p:cNvPr>
          <p:cNvSpPr>
            <a:spLocks noGrp="1"/>
          </p:cNvSpPr>
          <p:nvPr>
            <p:ph idx="1"/>
          </p:nvPr>
        </p:nvSpPr>
        <p:spPr>
          <a:xfrm>
            <a:off x="1155548" y="2217343"/>
            <a:ext cx="9880893" cy="4192329"/>
          </a:xfrm>
        </p:spPr>
        <p:txBody>
          <a:bodyPr>
            <a:normAutofit/>
          </a:bodyPr>
          <a:lstStyle/>
          <a:p>
            <a:r>
              <a:rPr lang="es-AR" sz="2400" dirty="0"/>
              <a:t>PADRE AUTORITARIO O DE RESPONSABILIDAD BASICA</a:t>
            </a:r>
          </a:p>
          <a:p>
            <a:pPr lvl="1"/>
            <a:r>
              <a:rPr lang="es-AR" sz="2000" dirty="0"/>
              <a:t>Tiene que asumir una parte del rol materno, la parte de relación afectiva y educativa es la que más le cuesta dando espacio para el juego disfuncional a la madre como alienadora exitosa</a:t>
            </a:r>
          </a:p>
          <a:p>
            <a:pPr lvl="1"/>
            <a:r>
              <a:rPr lang="es-AR" sz="2000" dirty="0"/>
              <a:t>Trata de afianzar la relación débil a través de los juzgados</a:t>
            </a:r>
          </a:p>
          <a:p>
            <a:pPr lvl="1"/>
            <a:r>
              <a:rPr lang="es-AR" sz="2000" dirty="0"/>
              <a:t>Falto de empatía, inflexible y con escaso conocimiento sobre los efectos de su actitud en los hijos</a:t>
            </a:r>
          </a:p>
          <a:p>
            <a:pPr lvl="1"/>
            <a:r>
              <a:rPr lang="es-AR" sz="2000" dirty="0"/>
              <a:t>La combinación de padre con estilo rígido y distante en contraste con una madre aglutinante y percibida por los hijos como indulgente es una situación de alta intensidad de conflicto y de cultivo para las PAF</a:t>
            </a:r>
          </a:p>
          <a:p>
            <a:pPr lvl="1"/>
            <a:r>
              <a:rPr lang="es-AR" sz="2000" dirty="0"/>
              <a:t>Puede tratarse de un padre que desee abandonar al hijo y la negativa de estos es una excusa conveniente</a:t>
            </a:r>
          </a:p>
          <a:p>
            <a:pPr lvl="1"/>
            <a:r>
              <a:rPr lang="es-AR" sz="2000" dirty="0"/>
              <a:t>Combinación de hostilidad reactiva y de persecución tenaz del niño </a:t>
            </a:r>
          </a:p>
          <a:p>
            <a:pPr lvl="1"/>
            <a:endParaRPr lang="es-AR" sz="2000" dirty="0"/>
          </a:p>
        </p:txBody>
      </p:sp>
    </p:spTree>
    <p:extLst>
      <p:ext uri="{BB962C8B-B14F-4D97-AF65-F5344CB8AC3E}">
        <p14:creationId xmlns:p14="http://schemas.microsoft.com/office/powerpoint/2010/main" val="1992196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0F72B0E-834B-B46C-3CAA-43A348E93CD4}"/>
              </a:ext>
            </a:extLst>
          </p:cNvPr>
          <p:cNvSpPr>
            <a:spLocks noGrp="1"/>
          </p:cNvSpPr>
          <p:nvPr>
            <p:ph type="title"/>
          </p:nvPr>
        </p:nvSpPr>
        <p:spPr>
          <a:xfrm>
            <a:off x="1156851" y="637762"/>
            <a:ext cx="9888496" cy="900131"/>
          </a:xfrm>
        </p:spPr>
        <p:txBody>
          <a:bodyPr anchor="t">
            <a:normAutofit/>
          </a:bodyPr>
          <a:lstStyle/>
          <a:p>
            <a:r>
              <a:rPr lang="es-AR" sz="4000" dirty="0">
                <a:solidFill>
                  <a:schemeClr val="bg1"/>
                </a:solidFill>
              </a:rPr>
              <a:t>El rol del padre en las PAF</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F4C93C9-A759-AA39-7FAF-A9819681D946}"/>
              </a:ext>
            </a:extLst>
          </p:cNvPr>
          <p:cNvSpPr>
            <a:spLocks noGrp="1"/>
          </p:cNvSpPr>
          <p:nvPr>
            <p:ph idx="1"/>
          </p:nvPr>
        </p:nvSpPr>
        <p:spPr>
          <a:xfrm>
            <a:off x="1155548" y="2217343"/>
            <a:ext cx="9880893" cy="4192329"/>
          </a:xfrm>
        </p:spPr>
        <p:txBody>
          <a:bodyPr>
            <a:normAutofit/>
          </a:bodyPr>
          <a:lstStyle/>
          <a:p>
            <a:r>
              <a:rPr lang="es-AR" sz="2400" dirty="0"/>
              <a:t>PADRE CON INTERACCION DIRECTA</a:t>
            </a:r>
            <a:endParaRPr lang="es-AR" sz="1600" dirty="0"/>
          </a:p>
          <a:p>
            <a:pPr lvl="1"/>
            <a:r>
              <a:rPr lang="es-AR" sz="2000" dirty="0"/>
              <a:t>Es más difícil que las PAF tengan éxito ya que ambos tienen las mismas habilidades para vincularse con sus hijos</a:t>
            </a:r>
          </a:p>
          <a:p>
            <a:pPr lvl="1"/>
            <a:r>
              <a:rPr lang="es-AR" sz="2000" dirty="0"/>
              <a:t>El padre encuentra la forma de que sus hijos le sigan siendo leales y soliciten seguir en contacto con el</a:t>
            </a:r>
          </a:p>
          <a:p>
            <a:pPr lvl="1"/>
            <a:r>
              <a:rPr lang="es-AR" sz="2000" dirty="0"/>
              <a:t>En  caso que el padre preserve sus habilidades solo con uno de los hijos puede tener éxito en el establecimiento de PAF</a:t>
            </a:r>
          </a:p>
          <a:p>
            <a:pPr lvl="1"/>
            <a:r>
              <a:rPr lang="es-AR" sz="2000" dirty="0"/>
              <a:t>El resultado es una familia con coaliciones, cada padre se queda con un hijo y los hermanos enfrentados</a:t>
            </a:r>
          </a:p>
        </p:txBody>
      </p:sp>
    </p:spTree>
    <p:extLst>
      <p:ext uri="{BB962C8B-B14F-4D97-AF65-F5344CB8AC3E}">
        <p14:creationId xmlns:p14="http://schemas.microsoft.com/office/powerpoint/2010/main" val="1430862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0F72B0E-834B-B46C-3CAA-43A348E93CD4}"/>
              </a:ext>
            </a:extLst>
          </p:cNvPr>
          <p:cNvSpPr>
            <a:spLocks noGrp="1"/>
          </p:cNvSpPr>
          <p:nvPr>
            <p:ph type="title"/>
          </p:nvPr>
        </p:nvSpPr>
        <p:spPr>
          <a:xfrm>
            <a:off x="1156851" y="637762"/>
            <a:ext cx="9888496" cy="900131"/>
          </a:xfrm>
        </p:spPr>
        <p:txBody>
          <a:bodyPr anchor="t">
            <a:normAutofit/>
          </a:bodyPr>
          <a:lstStyle/>
          <a:p>
            <a:r>
              <a:rPr lang="es-AR" sz="4000" dirty="0">
                <a:solidFill>
                  <a:schemeClr val="bg1"/>
                </a:solidFill>
              </a:rPr>
              <a:t>El rol de la madre en las PAF</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F4C93C9-A759-AA39-7FAF-A9819681D946}"/>
              </a:ext>
            </a:extLst>
          </p:cNvPr>
          <p:cNvSpPr>
            <a:spLocks noGrp="1"/>
          </p:cNvSpPr>
          <p:nvPr>
            <p:ph idx="1"/>
          </p:nvPr>
        </p:nvSpPr>
        <p:spPr>
          <a:xfrm>
            <a:off x="1155548" y="2217343"/>
            <a:ext cx="9880893" cy="4192329"/>
          </a:xfrm>
        </p:spPr>
        <p:txBody>
          <a:bodyPr>
            <a:normAutofit/>
          </a:bodyPr>
          <a:lstStyle/>
          <a:p>
            <a:r>
              <a:rPr lang="es-AR" sz="2000" dirty="0"/>
              <a:t>Las madres se sienten víctimas y culpabilizan al marido de su nueva situación, lo que da lugar a roles de buenos y malos y  a un escenario de coaliciones con los hijos</a:t>
            </a:r>
          </a:p>
          <a:p>
            <a:r>
              <a:rPr lang="es-AR" sz="2000" dirty="0"/>
              <a:t>Las madres autosuficientes utilizan como arma poderosa el vínculo con sus hijos considerándolos su propiedad</a:t>
            </a:r>
          </a:p>
          <a:p>
            <a:r>
              <a:rPr lang="es-AR" sz="2000" dirty="0"/>
              <a:t>El divorcio rigidiza la relación con la expareja y es frecuente la escalada de poder a través de las denuncias</a:t>
            </a:r>
          </a:p>
          <a:p>
            <a:endParaRPr lang="es-AR" sz="2000" dirty="0"/>
          </a:p>
        </p:txBody>
      </p:sp>
    </p:spTree>
    <p:extLst>
      <p:ext uri="{BB962C8B-B14F-4D97-AF65-F5344CB8AC3E}">
        <p14:creationId xmlns:p14="http://schemas.microsoft.com/office/powerpoint/2010/main" val="4250867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0F72B0E-834B-B46C-3CAA-43A348E93CD4}"/>
              </a:ext>
            </a:extLst>
          </p:cNvPr>
          <p:cNvSpPr>
            <a:spLocks noGrp="1"/>
          </p:cNvSpPr>
          <p:nvPr>
            <p:ph type="title"/>
          </p:nvPr>
        </p:nvSpPr>
        <p:spPr>
          <a:xfrm>
            <a:off x="1156851" y="637762"/>
            <a:ext cx="9888496" cy="900131"/>
          </a:xfrm>
        </p:spPr>
        <p:txBody>
          <a:bodyPr anchor="t">
            <a:normAutofit/>
          </a:bodyPr>
          <a:lstStyle/>
          <a:p>
            <a:r>
              <a:rPr lang="es-AR" sz="4000" dirty="0">
                <a:solidFill>
                  <a:schemeClr val="bg1"/>
                </a:solidFill>
              </a:rPr>
              <a:t>TIPOLOGIA DE MADRES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F4C93C9-A759-AA39-7FAF-A9819681D946}"/>
              </a:ext>
            </a:extLst>
          </p:cNvPr>
          <p:cNvSpPr>
            <a:spLocks noGrp="1"/>
          </p:cNvSpPr>
          <p:nvPr>
            <p:ph idx="1"/>
          </p:nvPr>
        </p:nvSpPr>
        <p:spPr>
          <a:xfrm>
            <a:off x="1419366" y="2010758"/>
            <a:ext cx="10167583" cy="4847241"/>
          </a:xfrm>
        </p:spPr>
        <p:txBody>
          <a:bodyPr>
            <a:normAutofit fontScale="92500" lnSpcReduction="10000"/>
          </a:bodyPr>
          <a:lstStyle/>
          <a:p>
            <a:r>
              <a:rPr lang="es-AR" dirty="0"/>
              <a:t>MADRE CORAJE</a:t>
            </a:r>
          </a:p>
          <a:p>
            <a:pPr lvl="1"/>
            <a:r>
              <a:rPr lang="es-AR" sz="2000" dirty="0"/>
              <a:t>Cálida y cercana, lucha por las necesidades de sus hijos, sacrifica las suyas</a:t>
            </a:r>
          </a:p>
          <a:p>
            <a:r>
              <a:rPr lang="es-AR" dirty="0"/>
              <a:t>MADRE INSTRUMENTALIZADORA</a:t>
            </a:r>
          </a:p>
          <a:p>
            <a:pPr lvl="1"/>
            <a:r>
              <a:rPr lang="es-AR" sz="2000" dirty="0"/>
              <a:t>Utiliza al hijo para no romper la relación, manipuladora sutil, obtiene información por medio de los hijos</a:t>
            </a:r>
          </a:p>
          <a:p>
            <a:r>
              <a:rPr lang="es-AR" dirty="0"/>
              <a:t>MADRE AMARGADA</a:t>
            </a:r>
          </a:p>
          <a:p>
            <a:pPr lvl="1"/>
            <a:r>
              <a:rPr lang="es-AR" sz="2000" dirty="0"/>
              <a:t>La imagen de exmarido es negativa, es descalificadora y controladora, melancólica, no disfruta de sus hijos y es desapegada</a:t>
            </a:r>
          </a:p>
          <a:p>
            <a:pPr lvl="1"/>
            <a:r>
              <a:rPr lang="es-AR" sz="2000" dirty="0"/>
              <a:t>Tiene el mismo de riesgo de ser alienada que alienante</a:t>
            </a:r>
          </a:p>
          <a:p>
            <a:r>
              <a:rPr lang="es-AR" dirty="0"/>
              <a:t>MADRE RESENTIDA</a:t>
            </a:r>
          </a:p>
          <a:p>
            <a:pPr lvl="1"/>
            <a:r>
              <a:rPr lang="es-AR" sz="2000" dirty="0"/>
              <a:t>Maltratadas o poco queridas en la relación de pareja, el padre tiene que pagar por lo que hizo, creen que este no merece el amor de los hijos, no puede diferenciar el rol de esposo y padre</a:t>
            </a:r>
          </a:p>
          <a:p>
            <a:r>
              <a:rPr lang="es-AR" dirty="0"/>
              <a:t>MADRE TORPE</a:t>
            </a:r>
          </a:p>
          <a:p>
            <a:pPr lvl="1"/>
            <a:r>
              <a:rPr lang="es-AR" sz="2000" dirty="0"/>
              <a:t>Poca habilidad parental y pierde al hijo</a:t>
            </a:r>
          </a:p>
        </p:txBody>
      </p:sp>
    </p:spTree>
    <p:extLst>
      <p:ext uri="{BB962C8B-B14F-4D97-AF65-F5344CB8AC3E}">
        <p14:creationId xmlns:p14="http://schemas.microsoft.com/office/powerpoint/2010/main" val="3737698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045BF01-625E-4022-91E5-488DB3FCB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0658"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p:sp>
        <p:nvSpPr>
          <p:cNvPr id="4" name="Título 3">
            <a:extLst>
              <a:ext uri="{FF2B5EF4-FFF2-40B4-BE49-F238E27FC236}">
                <a16:creationId xmlns:a16="http://schemas.microsoft.com/office/drawing/2014/main" id="{544640F6-526A-C824-C77A-FDD0425D2A24}"/>
              </a:ext>
            </a:extLst>
          </p:cNvPr>
          <p:cNvSpPr>
            <a:spLocks noGrp="1"/>
          </p:cNvSpPr>
          <p:nvPr>
            <p:ph type="title"/>
          </p:nvPr>
        </p:nvSpPr>
        <p:spPr>
          <a:xfrm>
            <a:off x="475488" y="2745736"/>
            <a:ext cx="3703320" cy="1366528"/>
          </a:xfrm>
          <a:solidFill>
            <a:schemeClr val="tx1">
              <a:alpha val="50000"/>
            </a:schemeClr>
          </a:solidFill>
          <a:ln w="25400" cap="sq" cmpd="sng">
            <a:solidFill>
              <a:schemeClr val="bg1"/>
            </a:solidFill>
            <a:miter lim="800000"/>
          </a:ln>
        </p:spPr>
        <p:txBody>
          <a:bodyPr>
            <a:normAutofit/>
          </a:bodyPr>
          <a:lstStyle/>
          <a:p>
            <a:pPr algn="ctr"/>
            <a:r>
              <a:rPr lang="es-AR" sz="6000" b="1" dirty="0">
                <a:solidFill>
                  <a:schemeClr val="bg1"/>
                </a:solidFill>
              </a:rPr>
              <a:t>PAF vs SAP</a:t>
            </a:r>
          </a:p>
        </p:txBody>
      </p:sp>
      <p:sp useBgFill="1">
        <p:nvSpPr>
          <p:cNvPr id="31" name="Rectangle 30">
            <a:extLst>
              <a:ext uri="{FF2B5EF4-FFF2-40B4-BE49-F238E27FC236}">
                <a16:creationId xmlns:a16="http://schemas.microsoft.com/office/drawing/2014/main" id="{0E442549-290E-4B7E-892E-F2DB911DD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7" y="-2"/>
            <a:ext cx="753770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arcador de contenido 16">
            <a:extLst>
              <a:ext uri="{FF2B5EF4-FFF2-40B4-BE49-F238E27FC236}">
                <a16:creationId xmlns:a16="http://schemas.microsoft.com/office/drawing/2014/main" id="{6797906C-1D7C-B856-B6A6-CC4A06CDDFC1}"/>
              </a:ext>
            </a:extLst>
          </p:cNvPr>
          <p:cNvSpPr>
            <a:spLocks noGrp="1"/>
          </p:cNvSpPr>
          <p:nvPr>
            <p:ph sz="half" idx="1"/>
          </p:nvPr>
        </p:nvSpPr>
        <p:spPr>
          <a:xfrm>
            <a:off x="5294377" y="640080"/>
            <a:ext cx="6049953" cy="1005840"/>
          </a:xfrm>
        </p:spPr>
        <p:txBody>
          <a:bodyPr anchor="b">
            <a:normAutofit/>
          </a:bodyPr>
          <a:lstStyle/>
          <a:p>
            <a:r>
              <a:rPr lang="es-AR" sz="2000" dirty="0"/>
              <a:t>SINDROME DE ALIENACION PARENTAL (Gardner)</a:t>
            </a:r>
          </a:p>
          <a:p>
            <a:endParaRPr lang="es-AR" sz="2000" dirty="0"/>
          </a:p>
        </p:txBody>
      </p:sp>
      <p:sp>
        <p:nvSpPr>
          <p:cNvPr id="15" name="Marcador de contenido 14">
            <a:extLst>
              <a:ext uri="{FF2B5EF4-FFF2-40B4-BE49-F238E27FC236}">
                <a16:creationId xmlns:a16="http://schemas.microsoft.com/office/drawing/2014/main" id="{2BF922D9-DF0D-9D49-C82E-CE254F0A1762}"/>
              </a:ext>
            </a:extLst>
          </p:cNvPr>
          <p:cNvSpPr>
            <a:spLocks noGrp="1"/>
          </p:cNvSpPr>
          <p:nvPr>
            <p:ph sz="half" idx="2"/>
          </p:nvPr>
        </p:nvSpPr>
        <p:spPr>
          <a:xfrm>
            <a:off x="5294377" y="1645920"/>
            <a:ext cx="6059423" cy="4531043"/>
          </a:xfrm>
        </p:spPr>
        <p:txBody>
          <a:bodyPr>
            <a:normAutofit/>
          </a:bodyPr>
          <a:lstStyle/>
          <a:p>
            <a:r>
              <a:rPr lang="es-AR" sz="2000" dirty="0"/>
              <a:t>Una alteración que ocurre en algunas rupturas conyugales muy conflictivas, en las cuales los hijos están preocupados en censurar, criticar y rechazar a uno de sus progenitores, descalificación que es injustificado y/o exagerada</a:t>
            </a:r>
          </a:p>
          <a:p>
            <a:r>
              <a:rPr lang="es-AR" sz="2000" dirty="0"/>
              <a:t>Progenitor alienado y alienador</a:t>
            </a:r>
          </a:p>
          <a:p>
            <a:r>
              <a:rPr lang="es-AR" sz="2000" dirty="0"/>
              <a:t>Para Gardner el responsable de esta situación es el progenitor custodio quien manipula al niño</a:t>
            </a:r>
          </a:p>
          <a:p>
            <a:r>
              <a:rPr lang="es-AR" sz="2000" dirty="0"/>
              <a:t>Propone que se cambie la custodia del niño independientemente de su voluntad</a:t>
            </a:r>
          </a:p>
          <a:p>
            <a:endParaRPr lang="es-AR" sz="2000" dirty="0"/>
          </a:p>
        </p:txBody>
      </p:sp>
    </p:spTree>
    <p:extLst>
      <p:ext uri="{BB962C8B-B14F-4D97-AF65-F5344CB8AC3E}">
        <p14:creationId xmlns:p14="http://schemas.microsoft.com/office/powerpoint/2010/main" val="382275469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045BF01-625E-4022-91E5-488DB3FCB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0658"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p:sp>
        <p:nvSpPr>
          <p:cNvPr id="4" name="Título 3">
            <a:extLst>
              <a:ext uri="{FF2B5EF4-FFF2-40B4-BE49-F238E27FC236}">
                <a16:creationId xmlns:a16="http://schemas.microsoft.com/office/drawing/2014/main" id="{544640F6-526A-C824-C77A-FDD0425D2A24}"/>
              </a:ext>
            </a:extLst>
          </p:cNvPr>
          <p:cNvSpPr>
            <a:spLocks noGrp="1"/>
          </p:cNvSpPr>
          <p:nvPr>
            <p:ph type="title"/>
          </p:nvPr>
        </p:nvSpPr>
        <p:spPr>
          <a:xfrm>
            <a:off x="475488" y="2745736"/>
            <a:ext cx="3703320" cy="1366528"/>
          </a:xfrm>
          <a:solidFill>
            <a:schemeClr val="tx1">
              <a:alpha val="50000"/>
            </a:schemeClr>
          </a:solidFill>
          <a:ln w="25400" cap="sq" cmpd="sng">
            <a:solidFill>
              <a:schemeClr val="bg1"/>
            </a:solidFill>
            <a:miter lim="800000"/>
          </a:ln>
        </p:spPr>
        <p:txBody>
          <a:bodyPr>
            <a:normAutofit/>
          </a:bodyPr>
          <a:lstStyle/>
          <a:p>
            <a:pPr algn="ctr"/>
            <a:r>
              <a:rPr lang="es-AR" sz="6000" b="1" dirty="0">
                <a:solidFill>
                  <a:schemeClr val="bg1"/>
                </a:solidFill>
              </a:rPr>
              <a:t>PAF vs SAP</a:t>
            </a:r>
          </a:p>
        </p:txBody>
      </p:sp>
      <p:sp useBgFill="1">
        <p:nvSpPr>
          <p:cNvPr id="31" name="Rectangle 30">
            <a:extLst>
              <a:ext uri="{FF2B5EF4-FFF2-40B4-BE49-F238E27FC236}">
                <a16:creationId xmlns:a16="http://schemas.microsoft.com/office/drawing/2014/main" id="{0E442549-290E-4B7E-892E-F2DB911DD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7" y="-2"/>
            <a:ext cx="753770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arcador de contenido 16">
            <a:extLst>
              <a:ext uri="{FF2B5EF4-FFF2-40B4-BE49-F238E27FC236}">
                <a16:creationId xmlns:a16="http://schemas.microsoft.com/office/drawing/2014/main" id="{6797906C-1D7C-B856-B6A6-CC4A06CDDFC1}"/>
              </a:ext>
            </a:extLst>
          </p:cNvPr>
          <p:cNvSpPr>
            <a:spLocks noGrp="1"/>
          </p:cNvSpPr>
          <p:nvPr>
            <p:ph sz="half" idx="1"/>
          </p:nvPr>
        </p:nvSpPr>
        <p:spPr>
          <a:xfrm>
            <a:off x="5294377" y="640080"/>
            <a:ext cx="6049953" cy="1005840"/>
          </a:xfrm>
        </p:spPr>
        <p:txBody>
          <a:bodyPr anchor="b">
            <a:normAutofit/>
          </a:bodyPr>
          <a:lstStyle/>
          <a:p>
            <a:r>
              <a:rPr lang="es-AR" sz="2000" dirty="0"/>
              <a:t>PRACTICA DE ALIENACION FAMILIAR (Linares)</a:t>
            </a:r>
          </a:p>
          <a:p>
            <a:endParaRPr lang="es-AR" sz="2000" dirty="0"/>
          </a:p>
        </p:txBody>
      </p:sp>
      <p:sp>
        <p:nvSpPr>
          <p:cNvPr id="15" name="Marcador de contenido 14">
            <a:extLst>
              <a:ext uri="{FF2B5EF4-FFF2-40B4-BE49-F238E27FC236}">
                <a16:creationId xmlns:a16="http://schemas.microsoft.com/office/drawing/2014/main" id="{2BF922D9-DF0D-9D49-C82E-CE254F0A1762}"/>
              </a:ext>
            </a:extLst>
          </p:cNvPr>
          <p:cNvSpPr>
            <a:spLocks noGrp="1"/>
          </p:cNvSpPr>
          <p:nvPr>
            <p:ph sz="half" idx="2"/>
          </p:nvPr>
        </p:nvSpPr>
        <p:spPr>
          <a:xfrm>
            <a:off x="5294377" y="1448972"/>
            <a:ext cx="6059423" cy="5050302"/>
          </a:xfrm>
        </p:spPr>
        <p:txBody>
          <a:bodyPr>
            <a:normAutofit/>
          </a:bodyPr>
          <a:lstStyle/>
          <a:p>
            <a:r>
              <a:rPr lang="es-AR" sz="2000" dirty="0"/>
              <a:t>La negativa del niño a relacionarse con uno de sus progenitores adquiere relevancia en la instancia judicial</a:t>
            </a:r>
          </a:p>
          <a:p>
            <a:r>
              <a:rPr lang="es-AR" sz="2000" dirty="0"/>
              <a:t>La intervención judicial paradójicamente tiende a alienar más al progenitor alienado</a:t>
            </a:r>
          </a:p>
          <a:p>
            <a:r>
              <a:rPr lang="es-AR" sz="2000" dirty="0"/>
              <a:t>Este reclama y exige la intervención con lo que también contribuye a mantener la situación</a:t>
            </a:r>
          </a:p>
          <a:p>
            <a:r>
              <a:rPr lang="es-AR" sz="2000" dirty="0"/>
              <a:t>“Dos progenitores enzarzados en feroz combate por la posesión de un hijo, descalificándose recíprocamente como padres y entregándose a todo tipo de manipulaciones con tal de salirse con la suya”</a:t>
            </a:r>
          </a:p>
          <a:p>
            <a:r>
              <a:rPr lang="es-AR" sz="2000" dirty="0"/>
              <a:t>El SAP es mas un concepto medico-biológico que no encaja con la naturaleza relacional de los </a:t>
            </a:r>
            <a:r>
              <a:rPr lang="es-AR" sz="2000" dirty="0" err="1"/>
              <a:t>fenomenos</a:t>
            </a:r>
            <a:endParaRPr lang="es-AR" sz="2000" dirty="0"/>
          </a:p>
        </p:txBody>
      </p:sp>
    </p:spTree>
    <p:extLst>
      <p:ext uri="{BB962C8B-B14F-4D97-AF65-F5344CB8AC3E}">
        <p14:creationId xmlns:p14="http://schemas.microsoft.com/office/powerpoint/2010/main" val="264751999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1136686D-BB86-C37F-3C24-3D8EA72D71A0}"/>
              </a:ext>
            </a:extLst>
          </p:cNvPr>
          <p:cNvSpPr>
            <a:spLocks noGrp="1"/>
          </p:cNvSpPr>
          <p:nvPr>
            <p:ph type="title"/>
          </p:nvPr>
        </p:nvSpPr>
        <p:spPr>
          <a:xfrm>
            <a:off x="1156851" y="637762"/>
            <a:ext cx="9888496" cy="900131"/>
          </a:xfrm>
        </p:spPr>
        <p:txBody>
          <a:bodyPr anchor="t">
            <a:normAutofit fontScale="90000"/>
          </a:bodyPr>
          <a:lstStyle/>
          <a:p>
            <a:r>
              <a:rPr lang="es-AR" sz="4000" dirty="0">
                <a:solidFill>
                  <a:schemeClr val="bg1"/>
                </a:solidFill>
              </a:rPr>
              <a:t>CARACTERISTICAS DE LAS </a:t>
            </a:r>
            <a:br>
              <a:rPr lang="es-AR" sz="4000" dirty="0">
                <a:solidFill>
                  <a:schemeClr val="bg1"/>
                </a:solidFill>
              </a:rPr>
            </a:br>
            <a:r>
              <a:rPr lang="es-AR" sz="4000" dirty="0">
                <a:solidFill>
                  <a:schemeClr val="bg1"/>
                </a:solidFill>
              </a:rPr>
              <a:t>PRACTICAS ALIENADORAS FAMILARES (PAF)</a:t>
            </a:r>
          </a:p>
        </p:txBody>
      </p:sp>
      <p:sp>
        <p:nvSpPr>
          <p:cNvPr id="13" name="Rectangle 12">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5">
            <a:extLst>
              <a:ext uri="{FF2B5EF4-FFF2-40B4-BE49-F238E27FC236}">
                <a16:creationId xmlns:a16="http://schemas.microsoft.com/office/drawing/2014/main" id="{771CD834-C064-AD4D-7D71-A574D5B51A20}"/>
              </a:ext>
            </a:extLst>
          </p:cNvPr>
          <p:cNvSpPr>
            <a:spLocks noGrp="1"/>
          </p:cNvSpPr>
          <p:nvPr>
            <p:ph idx="1"/>
          </p:nvPr>
        </p:nvSpPr>
        <p:spPr>
          <a:xfrm>
            <a:off x="1155548" y="2217343"/>
            <a:ext cx="9880893" cy="3959619"/>
          </a:xfrm>
        </p:spPr>
        <p:txBody>
          <a:bodyPr>
            <a:normAutofit/>
          </a:bodyPr>
          <a:lstStyle/>
          <a:p>
            <a:r>
              <a:rPr lang="es-AR" sz="2400" dirty="0"/>
              <a:t>Actuaciones disfuncionales de ambos progenitores que se constituyen en manipulador exitoso (alienador) y manipulador fracasado (alienado)</a:t>
            </a:r>
          </a:p>
          <a:p>
            <a:r>
              <a:rPr lang="es-AR" sz="2400" dirty="0"/>
              <a:t>Colaboración activa de los hijos en desarrollo de desconfianza, rechazo y “huida hacia adelante”</a:t>
            </a:r>
          </a:p>
          <a:p>
            <a:r>
              <a:rPr lang="es-AR" sz="2400" dirty="0"/>
              <a:t>Intervención partidista de miembros de las familias extensas</a:t>
            </a:r>
          </a:p>
          <a:p>
            <a:r>
              <a:rPr lang="es-AR" sz="2400" dirty="0"/>
              <a:t>Estimulación del conflicto por profesionales (abogados, jueces, ANAF, psicólogos, psiquiatras)</a:t>
            </a:r>
          </a:p>
          <a:p>
            <a:r>
              <a:rPr lang="es-AR" sz="2400" dirty="0"/>
              <a:t>La responsabilidad de los distintos actores en juego varia en cada caso</a:t>
            </a:r>
          </a:p>
        </p:txBody>
      </p:sp>
    </p:spTree>
    <p:extLst>
      <p:ext uri="{BB962C8B-B14F-4D97-AF65-F5344CB8AC3E}">
        <p14:creationId xmlns:p14="http://schemas.microsoft.com/office/powerpoint/2010/main" val="364134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4" name="Arc 7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518093E9-DA3C-2E04-3CCE-0E98B0BAADD2}"/>
              </a:ext>
            </a:extLst>
          </p:cNvPr>
          <p:cNvSpPr>
            <a:spLocks noGrp="1"/>
          </p:cNvSpPr>
          <p:nvPr>
            <p:ph type="title"/>
          </p:nvPr>
        </p:nvSpPr>
        <p:spPr>
          <a:xfrm>
            <a:off x="5894962" y="479493"/>
            <a:ext cx="5458838" cy="1325563"/>
          </a:xfrm>
        </p:spPr>
        <p:txBody>
          <a:bodyPr vert="horz" lIns="91440" tIns="45720" rIns="91440" bIns="45720" rtlCol="0">
            <a:normAutofit/>
          </a:bodyPr>
          <a:lstStyle/>
          <a:p>
            <a:r>
              <a:rPr lang="en-US"/>
              <a:t>LOS PROGENITORES</a:t>
            </a:r>
          </a:p>
        </p:txBody>
      </p:sp>
      <p:sp>
        <p:nvSpPr>
          <p:cNvPr id="76" name="Freeform: Shape 7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 name="Marcador de contenido 18" descr="Imagen que contiene hombre, parado, gente, niño&#10;&#10;Descripción generada automáticamente">
            <a:extLst>
              <a:ext uri="{FF2B5EF4-FFF2-40B4-BE49-F238E27FC236}">
                <a16:creationId xmlns:a16="http://schemas.microsoft.com/office/drawing/2014/main" id="{90E0E558-B8DE-A6CD-7566-ED02EE1AF2B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309" r="17308" b="-1"/>
          <a:stretch/>
        </p:blipFill>
        <p:spPr>
          <a:xfrm>
            <a:off x="703182" y="905470"/>
            <a:ext cx="4777381" cy="487731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67" name="Content Placeholder 54">
            <a:extLst>
              <a:ext uri="{FF2B5EF4-FFF2-40B4-BE49-F238E27FC236}">
                <a16:creationId xmlns:a16="http://schemas.microsoft.com/office/drawing/2014/main" id="{239A5A6F-32C7-F034-FC77-B24F99114FD9}"/>
              </a:ext>
            </a:extLst>
          </p:cNvPr>
          <p:cNvSpPr>
            <a:spLocks noGrp="1"/>
          </p:cNvSpPr>
          <p:nvPr>
            <p:ph idx="1"/>
          </p:nvPr>
        </p:nvSpPr>
        <p:spPr>
          <a:xfrm>
            <a:off x="5894962" y="1491175"/>
            <a:ext cx="5458838" cy="5166770"/>
          </a:xfrm>
        </p:spPr>
        <p:txBody>
          <a:bodyPr>
            <a:normAutofit lnSpcReduction="10000"/>
          </a:bodyPr>
          <a:lstStyle/>
          <a:p>
            <a:r>
              <a:rPr lang="es-AR" sz="2400" dirty="0"/>
              <a:t>El supuesto alienador suele coincidir con el que ostenta la guarda o custodia</a:t>
            </a:r>
          </a:p>
          <a:p>
            <a:r>
              <a:rPr lang="es-AR" sz="2400" dirty="0"/>
              <a:t>Las custodias compartidas no parecen influir positivamente en algunos casos</a:t>
            </a:r>
          </a:p>
          <a:p>
            <a:r>
              <a:rPr lang="es-AR" sz="2400" dirty="0"/>
              <a:t>El alienado es el que esta mas alejado del núcleo en el que se integran los hijos</a:t>
            </a:r>
          </a:p>
          <a:p>
            <a:r>
              <a:rPr lang="es-AR" sz="2400" dirty="0"/>
              <a:t>El alienado insiste en sus Encuentros sobre los mismos temas críticos</a:t>
            </a:r>
          </a:p>
          <a:p>
            <a:r>
              <a:rPr lang="es-AR" sz="2400" dirty="0"/>
              <a:t>El manipulador fracasado efectúa movimientos interesantes pero se desanima y recurre a un discurso victimista</a:t>
            </a:r>
          </a:p>
          <a:p>
            <a:r>
              <a:rPr lang="es-AR" sz="2400" dirty="0"/>
              <a:t>Rasgos de personalidad paranoide y narcisista</a:t>
            </a:r>
            <a:endParaRPr lang="en-US" sz="2400" dirty="0"/>
          </a:p>
          <a:p>
            <a:pPr marL="0" indent="0">
              <a:buNone/>
            </a:pPr>
            <a:endParaRPr lang="en-US" sz="2000" dirty="0"/>
          </a:p>
          <a:p>
            <a:endParaRPr lang="en-US" sz="2000" dirty="0"/>
          </a:p>
        </p:txBody>
      </p:sp>
      <p:sp>
        <p:nvSpPr>
          <p:cNvPr id="20" name="CuadroTexto 19">
            <a:extLst>
              <a:ext uri="{FF2B5EF4-FFF2-40B4-BE49-F238E27FC236}">
                <a16:creationId xmlns:a16="http://schemas.microsoft.com/office/drawing/2014/main" id="{E363A980-9958-3E90-F392-6808A30A8406}"/>
              </a:ext>
            </a:extLst>
          </p:cNvPr>
          <p:cNvSpPr txBox="1"/>
          <p:nvPr/>
        </p:nvSpPr>
        <p:spPr>
          <a:xfrm>
            <a:off x="9705422" y="6657945"/>
            <a:ext cx="2486578" cy="200055"/>
          </a:xfrm>
          <a:prstGeom prst="rect">
            <a:avLst/>
          </a:prstGeom>
          <a:solidFill>
            <a:srgbClr val="000000"/>
          </a:solidFill>
        </p:spPr>
        <p:txBody>
          <a:bodyPr wrap="none" rtlCol="0">
            <a:spAutoFit/>
          </a:bodyPr>
          <a:lstStyle/>
          <a:p>
            <a:pPr algn="r">
              <a:spcAft>
                <a:spcPts val="600"/>
              </a:spcAft>
            </a:pPr>
            <a:r>
              <a:rPr lang="es-AR" sz="700">
                <a:solidFill>
                  <a:srgbClr val="FFFFFF"/>
                </a:solidFill>
                <a:hlinkClick r:id="rId3" tooltip="https://marthasialer-9.blogspot.com/2017/03/divorcio-evitar-problemas-posteriores.html">
                  <a:extLst>
                    <a:ext uri="{A12FA001-AC4F-418D-AE19-62706E023703}">
                      <ahyp:hlinkClr xmlns:ahyp="http://schemas.microsoft.com/office/drawing/2018/hyperlinkcolor" val="tx"/>
                    </a:ext>
                  </a:extLst>
                </a:hlinkClick>
              </a:rPr>
              <a:t>Esta foto</a:t>
            </a:r>
            <a:r>
              <a:rPr lang="es-AR" sz="700">
                <a:solidFill>
                  <a:srgbClr val="FFFFFF"/>
                </a:solidFill>
              </a:rPr>
              <a:t> de Autor desconocido está bajo licencia </a:t>
            </a:r>
            <a:r>
              <a:rPr lang="es-AR"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s-AR" sz="700">
              <a:solidFill>
                <a:srgbClr val="FFFFFF"/>
              </a:solidFill>
            </a:endParaRPr>
          </a:p>
        </p:txBody>
      </p:sp>
    </p:spTree>
    <p:extLst>
      <p:ext uri="{BB962C8B-B14F-4D97-AF65-F5344CB8AC3E}">
        <p14:creationId xmlns:p14="http://schemas.microsoft.com/office/powerpoint/2010/main" val="3518343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6D788B2-E7DC-F79B-9818-C95FD70591A5}"/>
              </a:ext>
            </a:extLst>
          </p:cNvPr>
          <p:cNvSpPr>
            <a:spLocks noGrp="1"/>
          </p:cNvSpPr>
          <p:nvPr>
            <p:ph type="title"/>
          </p:nvPr>
        </p:nvSpPr>
        <p:spPr>
          <a:xfrm>
            <a:off x="838201" y="249761"/>
            <a:ext cx="4394200" cy="1323439"/>
          </a:xfrm>
        </p:spPr>
        <p:txBody>
          <a:bodyPr anchor="t">
            <a:normAutofit/>
          </a:bodyPr>
          <a:lstStyle/>
          <a:p>
            <a:r>
              <a:rPr lang="es-AR" sz="4000" dirty="0">
                <a:solidFill>
                  <a:schemeClr val="bg1"/>
                </a:solidFill>
              </a:rPr>
              <a:t>LOS HIJOS</a:t>
            </a:r>
          </a:p>
        </p:txBody>
      </p:sp>
      <p:sp>
        <p:nvSpPr>
          <p:cNvPr id="8" name="Content Placeholder 7">
            <a:extLst>
              <a:ext uri="{FF2B5EF4-FFF2-40B4-BE49-F238E27FC236}">
                <a16:creationId xmlns:a16="http://schemas.microsoft.com/office/drawing/2014/main" id="{E97D5420-DB7F-ECB5-C34F-348C3F7BF742}"/>
              </a:ext>
            </a:extLst>
          </p:cNvPr>
          <p:cNvSpPr>
            <a:spLocks noGrp="1"/>
          </p:cNvSpPr>
          <p:nvPr>
            <p:ph idx="1"/>
          </p:nvPr>
        </p:nvSpPr>
        <p:spPr>
          <a:xfrm>
            <a:off x="225082" y="1139483"/>
            <a:ext cx="5627077" cy="5468756"/>
          </a:xfrm>
        </p:spPr>
        <p:txBody>
          <a:bodyPr>
            <a:normAutofit fontScale="92500" lnSpcReduction="20000"/>
          </a:bodyPr>
          <a:lstStyle/>
          <a:p>
            <a:r>
              <a:rPr lang="en-US" sz="2400" dirty="0">
                <a:solidFill>
                  <a:schemeClr val="bg1">
                    <a:alpha val="80000"/>
                  </a:schemeClr>
                </a:solidFill>
              </a:rPr>
              <a:t>No</a:t>
            </a:r>
            <a:r>
              <a:rPr lang="es-AR" sz="2400" dirty="0">
                <a:solidFill>
                  <a:schemeClr val="bg1">
                    <a:alpha val="80000"/>
                  </a:schemeClr>
                </a:solidFill>
              </a:rPr>
              <a:t> necesitan de una manipulación activa y directa para tomar partido</a:t>
            </a:r>
          </a:p>
          <a:p>
            <a:r>
              <a:rPr lang="es-AR" sz="2400" dirty="0">
                <a:solidFill>
                  <a:schemeClr val="bg1">
                    <a:alpha val="80000"/>
                  </a:schemeClr>
                </a:solidFill>
              </a:rPr>
              <a:t>Entienden que no pueden confiar tan incondicionalmente de uno como de otro progenitor</a:t>
            </a:r>
          </a:p>
          <a:p>
            <a:r>
              <a:rPr lang="es-AR" sz="2400" dirty="0">
                <a:solidFill>
                  <a:schemeClr val="bg1">
                    <a:alpha val="80000"/>
                  </a:schemeClr>
                </a:solidFill>
              </a:rPr>
              <a:t>Esto tiende a favorecer el vínculo con las madres y dificultarlo con los padres</a:t>
            </a:r>
          </a:p>
          <a:p>
            <a:r>
              <a:rPr lang="es-AR" sz="2400" dirty="0">
                <a:solidFill>
                  <a:schemeClr val="bg1">
                    <a:alpha val="80000"/>
                  </a:schemeClr>
                </a:solidFill>
              </a:rPr>
              <a:t>La desconfianza suele ser el primer paso en la dinámica alienadora</a:t>
            </a:r>
          </a:p>
          <a:p>
            <a:r>
              <a:rPr lang="es-AR" sz="2400" dirty="0">
                <a:solidFill>
                  <a:schemeClr val="bg1">
                    <a:alpha val="80000"/>
                  </a:schemeClr>
                </a:solidFill>
              </a:rPr>
              <a:t>Luego viene el rechazo, cuando detectan que aquel que consideran seguro empieza a sufrir mas de la cuenta</a:t>
            </a:r>
          </a:p>
          <a:p>
            <a:r>
              <a:rPr lang="es-AR" sz="2400" dirty="0">
                <a:solidFill>
                  <a:schemeClr val="bg1">
                    <a:alpha val="80000"/>
                  </a:schemeClr>
                </a:solidFill>
              </a:rPr>
              <a:t>Este progenitor manipula estratégicamente extremando su expresión de sufrimiento o subrayando las carencias del otro</a:t>
            </a:r>
          </a:p>
          <a:p>
            <a:r>
              <a:rPr lang="es-AR" sz="2400" dirty="0">
                <a:solidFill>
                  <a:schemeClr val="bg1">
                    <a:alpha val="80000"/>
                  </a:schemeClr>
                </a:solidFill>
              </a:rPr>
              <a:t>El niño legitima su propia actitud encontrando razones que justifiquen esta medida</a:t>
            </a:r>
          </a:p>
          <a:p>
            <a:endParaRPr lang="en-US" sz="2400" dirty="0">
              <a:solidFill>
                <a:schemeClr val="bg1">
                  <a:alpha val="80000"/>
                </a:schemeClr>
              </a:solidFill>
            </a:endParaRPr>
          </a:p>
        </p:txBody>
      </p:sp>
      <p:pic>
        <p:nvPicPr>
          <p:cNvPr id="4" name="Marcador de contenido 3">
            <a:extLst>
              <a:ext uri="{FF2B5EF4-FFF2-40B4-BE49-F238E27FC236}">
                <a16:creationId xmlns:a16="http://schemas.microsoft.com/office/drawing/2014/main" id="{22BBCB8D-E857-FF07-5186-A55369BB757C}"/>
              </a:ext>
            </a:extLst>
          </p:cNvPr>
          <p:cNvPicPr>
            <a:picLocks noChangeAspect="1"/>
          </p:cNvPicPr>
          <p:nvPr/>
        </p:nvPicPr>
        <p:blipFill rotWithShape="1">
          <a:blip r:embed="rId2"/>
          <a:srcRect l="30657" r="2906" b="-1"/>
          <a:stretch/>
        </p:blipFill>
        <p:spPr>
          <a:xfrm>
            <a:off x="6070602" y="10"/>
            <a:ext cx="6121398"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3" name="Group 12">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4" name="Freeform: Shape 13">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96227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7">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21B93B-5E0F-E2B1-3107-D3D2C6F24E1D}"/>
              </a:ext>
            </a:extLst>
          </p:cNvPr>
          <p:cNvSpPr>
            <a:spLocks noGrp="1"/>
          </p:cNvSpPr>
          <p:nvPr>
            <p:ph type="title"/>
          </p:nvPr>
        </p:nvSpPr>
        <p:spPr>
          <a:xfrm>
            <a:off x="150127" y="548464"/>
            <a:ext cx="5145204" cy="2228074"/>
          </a:xfrm>
        </p:spPr>
        <p:txBody>
          <a:bodyPr>
            <a:normAutofit/>
          </a:bodyPr>
          <a:lstStyle/>
          <a:p>
            <a:r>
              <a:rPr lang="es-AR" b="1" dirty="0"/>
              <a:t>LA FAMILIA EXTENSA</a:t>
            </a:r>
          </a:p>
        </p:txBody>
      </p:sp>
      <p:sp>
        <p:nvSpPr>
          <p:cNvPr id="9" name="Content Placeholder 8">
            <a:extLst>
              <a:ext uri="{FF2B5EF4-FFF2-40B4-BE49-F238E27FC236}">
                <a16:creationId xmlns:a16="http://schemas.microsoft.com/office/drawing/2014/main" id="{E667AD74-6D5A-55D8-E8BB-D55438A30DA7}"/>
              </a:ext>
            </a:extLst>
          </p:cNvPr>
          <p:cNvSpPr>
            <a:spLocks noGrp="1"/>
          </p:cNvSpPr>
          <p:nvPr>
            <p:ph idx="1"/>
          </p:nvPr>
        </p:nvSpPr>
        <p:spPr>
          <a:xfrm>
            <a:off x="150126" y="2251881"/>
            <a:ext cx="5459104" cy="3853639"/>
          </a:xfrm>
        </p:spPr>
        <p:txBody>
          <a:bodyPr>
            <a:normAutofit/>
          </a:bodyPr>
          <a:lstStyle/>
          <a:p>
            <a:r>
              <a:rPr lang="es-AR" sz="2000" dirty="0"/>
              <a:t>Cuando una familia opta por el miembro político surgen conflictos muy intensos</a:t>
            </a:r>
          </a:p>
          <a:p>
            <a:r>
              <a:rPr lang="es-AR" sz="2000" dirty="0"/>
              <a:t>El conflicto se estimula desde posiciones de parcialidad, reduccionismo y una actitud belicosa</a:t>
            </a:r>
          </a:p>
          <a:p>
            <a:r>
              <a:rPr lang="es-AR" sz="2000" dirty="0"/>
              <a:t>La familia de origen de uno aprovecha la situación para ajustar cuentas con el otro</a:t>
            </a:r>
          </a:p>
        </p:txBody>
      </p:sp>
      <p:pic>
        <p:nvPicPr>
          <p:cNvPr id="5" name="Marcador de contenido 4" descr="Imagen que contiene persona, niño, bebé, sostener&#10;&#10;Descripción generada automáticamente">
            <a:extLst>
              <a:ext uri="{FF2B5EF4-FFF2-40B4-BE49-F238E27FC236}">
                <a16:creationId xmlns:a16="http://schemas.microsoft.com/office/drawing/2014/main" id="{1451DE87-86D5-8760-0C93-3E367005EEE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736" r="13363" b="-1"/>
          <a:stretch/>
        </p:blipFill>
        <p:spPr>
          <a:xfrm>
            <a:off x="5609230" y="0"/>
            <a:ext cx="6579721" cy="6857990"/>
          </a:xfrm>
          <a:prstGeom prst="rect">
            <a:avLst/>
          </a:prstGeom>
          <a:effectLst/>
        </p:spPr>
      </p:pic>
    </p:spTree>
    <p:extLst>
      <p:ext uri="{BB962C8B-B14F-4D97-AF65-F5344CB8AC3E}">
        <p14:creationId xmlns:p14="http://schemas.microsoft.com/office/powerpoint/2010/main" val="58672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F3ECB79D-41C9-EE1F-B734-895E357E5D98}"/>
              </a:ext>
            </a:extLst>
          </p:cNvPr>
          <p:cNvSpPr>
            <a:spLocks noGrp="1"/>
          </p:cNvSpPr>
          <p:nvPr>
            <p:ph type="title"/>
          </p:nvPr>
        </p:nvSpPr>
        <p:spPr>
          <a:xfrm>
            <a:off x="838200" y="365125"/>
            <a:ext cx="10515600" cy="1325563"/>
          </a:xfrm>
        </p:spPr>
        <p:txBody>
          <a:bodyPr>
            <a:normAutofit/>
          </a:bodyPr>
          <a:lstStyle/>
          <a:p>
            <a:r>
              <a:rPr lang="es-AR"/>
              <a:t>Los profesionales </a:t>
            </a:r>
          </a:p>
        </p:txBody>
      </p:sp>
      <p:sp>
        <p:nvSpPr>
          <p:cNvPr id="1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91C54E58-FC3A-B82A-A21F-7D25D47C2F99}"/>
              </a:ext>
            </a:extLst>
          </p:cNvPr>
          <p:cNvSpPr>
            <a:spLocks noGrp="1"/>
          </p:cNvSpPr>
          <p:nvPr>
            <p:ph idx="1"/>
          </p:nvPr>
        </p:nvSpPr>
        <p:spPr>
          <a:xfrm>
            <a:off x="838200" y="1825625"/>
            <a:ext cx="10515600" cy="4351338"/>
          </a:xfrm>
        </p:spPr>
        <p:txBody>
          <a:bodyPr>
            <a:normAutofit lnSpcReduction="10000"/>
          </a:bodyPr>
          <a:lstStyle/>
          <a:p>
            <a:r>
              <a:rPr lang="es-AR" dirty="0"/>
              <a:t>Jueces: actitud ambigua respecto de la terapia familiar</a:t>
            </a:r>
          </a:p>
          <a:p>
            <a:pPr lvl="1"/>
            <a:r>
              <a:rPr lang="es-AR" dirty="0"/>
              <a:t>Aspiran a liberarse del conflicto delegando en la psicoterapia la responsabilidad de la resolución del caso</a:t>
            </a:r>
          </a:p>
          <a:p>
            <a:pPr lvl="1"/>
            <a:r>
              <a:rPr lang="es-AR" dirty="0"/>
              <a:t>Un niño en posición de rechazo es el </a:t>
            </a:r>
            <a:r>
              <a:rPr lang="es-AR" dirty="0" err="1"/>
              <a:t>desafio</a:t>
            </a:r>
            <a:r>
              <a:rPr lang="es-AR" dirty="0"/>
              <a:t> mas poderoso a la omnipotencia judicial</a:t>
            </a:r>
          </a:p>
          <a:p>
            <a:pPr lvl="1"/>
            <a:r>
              <a:rPr lang="es-AR" dirty="0"/>
              <a:t>Algunos actúan coordinando con terapeutas y reconociéndoles posibilidad decisoria</a:t>
            </a:r>
          </a:p>
          <a:p>
            <a:r>
              <a:rPr lang="es-AR" dirty="0"/>
              <a:t>Abogados: uno de los mayores obstáculos para la actividad terapéutica</a:t>
            </a:r>
          </a:p>
          <a:p>
            <a:pPr lvl="1"/>
            <a:r>
              <a:rPr lang="es-AR" dirty="0"/>
              <a:t>La filosofía terapéutica de la comprensión y negociación se estrella contra la lógica de las denuncias</a:t>
            </a:r>
          </a:p>
          <a:p>
            <a:r>
              <a:rPr lang="es-AR" dirty="0"/>
              <a:t>Salud Mental: complican y empeoran las dinámicas alienadoras</a:t>
            </a:r>
          </a:p>
        </p:txBody>
      </p:sp>
    </p:spTree>
    <p:extLst>
      <p:ext uri="{BB962C8B-B14F-4D97-AF65-F5344CB8AC3E}">
        <p14:creationId xmlns:p14="http://schemas.microsoft.com/office/powerpoint/2010/main" val="150202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E2B3DBF-D2DB-5BC6-2872-9F76737D83FF}"/>
              </a:ext>
            </a:extLst>
          </p:cNvPr>
          <p:cNvSpPr>
            <a:spLocks noGrp="1"/>
          </p:cNvSpPr>
          <p:nvPr>
            <p:ph type="title"/>
          </p:nvPr>
        </p:nvSpPr>
        <p:spPr>
          <a:xfrm>
            <a:off x="1156851" y="637762"/>
            <a:ext cx="9888496" cy="900131"/>
          </a:xfrm>
        </p:spPr>
        <p:txBody>
          <a:bodyPr anchor="t">
            <a:normAutofit/>
          </a:bodyPr>
          <a:lstStyle/>
          <a:p>
            <a:r>
              <a:rPr lang="es-AR" sz="4000" dirty="0">
                <a:solidFill>
                  <a:schemeClr val="bg1"/>
                </a:solidFill>
              </a:rPr>
              <a:t>El rol del padre en las PAF</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EC9C90F-AFA3-45A2-CB0F-8D7897D63A91}"/>
              </a:ext>
            </a:extLst>
          </p:cNvPr>
          <p:cNvSpPr>
            <a:spLocks noGrp="1"/>
          </p:cNvSpPr>
          <p:nvPr>
            <p:ph idx="1"/>
          </p:nvPr>
        </p:nvSpPr>
        <p:spPr>
          <a:xfrm>
            <a:off x="1155548" y="2181361"/>
            <a:ext cx="9880893" cy="3995602"/>
          </a:xfrm>
        </p:spPr>
        <p:txBody>
          <a:bodyPr>
            <a:normAutofit/>
          </a:bodyPr>
          <a:lstStyle/>
          <a:p>
            <a:r>
              <a:rPr lang="es-AR" sz="2400" dirty="0"/>
              <a:t>CLASIFICACION SEGÚN LA PARTICIPACION</a:t>
            </a:r>
          </a:p>
          <a:p>
            <a:pPr lvl="1"/>
            <a:r>
              <a:rPr lang="es-AR" sz="2000" dirty="0"/>
              <a:t>Padres que interactúan de forma directa: participan en todos los ámbitos de la crianza</a:t>
            </a:r>
          </a:p>
          <a:p>
            <a:pPr lvl="1"/>
            <a:r>
              <a:rPr lang="es-AR" sz="2000" dirty="0"/>
              <a:t>Padres que son accesibles: están disponibles física y </a:t>
            </a:r>
            <a:r>
              <a:rPr lang="es-AR" sz="2000" dirty="0" err="1"/>
              <a:t>psicologicamente</a:t>
            </a:r>
            <a:endParaRPr lang="es-AR" sz="2000" dirty="0"/>
          </a:p>
          <a:p>
            <a:pPr lvl="1"/>
            <a:r>
              <a:rPr lang="es-AR" sz="2000" dirty="0"/>
              <a:t>Padres con responsabilidad básica: asumen responsabilidad en el bienestar y cuidado </a:t>
            </a:r>
          </a:p>
          <a:p>
            <a:r>
              <a:rPr lang="es-AR" sz="2400" dirty="0"/>
              <a:t>Los padres con responsabilidad básica el proceso de divorcio es menos conflictivo</a:t>
            </a:r>
          </a:p>
          <a:p>
            <a:r>
              <a:rPr lang="es-AR" sz="2400" dirty="0"/>
              <a:t>La participación directa complejiza la conflictividad y la lucha de poder entre padres</a:t>
            </a:r>
          </a:p>
          <a:p>
            <a:pPr marL="0" indent="0">
              <a:buNone/>
            </a:pPr>
            <a:endParaRPr lang="es-AR" sz="2400" dirty="0"/>
          </a:p>
        </p:txBody>
      </p:sp>
    </p:spTree>
    <p:extLst>
      <p:ext uri="{BB962C8B-B14F-4D97-AF65-F5344CB8AC3E}">
        <p14:creationId xmlns:p14="http://schemas.microsoft.com/office/powerpoint/2010/main" val="13547608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CFBD48A09BD034D9DD88D6133DD5506" ma:contentTypeVersion="2" ma:contentTypeDescription="Crear nuevo documento." ma:contentTypeScope="" ma:versionID="28c8b425942be021378dbdcdb7d51710">
  <xsd:schema xmlns:xsd="http://www.w3.org/2001/XMLSchema" xmlns:xs="http://www.w3.org/2001/XMLSchema" xmlns:p="http://schemas.microsoft.com/office/2006/metadata/properties" xmlns:ns3="5552da20-8524-48a2-bbf1-a47082b00efc" targetNamespace="http://schemas.microsoft.com/office/2006/metadata/properties" ma:root="true" ma:fieldsID="71f9781e1f997326a9016897549adef8" ns3:_="">
    <xsd:import namespace="5552da20-8524-48a2-bbf1-a47082b00ef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52da20-8524-48a2-bbf1-a47082b00e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9F4206-5A82-4206-9993-1546C9073A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52da20-8524-48a2-bbf1-a47082b00e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097D2C-2C3B-4654-8FC7-39A79EC5EC24}">
  <ds:schemaRefs>
    <ds:schemaRef ds:uri="http://schemas.microsoft.com/sharepoint/v3/contenttype/forms"/>
  </ds:schemaRefs>
</ds:datastoreItem>
</file>

<file path=customXml/itemProps3.xml><?xml version="1.0" encoding="utf-8"?>
<ds:datastoreItem xmlns:ds="http://schemas.openxmlformats.org/officeDocument/2006/customXml" ds:itemID="{5B555E1C-E78A-4380-A182-C7EC0A351433}">
  <ds:schemaRefs>
    <ds:schemaRef ds:uri="http://schemas.microsoft.com/office/infopath/2007/PartnerControls"/>
    <ds:schemaRef ds:uri="5552da20-8524-48a2-bbf1-a47082b00efc"/>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337</TotalTime>
  <Words>1350</Words>
  <Application>Microsoft Office PowerPoint</Application>
  <PresentationFormat>Panorámica</PresentationFormat>
  <Paragraphs>102</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PRACTICAS ALIENADORAS PARENTALES</vt:lpstr>
      <vt:lpstr>PAF vs SAP</vt:lpstr>
      <vt:lpstr>PAF vs SAP</vt:lpstr>
      <vt:lpstr>CARACTERISTICAS DE LAS  PRACTICAS ALIENADORAS FAMILARES (PAF)</vt:lpstr>
      <vt:lpstr>LOS PROGENITORES</vt:lpstr>
      <vt:lpstr>LOS HIJOS</vt:lpstr>
      <vt:lpstr>LA FAMILIA EXTENSA</vt:lpstr>
      <vt:lpstr>Los profesionales </vt:lpstr>
      <vt:lpstr>El rol del padre en las PAF</vt:lpstr>
      <vt:lpstr>El rol del padre en las PAF</vt:lpstr>
      <vt:lpstr>TIPOLOGIA DE PADRES Y EJERCICIO DE LA PARENTALIDAD </vt:lpstr>
      <vt:lpstr>El rol del padre en las PAF</vt:lpstr>
      <vt:lpstr>El rol del padre en las PAF</vt:lpstr>
      <vt:lpstr>El rol de la madre en las PAF</vt:lpstr>
      <vt:lpstr>TIPOLOGIA DE MADRES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PRACTICAS ALIENADORAS PARENTALES</dc:title>
  <dc:creator>VIANCO VANINA</dc:creator>
  <cp:lastModifiedBy>VIANCO VANINA</cp:lastModifiedBy>
  <cp:revision>2</cp:revision>
  <dcterms:created xsi:type="dcterms:W3CDTF">2023-06-09T12:20:27Z</dcterms:created>
  <dcterms:modified xsi:type="dcterms:W3CDTF">2023-06-09T17:58:19Z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0x010100CCFBD48A09BD034D9DD88D6133DD5506</vt:lpwstr>
  </property>
</Properties>
</file>