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6" r:id="rId13"/>
    <p:sldId id="265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67" r:id="rId30"/>
    <p:sldId id="285" r:id="rId31"/>
    <p:sldId id="286" r:id="rId3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0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A59-6F41-4495-BCC6-74791084142F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AC75484-C470-4952-8840-FB8EFBAC5A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330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A59-6F41-4495-BCC6-74791084142F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C75484-C470-4952-8840-FB8EFBAC5A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536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A59-6F41-4495-BCC6-74791084142F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C75484-C470-4952-8840-FB8EFBAC5A8B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8269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A59-6F41-4495-BCC6-74791084142F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C75484-C470-4952-8840-FB8EFBAC5A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3496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A59-6F41-4495-BCC6-74791084142F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C75484-C470-4952-8840-FB8EFBAC5A8B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6063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A59-6F41-4495-BCC6-74791084142F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C75484-C470-4952-8840-FB8EFBAC5A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3465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A59-6F41-4495-BCC6-74791084142F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5484-C470-4952-8840-FB8EFBAC5A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7795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A59-6F41-4495-BCC6-74791084142F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5484-C470-4952-8840-FB8EFBAC5A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488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A59-6F41-4495-BCC6-74791084142F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5484-C470-4952-8840-FB8EFBAC5A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827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A59-6F41-4495-BCC6-74791084142F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C75484-C470-4952-8840-FB8EFBAC5A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961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A59-6F41-4495-BCC6-74791084142F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AC75484-C470-4952-8840-FB8EFBAC5A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895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A59-6F41-4495-BCC6-74791084142F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AC75484-C470-4952-8840-FB8EFBAC5A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503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A59-6F41-4495-BCC6-74791084142F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5484-C470-4952-8840-FB8EFBAC5A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192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A59-6F41-4495-BCC6-74791084142F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5484-C470-4952-8840-FB8EFBAC5A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270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A59-6F41-4495-BCC6-74791084142F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5484-C470-4952-8840-FB8EFBAC5A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533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A59-6F41-4495-BCC6-74791084142F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C75484-C470-4952-8840-FB8EFBAC5A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4325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E3A59-6F41-4495-BCC6-74791084142F}" type="datetimeFigureOut">
              <a:rPr lang="es-AR" smtClean="0"/>
              <a:t>9/5/2024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AC75484-C470-4952-8840-FB8EFBAC5A8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949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FUNCIONES Y MODELOS CUADRÁTICOS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Matemática para Farmacia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7287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Expresión canónica o normal de la función</a:t>
            </a:r>
            <a:endParaRPr lang="es-AR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37747" t="37021" r="22742" b="23133"/>
          <a:stretch/>
        </p:blipFill>
        <p:spPr bwMode="auto">
          <a:xfrm>
            <a:off x="3348318" y="2076568"/>
            <a:ext cx="7100047" cy="4050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958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EJEMPLO: </a:t>
            </a:r>
            <a:endParaRPr lang="es-AR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36865" t="17257" r="19744" b="24377"/>
          <a:stretch/>
        </p:blipFill>
        <p:spPr bwMode="auto">
          <a:xfrm>
            <a:off x="2592925" y="1264555"/>
            <a:ext cx="7102403" cy="5150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3649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ANÁLISIS DE LA FUNCIÓN CUADRÁTICA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77" t="21117" r="22796" b="27276"/>
          <a:stretch/>
        </p:blipFill>
        <p:spPr>
          <a:xfrm>
            <a:off x="2740843" y="1528482"/>
            <a:ext cx="8339535" cy="44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06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ANÁLISIS DE LA FUNCIÓN CUADRÁTICA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8918" t="38831" r="29380" b="34114"/>
          <a:stretch/>
        </p:blipFill>
        <p:spPr bwMode="auto">
          <a:xfrm>
            <a:off x="2767737" y="1965465"/>
            <a:ext cx="8110933" cy="3089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455894" y="3186953"/>
            <a:ext cx="149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La derecha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55894" y="3778624"/>
            <a:ext cx="165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La izquierda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843247" y="2312894"/>
            <a:ext cx="92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X=h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560859" y="3371619"/>
            <a:ext cx="121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(h;0)</a:t>
            </a:r>
            <a:endParaRPr lang="es-A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77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ANÁLISIS DE LA FUNCIÓN CUADRÁTICA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6635" t="30433" r="25211" b="36938"/>
          <a:stretch/>
        </p:blipFill>
        <p:spPr bwMode="auto">
          <a:xfrm>
            <a:off x="2592925" y="1458114"/>
            <a:ext cx="8202706" cy="3531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853082" y="2554338"/>
            <a:ext cx="94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B050"/>
                </a:solidFill>
              </a:rPr>
              <a:t>X=h</a:t>
            </a:r>
            <a:endParaRPr lang="es-AR" b="1" dirty="0">
              <a:solidFill>
                <a:srgbClr val="00B05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794376" y="3402480"/>
            <a:ext cx="112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B050"/>
                </a:solidFill>
              </a:rPr>
              <a:t>(</a:t>
            </a:r>
            <a:r>
              <a:rPr lang="es-AR" b="1" dirty="0" err="1" smtClean="0">
                <a:solidFill>
                  <a:srgbClr val="00B050"/>
                </a:solidFill>
              </a:rPr>
              <a:t>h;k</a:t>
            </a:r>
            <a:r>
              <a:rPr lang="es-AR" b="1" dirty="0" smtClean="0">
                <a:solidFill>
                  <a:srgbClr val="00B050"/>
                </a:solidFill>
              </a:rPr>
              <a:t>)</a:t>
            </a:r>
            <a:endParaRPr lang="es-A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87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8113" y="0"/>
            <a:ext cx="8911687" cy="1280890"/>
          </a:xfrm>
        </p:spPr>
        <p:txBody>
          <a:bodyPr/>
          <a:lstStyle/>
          <a:p>
            <a:r>
              <a:rPr lang="es-AR" dirty="0"/>
              <a:t>ANÁLISIS DE LA FUNCIÓN CUADRÁTICA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36865" t="17257" r="19744" b="68537"/>
          <a:stretch/>
        </p:blipFill>
        <p:spPr bwMode="auto">
          <a:xfrm>
            <a:off x="2422396" y="640445"/>
            <a:ext cx="8231958" cy="1835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Marcador de contenido 3"/>
          <p:cNvPicPr>
            <a:picLocks/>
          </p:cNvPicPr>
          <p:nvPr/>
        </p:nvPicPr>
        <p:blipFill rotWithShape="1">
          <a:blip r:embed="rId2"/>
          <a:srcRect l="41031" t="72116" r="38460" b="24377"/>
          <a:stretch/>
        </p:blipFill>
        <p:spPr bwMode="auto">
          <a:xfrm>
            <a:off x="2422396" y="2346249"/>
            <a:ext cx="8231958" cy="887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/>
          <a:srcRect l="38629" t="44238" r="18509" b="13093"/>
          <a:stretch/>
        </p:blipFill>
        <p:spPr bwMode="auto">
          <a:xfrm>
            <a:off x="2418112" y="3233342"/>
            <a:ext cx="8236241" cy="34632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7563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INTERSECCIONES CON LOS EJES COORDENADOS</a:t>
            </a:r>
            <a:endParaRPr lang="es-AR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4341" t="22904" r="22037" b="31290"/>
          <a:stretch/>
        </p:blipFill>
        <p:spPr bwMode="auto">
          <a:xfrm>
            <a:off x="2592925" y="1905000"/>
            <a:ext cx="8554687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174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INTERSECCIONES CON LOS EJES COORDENADOS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4518" t="31688" r="23624" b="16544"/>
          <a:stretch/>
        </p:blipFill>
        <p:spPr bwMode="auto">
          <a:xfrm>
            <a:off x="2702859" y="1905000"/>
            <a:ext cx="7853081" cy="4522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1125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ECUACIONES CUADRÁTICAS</a:t>
            </a:r>
            <a:endParaRPr lang="es-AR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5400" t="36080" r="22918" b="44782"/>
          <a:stretch/>
        </p:blipFill>
        <p:spPr bwMode="auto">
          <a:xfrm>
            <a:off x="1828800" y="1905000"/>
            <a:ext cx="9090211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6041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ECUACIONES CUADRÁTICAS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3989" t="37021" r="26094" b="35056"/>
          <a:stretch/>
        </p:blipFill>
        <p:spPr bwMode="auto">
          <a:xfrm>
            <a:off x="1896036" y="1716742"/>
            <a:ext cx="9299294" cy="2841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499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Función </a:t>
            </a:r>
            <a:r>
              <a:rPr lang="es-AR" dirty="0" err="1" smtClean="0"/>
              <a:t>Polinómica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Es una función que está definida  por una expresión con polinomios. Si el grado del polinomio es n, la fórmula de la función  es </a:t>
            </a:r>
            <a:endParaRPr lang="es-AR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46213" t="46747" r="30151" b="47920"/>
          <a:stretch/>
        </p:blipFill>
        <p:spPr bwMode="auto">
          <a:xfrm>
            <a:off x="3160060" y="3148071"/>
            <a:ext cx="7933764" cy="1116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052481" y="4706471"/>
            <a:ext cx="8041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Siendo n un número entero no negativo y </a:t>
            </a:r>
            <a:r>
              <a:rPr lang="es-AR" dirty="0" err="1" smtClean="0"/>
              <a:t>a</a:t>
            </a:r>
            <a:r>
              <a:rPr lang="es-AR" baseline="-25000" dirty="0" err="1" smtClean="0"/>
              <a:t>n</a:t>
            </a:r>
            <a:r>
              <a:rPr lang="es-AR" dirty="0"/>
              <a:t>, a</a:t>
            </a:r>
            <a:r>
              <a:rPr lang="es-AR" baseline="-25000" dirty="0"/>
              <a:t>n-1</a:t>
            </a:r>
            <a:r>
              <a:rPr lang="es-AR" dirty="0"/>
              <a:t>,…,</a:t>
            </a:r>
            <a:r>
              <a:rPr lang="es-AR" dirty="0" smtClean="0"/>
              <a:t>a</a:t>
            </a:r>
            <a:r>
              <a:rPr lang="es-AR" baseline="-25000" dirty="0" smtClean="0"/>
              <a:t>0 </a:t>
            </a:r>
            <a:r>
              <a:rPr lang="es-AR" dirty="0" smtClean="0"/>
              <a:t> números reales.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70223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ECUACIONES CUADRÁTICAS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7870" t="40159" r="29445" b="16544"/>
          <a:stretch/>
        </p:blipFill>
        <p:spPr bwMode="auto">
          <a:xfrm>
            <a:off x="3305620" y="2116363"/>
            <a:ext cx="7029186" cy="4096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7496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ECUACIONES CUADRÁTICAS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Si la ecuación es: 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Siendo </a:t>
            </a:r>
            <a:r>
              <a:rPr lang="es-AR" dirty="0" err="1" smtClean="0"/>
              <a:t>a,b</a:t>
            </a:r>
            <a:r>
              <a:rPr lang="es-AR" dirty="0"/>
              <a:t> </a:t>
            </a:r>
            <a:r>
              <a:rPr lang="es-AR" dirty="0" smtClean="0"/>
              <a:t>y c distintos de cero entonces se resuelve la ecuación con la fórmula de la resolvente</a:t>
            </a:r>
            <a:endParaRPr lang="es-AR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31736" t="60239" r="60489" b="35682"/>
          <a:stretch/>
        </p:blipFill>
        <p:spPr bwMode="auto">
          <a:xfrm>
            <a:off x="4788423" y="2378624"/>
            <a:ext cx="2816791" cy="949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57209" t="19469" r="26931" b="60180"/>
          <a:stretch/>
        </p:blipFill>
        <p:spPr bwMode="auto">
          <a:xfrm>
            <a:off x="4417256" y="4124624"/>
            <a:ext cx="3559126" cy="2346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358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ANALISIS DEL DISCRIMINANTE</a:t>
            </a:r>
            <a:endParaRPr lang="es-AR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5400" t="19452" r="25035" b="14662"/>
          <a:stretch/>
        </p:blipFill>
        <p:spPr bwMode="auto">
          <a:xfrm>
            <a:off x="3010486" y="1308295"/>
            <a:ext cx="7357403" cy="5331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7123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Expresión </a:t>
            </a:r>
            <a:r>
              <a:rPr lang="es-AR" dirty="0" err="1" smtClean="0"/>
              <a:t>factorizada</a:t>
            </a:r>
            <a:r>
              <a:rPr lang="es-AR" dirty="0" smtClean="0"/>
              <a:t> de la función cuadrática</a:t>
            </a:r>
            <a:endParaRPr lang="es-AR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7198" t="26560" r="26766" b="60377"/>
          <a:stretch/>
        </p:blipFill>
        <p:spPr>
          <a:xfrm>
            <a:off x="2466317" y="1905000"/>
            <a:ext cx="8675296" cy="190734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549528" y="4178105"/>
            <a:ext cx="736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i="1" dirty="0" smtClean="0">
                <a:solidFill>
                  <a:srgbClr val="00B050"/>
                </a:solidFill>
              </a:rPr>
              <a:t>SI APLICAMOS DISTRIBUTIVA OBTENEMOS LA ECUACIÓN POLINÓMICA</a:t>
            </a:r>
            <a:endParaRPr lang="es-AR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47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dirty="0" smtClean="0"/>
              <a:t>¿Cómo encontramos el vértice</a:t>
            </a:r>
            <a:r>
              <a:rPr lang="es-AR" dirty="0" smtClean="0"/>
              <a:t>?</a:t>
            </a:r>
            <a:endParaRPr lang="es-AR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7826" t="41453" r="24655" b="26154"/>
          <a:stretch/>
        </p:blipFill>
        <p:spPr>
          <a:xfrm>
            <a:off x="2968282" y="2391507"/>
            <a:ext cx="7962314" cy="32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47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¿Cómo encontramos el vértice?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8453" t="59698" r="25284" b="10888"/>
          <a:stretch/>
        </p:blipFill>
        <p:spPr>
          <a:xfrm>
            <a:off x="2771336" y="2110152"/>
            <a:ext cx="7582486" cy="286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54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¿Cómo encontramos el vértice?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8379" t="36421" r="24797" b="27989"/>
          <a:stretch/>
        </p:blipFill>
        <p:spPr>
          <a:xfrm>
            <a:off x="2592925" y="1905000"/>
            <a:ext cx="7732059" cy="34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76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MAXIMO Y MINIMO DELA FUNCION CUADRATICA</a:t>
            </a:r>
            <a:endParaRPr lang="es-AR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39863" t="36394" r="19920" b="31290"/>
          <a:stretch/>
        </p:blipFill>
        <p:spPr bwMode="auto">
          <a:xfrm>
            <a:off x="2931460" y="2120153"/>
            <a:ext cx="7799294" cy="3285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8921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EJEMPLO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75" t="25033" r="17594" b="9124"/>
          <a:stretch/>
        </p:blipFill>
        <p:spPr>
          <a:xfrm>
            <a:off x="2057400" y="1367117"/>
            <a:ext cx="8807823" cy="49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66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</a:t>
            </a:r>
            <a:r>
              <a:rPr lang="es-AR" dirty="0" smtClean="0"/>
              <a:t>onclusión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TODAS LAS GRAFICAS DE FUNCIONES CUADRATICAS SE OBTIENEN POR TRANSFORMACIONES O POR TABLAS DE VALORES.</a:t>
            </a:r>
          </a:p>
          <a:p>
            <a:r>
              <a:rPr lang="es-AR" dirty="0" smtClean="0"/>
              <a:t>DADA UNA ECUACIÓN PARTICULAR DE LA FUNCIÓN CUADRÁTICA  SE PUEDE TRANSFORMAR EN CUALQUIERA DE LAS OTRAS.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El conjunto imagen de una función se extrae a partir de su grafica</a:t>
            </a:r>
          </a:p>
          <a:p>
            <a:r>
              <a:rPr lang="es-AR" dirty="0" smtClean="0"/>
              <a:t>El eje de simetría es siempre x=h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7892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5007" y="173605"/>
            <a:ext cx="8911687" cy="1280890"/>
          </a:xfrm>
        </p:spPr>
        <p:txBody>
          <a:bodyPr/>
          <a:lstStyle/>
          <a:p>
            <a:r>
              <a:rPr lang="es-AR" dirty="0" smtClean="0"/>
              <a:t>EJEMPLOS DE FUNCIONES POLINÓMICAS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41294" y="1649876"/>
            <a:ext cx="8915400" cy="45361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dirty="0" smtClean="0"/>
              <a:t>Si n=0  la fórmula general de la función es:</a:t>
            </a:r>
          </a:p>
          <a:p>
            <a:pPr marL="0" indent="0" algn="ctr">
              <a:buNone/>
            </a:pPr>
            <a:r>
              <a:rPr lang="es-AR" dirty="0" smtClean="0"/>
              <a:t> p(x)=</a:t>
            </a:r>
            <a:r>
              <a:rPr lang="es-AR" dirty="0"/>
              <a:t> </a:t>
            </a:r>
            <a:r>
              <a:rPr lang="es-AR" dirty="0" smtClean="0"/>
              <a:t>a</a:t>
            </a:r>
            <a:r>
              <a:rPr lang="es-AR" baseline="-25000" dirty="0" smtClean="0"/>
              <a:t>0</a:t>
            </a: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siendo la misma una función constante  </a:t>
            </a:r>
          </a:p>
          <a:p>
            <a:pPr marL="0" indent="0">
              <a:buNone/>
            </a:pPr>
            <a:r>
              <a:rPr lang="es-AR" dirty="0" smtClean="0"/>
              <a:t>cuya gráfica es una recta horizontal. Ejemplo: p(x)=5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smtClean="0"/>
              <a:t>Si n=1  </a:t>
            </a:r>
            <a:r>
              <a:rPr lang="es-AR" dirty="0"/>
              <a:t>la fórmula general de la función es:</a:t>
            </a:r>
          </a:p>
          <a:p>
            <a:pPr marL="0" indent="0" algn="ctr">
              <a:buNone/>
            </a:pPr>
            <a:r>
              <a:rPr lang="es-AR" dirty="0"/>
              <a:t> p(x)= a</a:t>
            </a:r>
            <a:r>
              <a:rPr lang="es-AR" baseline="-25000" dirty="0"/>
              <a:t>1</a:t>
            </a:r>
            <a:r>
              <a:rPr lang="es-AR" dirty="0"/>
              <a:t>x+a</a:t>
            </a:r>
            <a:r>
              <a:rPr lang="es-AR" baseline="-25000" dirty="0"/>
              <a:t>0</a:t>
            </a:r>
            <a:endParaRPr lang="es-AR" dirty="0"/>
          </a:p>
          <a:p>
            <a:pPr marL="0" indent="0">
              <a:buNone/>
            </a:pPr>
            <a:r>
              <a:rPr lang="es-AR" dirty="0" smtClean="0"/>
              <a:t>siendo </a:t>
            </a:r>
            <a:r>
              <a:rPr lang="es-AR" dirty="0"/>
              <a:t>la misma una función </a:t>
            </a:r>
            <a:r>
              <a:rPr lang="es-AR" dirty="0" smtClean="0"/>
              <a:t>lineal  </a:t>
            </a:r>
            <a:r>
              <a:rPr lang="es-AR" dirty="0"/>
              <a:t>cuya gráfica </a:t>
            </a: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es </a:t>
            </a:r>
            <a:r>
              <a:rPr lang="es-AR" dirty="0"/>
              <a:t>una </a:t>
            </a:r>
            <a:r>
              <a:rPr lang="es-AR" dirty="0" smtClean="0"/>
              <a:t>recta con pendiente m=a</a:t>
            </a:r>
            <a:r>
              <a:rPr lang="es-AR" baseline="-25000" dirty="0" smtClean="0"/>
              <a:t>1</a:t>
            </a:r>
            <a:r>
              <a:rPr lang="es-AR" dirty="0"/>
              <a:t> </a:t>
            </a:r>
            <a:r>
              <a:rPr lang="es-AR" dirty="0" smtClean="0"/>
              <a:t>y ordenada b=a</a:t>
            </a:r>
            <a:r>
              <a:rPr lang="es-AR" baseline="-25000" dirty="0" smtClean="0"/>
              <a:t>0.</a:t>
            </a:r>
            <a:endParaRPr lang="es-AR" dirty="0"/>
          </a:p>
          <a:p>
            <a:pPr marL="0" indent="0">
              <a:buNone/>
            </a:pPr>
            <a:r>
              <a:rPr lang="es-AR" dirty="0" smtClean="0"/>
              <a:t>Ejemplo</a:t>
            </a:r>
            <a:r>
              <a:rPr lang="es-AR" dirty="0"/>
              <a:t>: p(x)=</a:t>
            </a:r>
            <a:r>
              <a:rPr lang="es-AR" dirty="0" smtClean="0"/>
              <a:t>5x+6</a:t>
            </a: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baseline="-25000" dirty="0" smtClean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/>
          <a:srcRect l="28333" t="17558" r="8389" b="4854"/>
          <a:stretch/>
        </p:blipFill>
        <p:spPr>
          <a:xfrm>
            <a:off x="8740589" y="1454495"/>
            <a:ext cx="2616106" cy="22964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9837" t="47794" r="34739" b="5515"/>
          <a:stretch/>
        </p:blipFill>
        <p:spPr>
          <a:xfrm>
            <a:off x="8850865" y="3917946"/>
            <a:ext cx="2505829" cy="258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4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372" y="180357"/>
            <a:ext cx="8911687" cy="1280890"/>
          </a:xfrm>
        </p:spPr>
        <p:txBody>
          <a:bodyPr>
            <a:normAutofit/>
          </a:bodyPr>
          <a:lstStyle/>
          <a:p>
            <a:r>
              <a:rPr lang="es-AR" sz="2500" dirty="0" smtClean="0"/>
              <a:t>MODELADO CON FUNCIONES CUADRÁTICAS </a:t>
            </a:r>
            <a:endParaRPr lang="es-AR" sz="25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582" t="17558" r="18594" b="9836"/>
          <a:stretch/>
        </p:blipFill>
        <p:spPr>
          <a:xfrm>
            <a:off x="2606372" y="645990"/>
            <a:ext cx="7922675" cy="595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6030" y="140016"/>
            <a:ext cx="8911687" cy="1280890"/>
          </a:xfrm>
        </p:spPr>
        <p:txBody>
          <a:bodyPr/>
          <a:lstStyle/>
          <a:p>
            <a:r>
              <a:rPr lang="es-AR" dirty="0"/>
              <a:t>MODELADO CON FUNCIONES CUADRÁTICAS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76" t="17914" r="18193" b="8413"/>
          <a:stretch/>
        </p:blipFill>
        <p:spPr>
          <a:xfrm>
            <a:off x="2566030" y="1250576"/>
            <a:ext cx="8366429" cy="549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0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EJEMPLOS DE FUNCIONES POLINÓMICAS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/>
              <a:t>Si </a:t>
            </a:r>
            <a:r>
              <a:rPr lang="es-AR" dirty="0" smtClean="0"/>
              <a:t>n=2  </a:t>
            </a:r>
            <a:r>
              <a:rPr lang="es-AR" dirty="0"/>
              <a:t>la fórmula general de la función es:</a:t>
            </a:r>
          </a:p>
          <a:p>
            <a:pPr marL="0" indent="0" algn="ctr">
              <a:buNone/>
            </a:pPr>
            <a:r>
              <a:rPr lang="es-AR" dirty="0"/>
              <a:t> </a:t>
            </a:r>
            <a:r>
              <a:rPr lang="es-AR" dirty="0" smtClean="0"/>
              <a:t>f(x</a:t>
            </a:r>
            <a:r>
              <a:rPr lang="es-AR" dirty="0"/>
              <a:t>)= a</a:t>
            </a:r>
            <a:r>
              <a:rPr lang="es-AR" baseline="-25000" dirty="0"/>
              <a:t>2</a:t>
            </a:r>
            <a:r>
              <a:rPr lang="es-AR" dirty="0"/>
              <a:t>x</a:t>
            </a:r>
            <a:r>
              <a:rPr lang="es-AR" baseline="30000" dirty="0"/>
              <a:t>2</a:t>
            </a:r>
            <a:r>
              <a:rPr lang="es-AR" dirty="0"/>
              <a:t>+a</a:t>
            </a:r>
            <a:r>
              <a:rPr lang="es-AR" baseline="-25000" dirty="0"/>
              <a:t>1</a:t>
            </a:r>
            <a:r>
              <a:rPr lang="es-AR" dirty="0"/>
              <a:t>x+a</a:t>
            </a:r>
            <a:r>
              <a:rPr lang="es-AR" baseline="-25000" dirty="0"/>
              <a:t>0</a:t>
            </a:r>
            <a:endParaRPr lang="es-AR" dirty="0"/>
          </a:p>
          <a:p>
            <a:pPr marL="0" indent="0">
              <a:buNone/>
            </a:pPr>
            <a:r>
              <a:rPr lang="es-AR" dirty="0" smtClean="0"/>
              <a:t>O 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smtClean="0"/>
              <a:t>siendo </a:t>
            </a:r>
            <a:r>
              <a:rPr lang="es-AR" dirty="0"/>
              <a:t>la misma una función </a:t>
            </a:r>
            <a:r>
              <a:rPr lang="es-AR" dirty="0" smtClean="0"/>
              <a:t>cuadrática  cuya </a:t>
            </a:r>
            <a:r>
              <a:rPr lang="es-AR" dirty="0"/>
              <a:t>gráfica es una </a:t>
            </a:r>
            <a:r>
              <a:rPr lang="es-AR" dirty="0" smtClean="0"/>
              <a:t>parábola. </a:t>
            </a:r>
            <a:r>
              <a:rPr lang="es-AR" dirty="0"/>
              <a:t>Ejemplo: 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rcRect l="49365" t="73729" r="34134" b="22192"/>
          <a:stretch/>
        </p:blipFill>
        <p:spPr bwMode="auto">
          <a:xfrm>
            <a:off x="5331572" y="3327308"/>
            <a:ext cx="3301441" cy="451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4"/>
          <a:srcRect l="39215" t="47375" r="49729" b="48868"/>
          <a:stretch/>
        </p:blipFill>
        <p:spPr bwMode="auto">
          <a:xfrm>
            <a:off x="4937313" y="4937875"/>
            <a:ext cx="3695700" cy="61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111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Función cuadrática</a:t>
            </a:r>
            <a:endParaRPr lang="es-AR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9633" t="50827" r="28387" b="18427"/>
          <a:stretch/>
        </p:blipFill>
        <p:spPr bwMode="auto">
          <a:xfrm>
            <a:off x="2232213" y="1905000"/>
            <a:ext cx="8243046" cy="34469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4914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357" y="624110"/>
            <a:ext cx="9352255" cy="1280890"/>
          </a:xfrm>
        </p:spPr>
        <p:txBody>
          <a:bodyPr/>
          <a:lstStyle/>
          <a:p>
            <a:r>
              <a:rPr lang="es-AR" dirty="0" smtClean="0"/>
              <a:t>LA FUNCIÓN CUADRÁTICA MÁS SENCILLA…</a:t>
            </a:r>
            <a:endParaRPr lang="es-AR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5223" t="35774" r="24154" b="24074"/>
          <a:stretch/>
        </p:blipFill>
        <p:spPr bwMode="auto">
          <a:xfrm>
            <a:off x="2264898" y="2053883"/>
            <a:ext cx="9014630" cy="4473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664504" y="4290646"/>
            <a:ext cx="1615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b="1" i="1" dirty="0" smtClean="0">
                <a:solidFill>
                  <a:srgbClr val="FF0000"/>
                </a:solidFill>
              </a:rPr>
              <a:t>REPASAR TABLA DE VALORES Y CONSTRUCCIÓN DE GRÁFICAS A PARTIR DE TABLAS</a:t>
            </a:r>
            <a:r>
              <a:rPr lang="es-AR" b="1" i="1" dirty="0" smtClean="0">
                <a:solidFill>
                  <a:srgbClr val="FF0000"/>
                </a:solidFill>
              </a:rPr>
              <a:t>.</a:t>
            </a:r>
            <a:endParaRPr lang="es-A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ANÁLISIS DE LA FUNCIÓN CUADRÁTICA BÁSICA</a:t>
            </a:r>
            <a:endParaRPr lang="es-AR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4341" t="42222" r="23448" b="19682"/>
          <a:stretch/>
        </p:blipFill>
        <p:spPr bwMode="auto">
          <a:xfrm>
            <a:off x="2388970" y="2587799"/>
            <a:ext cx="8669117" cy="35169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62471" t="48466" r="32672" b="48713"/>
          <a:stretch/>
        </p:blipFill>
        <p:spPr>
          <a:xfrm>
            <a:off x="5607424" y="2154609"/>
            <a:ext cx="1734671" cy="39892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706322" y="1862258"/>
            <a:ext cx="209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Sea </a:t>
            </a:r>
            <a:endParaRPr lang="es-AR" dirty="0"/>
          </a:p>
        </p:txBody>
      </p:sp>
      <p:sp>
        <p:nvSpPr>
          <p:cNvPr id="8" name="CuadroTexto 7"/>
          <p:cNvSpPr txBox="1"/>
          <p:nvPr/>
        </p:nvSpPr>
        <p:spPr>
          <a:xfrm>
            <a:off x="10018059" y="2944906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X=0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024283" y="3454333"/>
            <a:ext cx="285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X=1 y x=-1 o x=-2 y x=2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024283" y="4119026"/>
            <a:ext cx="54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0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732653" y="4756252"/>
            <a:ext cx="122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(0;0)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024283" y="5004888"/>
            <a:ext cx="184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[0;</a:t>
            </a:r>
            <a:r>
              <a:rPr lang="es-AR" b="1" dirty="0">
                <a:solidFill>
                  <a:srgbClr val="FF0000"/>
                </a:solidFill>
              </a:rPr>
              <a:t> </a:t>
            </a:r>
            <a:r>
              <a:rPr lang="es-AR" b="1" dirty="0" smtClean="0">
                <a:solidFill>
                  <a:srgbClr val="FF0000"/>
                </a:solidFill>
              </a:rPr>
              <a:t>∞)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572000" y="5346622"/>
            <a:ext cx="103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(</a:t>
            </a:r>
            <a:r>
              <a:rPr lang="es-AR" b="1" dirty="0" smtClean="0">
                <a:solidFill>
                  <a:srgbClr val="FF0000"/>
                </a:solidFill>
              </a:rPr>
              <a:t>0; ∞)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916404" y="5359439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(-∞;0)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572000" y="5622856"/>
            <a:ext cx="151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R- {0}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886707" y="5984243"/>
            <a:ext cx="8059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/>
              <a:t>Intervalo de negatividad: 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/>
              <a:t>Intersección con el eje x: (0;0)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/>
              <a:t>Intersección con el eje y: (0;0)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735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2960" y="489639"/>
            <a:ext cx="8911687" cy="1280890"/>
          </a:xfrm>
        </p:spPr>
        <p:txBody>
          <a:bodyPr/>
          <a:lstStyle/>
          <a:p>
            <a:r>
              <a:rPr lang="es-AR" dirty="0" smtClean="0"/>
              <a:t>ANÁLISIS DE LA FUNCIÓN CUADRÁTICA</a:t>
            </a:r>
            <a:endParaRPr lang="es-AR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5576" t="29759" r="26446" b="38507"/>
          <a:stretch/>
        </p:blipFill>
        <p:spPr bwMode="auto">
          <a:xfrm>
            <a:off x="2182602" y="2072858"/>
            <a:ext cx="8689157" cy="3446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202960" y="1371600"/>
            <a:ext cx="8702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El signo de </a:t>
            </a:r>
            <a:r>
              <a:rPr lang="es-AR" b="1" dirty="0" smtClean="0"/>
              <a:t>a, </a:t>
            </a:r>
            <a:r>
              <a:rPr lang="es-AR" dirty="0" smtClean="0"/>
              <a:t>en                      con b=c=0  indica  hacia donde se dirigen las ramas de la parábola.</a:t>
            </a:r>
            <a:endParaRPr lang="es-AR" dirty="0"/>
          </a:p>
        </p:txBody>
      </p:sp>
      <p:pic>
        <p:nvPicPr>
          <p:cNvPr id="6" name="Imagen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rcRect l="49365" t="73728" r="44931" b="23109"/>
          <a:stretch/>
        </p:blipFill>
        <p:spPr bwMode="auto">
          <a:xfrm>
            <a:off x="4177337" y="1350726"/>
            <a:ext cx="1141222" cy="349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6325452" y="2079323"/>
            <a:ext cx="107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arriba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325451" y="2805813"/>
            <a:ext cx="107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abajo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846486" y="4678184"/>
            <a:ext cx="170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CERRADA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199004" y="4206258"/>
            <a:ext cx="154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ABIERTA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460812" y="5519443"/>
            <a:ext cx="3173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B050"/>
                </a:solidFill>
              </a:rPr>
              <a:t>LA GRAFICA SE CONSTRUYE MEDIANTE TABLA DE VALORES </a:t>
            </a:r>
            <a:endParaRPr lang="es-A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82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ANÁLISIS DE LA FUNCIÓN CUADRÁTICA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Sea                                     , con b=0 y c=k entonces:</a:t>
            </a:r>
          </a:p>
          <a:p>
            <a:pPr marL="0" indent="0">
              <a:buNone/>
            </a:pPr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8493" t="43934" r="56132" b="52573"/>
          <a:stretch/>
        </p:blipFill>
        <p:spPr>
          <a:xfrm>
            <a:off x="3321421" y="2037228"/>
            <a:ext cx="2111191" cy="542365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 rotWithShape="1">
          <a:blip r:embed="rId3"/>
          <a:srcRect l="25752" t="54824" r="24506" b="14976"/>
          <a:stretch/>
        </p:blipFill>
        <p:spPr bwMode="auto">
          <a:xfrm>
            <a:off x="2474258" y="2808193"/>
            <a:ext cx="8068236" cy="30442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818965" y="4022411"/>
            <a:ext cx="111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arriba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818965" y="4391743"/>
            <a:ext cx="127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FF0000"/>
                </a:solidFill>
              </a:rPr>
              <a:t>a</a:t>
            </a:r>
            <a:r>
              <a:rPr lang="es-AR" b="1" dirty="0" smtClean="0">
                <a:solidFill>
                  <a:srgbClr val="FF0000"/>
                </a:solidFill>
              </a:rPr>
              <a:t>bajo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184341" y="3267635"/>
            <a:ext cx="76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X=0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002805" y="4096409"/>
            <a:ext cx="106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(0;k)</a:t>
            </a:r>
            <a:endParaRPr lang="es-A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5023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398</TotalTime>
  <Words>484</Words>
  <Application>Microsoft Office PowerPoint</Application>
  <PresentationFormat>Panorámica</PresentationFormat>
  <Paragraphs>93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Wingdings 3</vt:lpstr>
      <vt:lpstr>Espiral</vt:lpstr>
      <vt:lpstr>FUNCIONES Y MODELOS CUADRÁTICOS</vt:lpstr>
      <vt:lpstr>Función Polinómica</vt:lpstr>
      <vt:lpstr>EJEMPLOS DE FUNCIONES POLINÓMICAS</vt:lpstr>
      <vt:lpstr>EJEMPLOS DE FUNCIONES POLINÓMICAS</vt:lpstr>
      <vt:lpstr>Función cuadrática</vt:lpstr>
      <vt:lpstr>LA FUNCIÓN CUADRÁTICA MÁS SENCILLA…</vt:lpstr>
      <vt:lpstr>ANÁLISIS DE LA FUNCIÓN CUADRÁTICA BÁSICA</vt:lpstr>
      <vt:lpstr>ANÁLISIS DE LA FUNCIÓN CUADRÁTICA</vt:lpstr>
      <vt:lpstr>ANÁLISIS DE LA FUNCIÓN CUADRÁTICA</vt:lpstr>
      <vt:lpstr>Expresión canónica o normal de la función</vt:lpstr>
      <vt:lpstr>EJEMPLO: </vt:lpstr>
      <vt:lpstr>ANÁLISIS DE LA FUNCIÓN CUADRÁTICA</vt:lpstr>
      <vt:lpstr>ANÁLISIS DE LA FUNCIÓN CUADRÁTICA</vt:lpstr>
      <vt:lpstr>ANÁLISIS DE LA FUNCIÓN CUADRÁTICA</vt:lpstr>
      <vt:lpstr>ANÁLISIS DE LA FUNCIÓN CUADRÁTICA</vt:lpstr>
      <vt:lpstr>INTERSECCIONES CON LOS EJES COORDENADOS</vt:lpstr>
      <vt:lpstr>INTERSECCIONES CON LOS EJES COORDENADOS</vt:lpstr>
      <vt:lpstr>ECUACIONES CUADRÁTICAS</vt:lpstr>
      <vt:lpstr>ECUACIONES CUADRÁTICAS</vt:lpstr>
      <vt:lpstr>ECUACIONES CUADRÁTICAS</vt:lpstr>
      <vt:lpstr>ECUACIONES CUADRÁTICAS</vt:lpstr>
      <vt:lpstr>ANALISIS DEL DISCRIMINANTE</vt:lpstr>
      <vt:lpstr>Expresión factorizada de la función cuadrática</vt:lpstr>
      <vt:lpstr>¿Cómo encontramos el vértice?</vt:lpstr>
      <vt:lpstr>¿Cómo encontramos el vértice?</vt:lpstr>
      <vt:lpstr>¿Cómo encontramos el vértice?</vt:lpstr>
      <vt:lpstr>MAXIMO Y MINIMO DELA FUNCION CUADRATICA</vt:lpstr>
      <vt:lpstr>EJEMPLO</vt:lpstr>
      <vt:lpstr>Conclusión</vt:lpstr>
      <vt:lpstr>MODELADO CON FUNCIONES CUADRÁTICAS </vt:lpstr>
      <vt:lpstr>MODELADO CON FUNCIONES CUADRÁTICAS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FUNCIONES Y MODELOS CUADRÁTICOS</dc:title>
  <dc:creator>usuario</dc:creator>
  <cp:lastModifiedBy>Fatima</cp:lastModifiedBy>
  <cp:revision>47</cp:revision>
  <dcterms:created xsi:type="dcterms:W3CDTF">2024-05-08T17:52:34Z</dcterms:created>
  <dcterms:modified xsi:type="dcterms:W3CDTF">2024-05-09T12:30:16Z</dcterms:modified>
</cp:coreProperties>
</file>