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8" r:id="rId2"/>
    <p:sldId id="256" r:id="rId3"/>
    <p:sldId id="257" r:id="rId4"/>
    <p:sldId id="258" r:id="rId5"/>
    <p:sldId id="259" r:id="rId6"/>
    <p:sldId id="260" r:id="rId7"/>
    <p:sldId id="269" r:id="rId8"/>
    <p:sldId id="261" r:id="rId9"/>
    <p:sldId id="262" r:id="rId10"/>
    <p:sldId id="263" r:id="rId11"/>
    <p:sldId id="264" r:id="rId12"/>
    <p:sldId id="265" r:id="rId13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459" autoAdjust="0"/>
    <p:restoredTop sz="94610"/>
  </p:normalViewPr>
  <p:slideViewPr>
    <p:cSldViewPr snapToGrid="0" snapToObjects="1">
      <p:cViewPr>
        <p:scale>
          <a:sx n="118" d="100"/>
          <a:sy n="118" d="100"/>
        </p:scale>
        <p:origin x="-2250" y="-15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C28A85-81F8-40C8-A674-8E5BE025C3F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A5E33FE-8318-44D6-A378-0E44DC37E7FC}">
      <dgm:prSet/>
      <dgm:spPr/>
      <dgm:t>
        <a:bodyPr/>
        <a:lstStyle/>
        <a:p>
          <a:pPr rtl="0"/>
          <a:r>
            <a:rPr lang="es-ES" u="sng" smtClean="0"/>
            <a:t>El planteamiento violento: </a:t>
          </a:r>
          <a:r>
            <a:rPr lang="es-ES" smtClean="0"/>
            <a:t>el modo en que se plantea una discusión es cardinal para saber si va por buen o mal camino.</a:t>
          </a:r>
          <a:endParaRPr lang="en-US"/>
        </a:p>
      </dgm:t>
    </dgm:pt>
    <dgm:pt modelId="{9269D212-3081-4879-8C57-E15DC95EF8E7}" type="parTrans" cxnId="{75C00886-40D9-421B-964A-45513664EEBD}">
      <dgm:prSet/>
      <dgm:spPr/>
      <dgm:t>
        <a:bodyPr/>
        <a:lstStyle/>
        <a:p>
          <a:endParaRPr lang="es-ES"/>
        </a:p>
      </dgm:t>
    </dgm:pt>
    <dgm:pt modelId="{51B79E1F-88AA-465C-BAD8-9B34F40841D9}" type="sibTrans" cxnId="{75C00886-40D9-421B-964A-45513664EEBD}">
      <dgm:prSet/>
      <dgm:spPr/>
      <dgm:t>
        <a:bodyPr/>
        <a:lstStyle/>
        <a:p>
          <a:endParaRPr lang="es-ES"/>
        </a:p>
      </dgm:t>
    </dgm:pt>
    <dgm:pt modelId="{5E10AE1B-B8E1-49F2-A63B-9DAD07268ADE}">
      <dgm:prSet/>
      <dgm:spPr/>
      <dgm:t>
        <a:bodyPr/>
        <a:lstStyle/>
        <a:p>
          <a:pPr rtl="0"/>
          <a:r>
            <a:rPr lang="es-ES" u="sng" dirty="0" smtClean="0"/>
            <a:t>Los cuatro jinetes</a:t>
          </a:r>
          <a:r>
            <a:rPr lang="es-ES" dirty="0" smtClean="0"/>
            <a:t>: son cuatro tipos de interacciones negativas que son letales para el matrimonio: Las criticas - El desprecio - La actitud defensiva - Actitud evasiva</a:t>
          </a:r>
        </a:p>
        <a:p>
          <a:pPr rtl="0"/>
          <a:endParaRPr lang="en-US" dirty="0"/>
        </a:p>
      </dgm:t>
    </dgm:pt>
    <dgm:pt modelId="{F700AD9D-893E-4767-82B1-4CDA8D6062E2}" type="parTrans" cxnId="{C384D707-850A-49AB-B5C4-0A6829569E6C}">
      <dgm:prSet/>
      <dgm:spPr/>
      <dgm:t>
        <a:bodyPr/>
        <a:lstStyle/>
        <a:p>
          <a:endParaRPr lang="es-ES"/>
        </a:p>
      </dgm:t>
    </dgm:pt>
    <dgm:pt modelId="{F3B11EDD-9EBD-40F8-99EB-A35EE922EBD2}" type="sibTrans" cxnId="{C384D707-850A-49AB-B5C4-0A6829569E6C}">
      <dgm:prSet/>
      <dgm:spPr/>
      <dgm:t>
        <a:bodyPr/>
        <a:lstStyle/>
        <a:p>
          <a:endParaRPr lang="es-ES"/>
        </a:p>
      </dgm:t>
    </dgm:pt>
    <dgm:pt modelId="{1C16C638-FE33-4324-AE6A-E9C408A6E9E5}">
      <dgm:prSet/>
      <dgm:spPr/>
      <dgm:t>
        <a:bodyPr/>
        <a:lstStyle/>
        <a:p>
          <a:pPr rtl="0"/>
          <a:endParaRPr lang="en-US" dirty="0"/>
        </a:p>
      </dgm:t>
    </dgm:pt>
    <dgm:pt modelId="{5CDC6AE5-B34E-4BD5-9D87-7C1F3A3B32FE}" type="parTrans" cxnId="{197FD8C7-E1CA-493D-A06B-267B90CB7362}">
      <dgm:prSet/>
      <dgm:spPr/>
      <dgm:t>
        <a:bodyPr/>
        <a:lstStyle/>
        <a:p>
          <a:endParaRPr lang="es-ES"/>
        </a:p>
      </dgm:t>
    </dgm:pt>
    <dgm:pt modelId="{75EE3D84-D88D-4B7C-9279-E477245061D5}" type="sibTrans" cxnId="{197FD8C7-E1CA-493D-A06B-267B90CB7362}">
      <dgm:prSet/>
      <dgm:spPr/>
      <dgm:t>
        <a:bodyPr/>
        <a:lstStyle/>
        <a:p>
          <a:endParaRPr lang="es-ES"/>
        </a:p>
      </dgm:t>
    </dgm:pt>
    <dgm:pt modelId="{476E2C4D-C1B0-4788-B504-F710FA491641}">
      <dgm:prSet/>
      <dgm:spPr/>
      <dgm:t>
        <a:bodyPr/>
        <a:lstStyle/>
        <a:p>
          <a:pPr rtl="0"/>
          <a:r>
            <a:rPr lang="es-ES" u="sng" dirty="0" smtClean="0"/>
            <a:t>Sentirse abrumado</a:t>
          </a:r>
          <a:r>
            <a:rPr lang="es-ES" dirty="0" smtClean="0"/>
            <a:t>: esta señal aparece muchas veces ante la incesante presencia de los cuatro tipos de interacciones negativas.</a:t>
          </a:r>
          <a:endParaRPr lang="en-US" dirty="0"/>
        </a:p>
      </dgm:t>
    </dgm:pt>
    <dgm:pt modelId="{D2CD407C-B115-42E6-9D9C-C3C968EA7E74}" type="parTrans" cxnId="{BD6D93D1-5B89-4625-8269-09DC14CD83A6}">
      <dgm:prSet/>
      <dgm:spPr/>
      <dgm:t>
        <a:bodyPr/>
        <a:lstStyle/>
        <a:p>
          <a:endParaRPr lang="es-ES"/>
        </a:p>
      </dgm:t>
    </dgm:pt>
    <dgm:pt modelId="{292C950C-12D8-4543-ACEA-84DC5DFD9CA4}" type="sibTrans" cxnId="{BD6D93D1-5B89-4625-8269-09DC14CD83A6}">
      <dgm:prSet/>
      <dgm:spPr/>
      <dgm:t>
        <a:bodyPr/>
        <a:lstStyle/>
        <a:p>
          <a:endParaRPr lang="es-ES"/>
        </a:p>
      </dgm:t>
    </dgm:pt>
    <dgm:pt modelId="{1DBACE7A-7A1D-4423-A06A-14795EED8986}">
      <dgm:prSet/>
      <dgm:spPr/>
      <dgm:t>
        <a:bodyPr/>
        <a:lstStyle/>
        <a:p>
          <a:pPr rtl="0"/>
          <a:r>
            <a:rPr lang="es-ES" u="sng" smtClean="0"/>
            <a:t>El lenguaje corporal: </a:t>
          </a:r>
          <a:r>
            <a:rPr lang="es-ES" smtClean="0"/>
            <a:t>reaccionar de manera impulsiva ante estas situaciones conlleva consecuencias gravísimas para la relación y la resolución del conflicto.</a:t>
          </a:r>
          <a:endParaRPr lang="en-US"/>
        </a:p>
      </dgm:t>
    </dgm:pt>
    <dgm:pt modelId="{9BD3DD3E-846C-4365-93CD-93F2FB22E244}" type="parTrans" cxnId="{93B33CC5-19F8-4F11-B5D5-33E6A0B745CF}">
      <dgm:prSet/>
      <dgm:spPr/>
      <dgm:t>
        <a:bodyPr/>
        <a:lstStyle/>
        <a:p>
          <a:endParaRPr lang="es-ES"/>
        </a:p>
      </dgm:t>
    </dgm:pt>
    <dgm:pt modelId="{0E0CCDCD-37F3-4722-ACA3-EECCBE8F8798}" type="sibTrans" cxnId="{93B33CC5-19F8-4F11-B5D5-33E6A0B745CF}">
      <dgm:prSet/>
      <dgm:spPr/>
      <dgm:t>
        <a:bodyPr/>
        <a:lstStyle/>
        <a:p>
          <a:endParaRPr lang="es-ES"/>
        </a:p>
      </dgm:t>
    </dgm:pt>
    <dgm:pt modelId="{87ACD24D-E59D-43BD-AE7D-4E120B6CD56F}">
      <dgm:prSet/>
      <dgm:spPr/>
      <dgm:t>
        <a:bodyPr/>
        <a:lstStyle/>
        <a:p>
          <a:pPr rtl="0"/>
          <a:r>
            <a:rPr lang="es-ES" u="sng" smtClean="0"/>
            <a:t>Intentos de desagravio fracasados: </a:t>
          </a:r>
          <a:r>
            <a:rPr lang="es-ES" smtClean="0"/>
            <a:t>es decir, que no existan, que fallen o pasen desapercibidos los intentos de reparación y enmienda del conflicto.</a:t>
          </a:r>
          <a:endParaRPr lang="en-US"/>
        </a:p>
      </dgm:t>
    </dgm:pt>
    <dgm:pt modelId="{04E1C6F2-B8BB-4E32-9AC3-23BFE6263B50}" type="parTrans" cxnId="{EA01D460-0597-4FBC-A1FD-46D3BFB41F17}">
      <dgm:prSet/>
      <dgm:spPr/>
      <dgm:t>
        <a:bodyPr/>
        <a:lstStyle/>
        <a:p>
          <a:endParaRPr lang="es-ES"/>
        </a:p>
      </dgm:t>
    </dgm:pt>
    <dgm:pt modelId="{640DBFE0-18F1-47DE-B5DF-D75CC888F68F}" type="sibTrans" cxnId="{EA01D460-0597-4FBC-A1FD-46D3BFB41F17}">
      <dgm:prSet/>
      <dgm:spPr/>
      <dgm:t>
        <a:bodyPr/>
        <a:lstStyle/>
        <a:p>
          <a:endParaRPr lang="es-ES"/>
        </a:p>
      </dgm:t>
    </dgm:pt>
    <dgm:pt modelId="{B26F4260-F85E-48F9-864E-133550453087}">
      <dgm:prSet/>
      <dgm:spPr/>
      <dgm:t>
        <a:bodyPr/>
        <a:lstStyle/>
        <a:p>
          <a:pPr rtl="0"/>
          <a:r>
            <a:rPr lang="es-ES" u="sng" smtClean="0"/>
            <a:t>Malos recuerdos: </a:t>
          </a:r>
          <a:r>
            <a:rPr lang="es-ES" smtClean="0"/>
            <a:t>focalizarse y reescribir el pasado buscando malos recuerdos trae consecuencias negativas.</a:t>
          </a:r>
          <a:endParaRPr lang="en-US"/>
        </a:p>
      </dgm:t>
    </dgm:pt>
    <dgm:pt modelId="{E09A9117-B7EA-45BB-8362-87B8889949D2}" type="parTrans" cxnId="{F32562A4-92D4-4362-99EA-EBA50F9ADE9C}">
      <dgm:prSet/>
      <dgm:spPr/>
      <dgm:t>
        <a:bodyPr/>
        <a:lstStyle/>
        <a:p>
          <a:endParaRPr lang="es-ES"/>
        </a:p>
      </dgm:t>
    </dgm:pt>
    <dgm:pt modelId="{A200E443-95C6-4B25-A660-5678FF2C16C0}" type="sibTrans" cxnId="{F32562A4-92D4-4362-99EA-EBA50F9ADE9C}">
      <dgm:prSet/>
      <dgm:spPr/>
      <dgm:t>
        <a:bodyPr/>
        <a:lstStyle/>
        <a:p>
          <a:endParaRPr lang="es-ES"/>
        </a:p>
      </dgm:t>
    </dgm:pt>
    <dgm:pt modelId="{0DCD1487-0B4E-4209-88F0-44E688B45CB8}" type="pres">
      <dgm:prSet presAssocID="{D2C28A85-81F8-40C8-A674-8E5BE025C3F4}" presName="linear" presStyleCnt="0">
        <dgm:presLayoutVars>
          <dgm:animLvl val="lvl"/>
          <dgm:resizeHandles val="exact"/>
        </dgm:presLayoutVars>
      </dgm:prSet>
      <dgm:spPr/>
    </dgm:pt>
    <dgm:pt modelId="{87C752D0-2729-4F21-85CD-DDBE6ACBF8C1}" type="pres">
      <dgm:prSet presAssocID="{5A5E33FE-8318-44D6-A378-0E44DC37E7F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9E90274-6D40-46A5-BB02-FC6B825D44C6}" type="pres">
      <dgm:prSet presAssocID="{51B79E1F-88AA-465C-BAD8-9B34F40841D9}" presName="spacer" presStyleCnt="0"/>
      <dgm:spPr/>
    </dgm:pt>
    <dgm:pt modelId="{AD2990D7-02B8-48BE-99AF-00D1693804E3}" type="pres">
      <dgm:prSet presAssocID="{5E10AE1B-B8E1-49F2-A63B-9DAD07268AD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AF9072-BD6B-433B-BBAA-CF4ADF5BB2A2}" type="pres">
      <dgm:prSet presAssocID="{5E10AE1B-B8E1-49F2-A63B-9DAD07268AD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7909BA-DD7A-4B30-A2DC-B7D4690B1E2C}" type="pres">
      <dgm:prSet presAssocID="{476E2C4D-C1B0-4788-B504-F710FA491641}" presName="parentText" presStyleLbl="node1" presStyleIdx="2" presStyleCnt="6" custLinFactY="-11951" custLinFactNeighborY="-100000">
        <dgm:presLayoutVars>
          <dgm:chMax val="0"/>
          <dgm:bulletEnabled val="1"/>
        </dgm:presLayoutVars>
      </dgm:prSet>
      <dgm:spPr/>
    </dgm:pt>
    <dgm:pt modelId="{FE31D842-3BBA-4658-8C8A-BED46FD4724D}" type="pres">
      <dgm:prSet presAssocID="{292C950C-12D8-4543-ACEA-84DC5DFD9CA4}" presName="spacer" presStyleCnt="0"/>
      <dgm:spPr/>
    </dgm:pt>
    <dgm:pt modelId="{A4F4C17D-EDA0-44A3-BDBD-36054FCC3543}" type="pres">
      <dgm:prSet presAssocID="{1DBACE7A-7A1D-4423-A06A-14795EED8986}" presName="parentText" presStyleLbl="node1" presStyleIdx="3" presStyleCnt="6" custLinFactY="-8102" custLinFactNeighborY="-100000">
        <dgm:presLayoutVars>
          <dgm:chMax val="0"/>
          <dgm:bulletEnabled val="1"/>
        </dgm:presLayoutVars>
      </dgm:prSet>
      <dgm:spPr/>
    </dgm:pt>
    <dgm:pt modelId="{90F8B3A8-4FD9-464A-AD7E-D8F79020A883}" type="pres">
      <dgm:prSet presAssocID="{0E0CCDCD-37F3-4722-ACA3-EECCBE8F8798}" presName="spacer" presStyleCnt="0"/>
      <dgm:spPr/>
    </dgm:pt>
    <dgm:pt modelId="{C8BC1D29-5A76-47C9-B488-FA932A48129D}" type="pres">
      <dgm:prSet presAssocID="{87ACD24D-E59D-43BD-AE7D-4E120B6CD56F}" presName="parentText" presStyleLbl="node1" presStyleIdx="4" presStyleCnt="6" custLinFactY="-1687" custLinFactNeighborY="-100000">
        <dgm:presLayoutVars>
          <dgm:chMax val="0"/>
          <dgm:bulletEnabled val="1"/>
        </dgm:presLayoutVars>
      </dgm:prSet>
      <dgm:spPr/>
    </dgm:pt>
    <dgm:pt modelId="{3EB5310C-4219-47FA-BD52-0A3795C704E8}" type="pres">
      <dgm:prSet presAssocID="{640DBFE0-18F1-47DE-B5DF-D75CC888F68F}" presName="spacer" presStyleCnt="0"/>
      <dgm:spPr/>
    </dgm:pt>
    <dgm:pt modelId="{42B65FD6-80A7-4839-B579-90303568B963}" type="pres">
      <dgm:prSet presAssocID="{B26F4260-F85E-48F9-864E-133550453087}" presName="parentText" presStyleLbl="node1" presStyleIdx="5" presStyleCnt="6" custLinFactY="-1687" custLinFactNeighborY="-100000">
        <dgm:presLayoutVars>
          <dgm:chMax val="0"/>
          <dgm:bulletEnabled val="1"/>
        </dgm:presLayoutVars>
      </dgm:prSet>
      <dgm:spPr/>
    </dgm:pt>
  </dgm:ptLst>
  <dgm:cxnLst>
    <dgm:cxn modelId="{BD6D93D1-5B89-4625-8269-09DC14CD83A6}" srcId="{D2C28A85-81F8-40C8-A674-8E5BE025C3F4}" destId="{476E2C4D-C1B0-4788-B504-F710FA491641}" srcOrd="2" destOrd="0" parTransId="{D2CD407C-B115-42E6-9D9C-C3C968EA7E74}" sibTransId="{292C950C-12D8-4543-ACEA-84DC5DFD9CA4}"/>
    <dgm:cxn modelId="{93B33CC5-19F8-4F11-B5D5-33E6A0B745CF}" srcId="{D2C28A85-81F8-40C8-A674-8E5BE025C3F4}" destId="{1DBACE7A-7A1D-4423-A06A-14795EED8986}" srcOrd="3" destOrd="0" parTransId="{9BD3DD3E-846C-4365-93CD-93F2FB22E244}" sibTransId="{0E0CCDCD-37F3-4722-ACA3-EECCBE8F8798}"/>
    <dgm:cxn modelId="{74A85CE5-5CF7-46DA-9F4C-7AD12E460D90}" type="presOf" srcId="{1C16C638-FE33-4324-AE6A-E9C408A6E9E5}" destId="{75AF9072-BD6B-433B-BBAA-CF4ADF5BB2A2}" srcOrd="0" destOrd="0" presId="urn:microsoft.com/office/officeart/2005/8/layout/vList2"/>
    <dgm:cxn modelId="{C384D707-850A-49AB-B5C4-0A6829569E6C}" srcId="{D2C28A85-81F8-40C8-A674-8E5BE025C3F4}" destId="{5E10AE1B-B8E1-49F2-A63B-9DAD07268ADE}" srcOrd="1" destOrd="0" parTransId="{F700AD9D-893E-4767-82B1-4CDA8D6062E2}" sibTransId="{F3B11EDD-9EBD-40F8-99EB-A35EE922EBD2}"/>
    <dgm:cxn modelId="{C8146FCC-D4FA-4138-9CDF-005015656D09}" type="presOf" srcId="{476E2C4D-C1B0-4788-B504-F710FA491641}" destId="{F97909BA-DD7A-4B30-A2DC-B7D4690B1E2C}" srcOrd="0" destOrd="0" presId="urn:microsoft.com/office/officeart/2005/8/layout/vList2"/>
    <dgm:cxn modelId="{99DBEB0B-00A7-4570-B8AD-25A87271FD23}" type="presOf" srcId="{B26F4260-F85E-48F9-864E-133550453087}" destId="{42B65FD6-80A7-4839-B579-90303568B963}" srcOrd="0" destOrd="0" presId="urn:microsoft.com/office/officeart/2005/8/layout/vList2"/>
    <dgm:cxn modelId="{AC4BDC1D-03ED-4A87-ADBE-A2EE524E38E6}" type="presOf" srcId="{5A5E33FE-8318-44D6-A378-0E44DC37E7FC}" destId="{87C752D0-2729-4F21-85CD-DDBE6ACBF8C1}" srcOrd="0" destOrd="0" presId="urn:microsoft.com/office/officeart/2005/8/layout/vList2"/>
    <dgm:cxn modelId="{C6F4C098-F2D1-4DBF-AD7C-A31B3DA28FF2}" type="presOf" srcId="{1DBACE7A-7A1D-4423-A06A-14795EED8986}" destId="{A4F4C17D-EDA0-44A3-BDBD-36054FCC3543}" srcOrd="0" destOrd="0" presId="urn:microsoft.com/office/officeart/2005/8/layout/vList2"/>
    <dgm:cxn modelId="{F32562A4-92D4-4362-99EA-EBA50F9ADE9C}" srcId="{D2C28A85-81F8-40C8-A674-8E5BE025C3F4}" destId="{B26F4260-F85E-48F9-864E-133550453087}" srcOrd="5" destOrd="0" parTransId="{E09A9117-B7EA-45BB-8362-87B8889949D2}" sibTransId="{A200E443-95C6-4B25-A660-5678FF2C16C0}"/>
    <dgm:cxn modelId="{F2359041-0453-4F1D-8CF6-5F7077C9F843}" type="presOf" srcId="{87ACD24D-E59D-43BD-AE7D-4E120B6CD56F}" destId="{C8BC1D29-5A76-47C9-B488-FA932A48129D}" srcOrd="0" destOrd="0" presId="urn:microsoft.com/office/officeart/2005/8/layout/vList2"/>
    <dgm:cxn modelId="{197FD8C7-E1CA-493D-A06B-267B90CB7362}" srcId="{5E10AE1B-B8E1-49F2-A63B-9DAD07268ADE}" destId="{1C16C638-FE33-4324-AE6A-E9C408A6E9E5}" srcOrd="0" destOrd="0" parTransId="{5CDC6AE5-B34E-4BD5-9D87-7C1F3A3B32FE}" sibTransId="{75EE3D84-D88D-4B7C-9279-E477245061D5}"/>
    <dgm:cxn modelId="{AC4A1A03-1594-493C-B378-03985224DBCE}" type="presOf" srcId="{D2C28A85-81F8-40C8-A674-8E5BE025C3F4}" destId="{0DCD1487-0B4E-4209-88F0-44E688B45CB8}" srcOrd="0" destOrd="0" presId="urn:microsoft.com/office/officeart/2005/8/layout/vList2"/>
    <dgm:cxn modelId="{75C00886-40D9-421B-964A-45513664EEBD}" srcId="{D2C28A85-81F8-40C8-A674-8E5BE025C3F4}" destId="{5A5E33FE-8318-44D6-A378-0E44DC37E7FC}" srcOrd="0" destOrd="0" parTransId="{9269D212-3081-4879-8C57-E15DC95EF8E7}" sibTransId="{51B79E1F-88AA-465C-BAD8-9B34F40841D9}"/>
    <dgm:cxn modelId="{F926EEF6-225A-4A19-89F6-3E9682188939}" type="presOf" srcId="{5E10AE1B-B8E1-49F2-A63B-9DAD07268ADE}" destId="{AD2990D7-02B8-48BE-99AF-00D1693804E3}" srcOrd="0" destOrd="0" presId="urn:microsoft.com/office/officeart/2005/8/layout/vList2"/>
    <dgm:cxn modelId="{EA01D460-0597-4FBC-A1FD-46D3BFB41F17}" srcId="{D2C28A85-81F8-40C8-A674-8E5BE025C3F4}" destId="{87ACD24D-E59D-43BD-AE7D-4E120B6CD56F}" srcOrd="4" destOrd="0" parTransId="{04E1C6F2-B8BB-4E32-9AC3-23BFE6263B50}" sibTransId="{640DBFE0-18F1-47DE-B5DF-D75CC888F68F}"/>
    <dgm:cxn modelId="{E542B169-A8D2-4C96-B7CA-E8EB691B675A}" type="presParOf" srcId="{0DCD1487-0B4E-4209-88F0-44E688B45CB8}" destId="{87C752D0-2729-4F21-85CD-DDBE6ACBF8C1}" srcOrd="0" destOrd="0" presId="urn:microsoft.com/office/officeart/2005/8/layout/vList2"/>
    <dgm:cxn modelId="{1975ACD4-8D94-422F-864A-F0BFF7F71381}" type="presParOf" srcId="{0DCD1487-0B4E-4209-88F0-44E688B45CB8}" destId="{09E90274-6D40-46A5-BB02-FC6B825D44C6}" srcOrd="1" destOrd="0" presId="urn:microsoft.com/office/officeart/2005/8/layout/vList2"/>
    <dgm:cxn modelId="{89C43FE2-E53B-4346-B579-F4ED822BB460}" type="presParOf" srcId="{0DCD1487-0B4E-4209-88F0-44E688B45CB8}" destId="{AD2990D7-02B8-48BE-99AF-00D1693804E3}" srcOrd="2" destOrd="0" presId="urn:microsoft.com/office/officeart/2005/8/layout/vList2"/>
    <dgm:cxn modelId="{B94F3C61-FE09-4815-9529-AA60B6BBA9C0}" type="presParOf" srcId="{0DCD1487-0B4E-4209-88F0-44E688B45CB8}" destId="{75AF9072-BD6B-433B-BBAA-CF4ADF5BB2A2}" srcOrd="3" destOrd="0" presId="urn:microsoft.com/office/officeart/2005/8/layout/vList2"/>
    <dgm:cxn modelId="{92C5B778-0B22-4277-9F3C-BD127E06D91A}" type="presParOf" srcId="{0DCD1487-0B4E-4209-88F0-44E688B45CB8}" destId="{F97909BA-DD7A-4B30-A2DC-B7D4690B1E2C}" srcOrd="4" destOrd="0" presId="urn:microsoft.com/office/officeart/2005/8/layout/vList2"/>
    <dgm:cxn modelId="{B1F493DC-D2FA-4072-ABA0-D33A7055488F}" type="presParOf" srcId="{0DCD1487-0B4E-4209-88F0-44E688B45CB8}" destId="{FE31D842-3BBA-4658-8C8A-BED46FD4724D}" srcOrd="5" destOrd="0" presId="urn:microsoft.com/office/officeart/2005/8/layout/vList2"/>
    <dgm:cxn modelId="{69A89521-63CE-4B95-9E06-05515B9A473E}" type="presParOf" srcId="{0DCD1487-0B4E-4209-88F0-44E688B45CB8}" destId="{A4F4C17D-EDA0-44A3-BDBD-36054FCC3543}" srcOrd="6" destOrd="0" presId="urn:microsoft.com/office/officeart/2005/8/layout/vList2"/>
    <dgm:cxn modelId="{19435C21-4173-40C8-BB94-82453CDBC8B3}" type="presParOf" srcId="{0DCD1487-0B4E-4209-88F0-44E688B45CB8}" destId="{90F8B3A8-4FD9-464A-AD7E-D8F79020A883}" srcOrd="7" destOrd="0" presId="urn:microsoft.com/office/officeart/2005/8/layout/vList2"/>
    <dgm:cxn modelId="{32202561-B373-432C-BF18-103979A99742}" type="presParOf" srcId="{0DCD1487-0B4E-4209-88F0-44E688B45CB8}" destId="{C8BC1D29-5A76-47C9-B488-FA932A48129D}" srcOrd="8" destOrd="0" presId="urn:microsoft.com/office/officeart/2005/8/layout/vList2"/>
    <dgm:cxn modelId="{C3FE3E8C-22C3-44D5-8EFE-E503FEA4ABF9}" type="presParOf" srcId="{0DCD1487-0B4E-4209-88F0-44E688B45CB8}" destId="{3EB5310C-4219-47FA-BD52-0A3795C704E8}" srcOrd="9" destOrd="0" presId="urn:microsoft.com/office/officeart/2005/8/layout/vList2"/>
    <dgm:cxn modelId="{707AF229-8FD5-4E0F-B606-823AAD1C2B47}" type="presParOf" srcId="{0DCD1487-0B4E-4209-88F0-44E688B45CB8}" destId="{42B65FD6-80A7-4839-B579-90303568B96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752D0-2729-4F21-85CD-DDBE6ACBF8C1}">
      <dsp:nvSpPr>
        <dsp:cNvPr id="0" name=""/>
        <dsp:cNvSpPr/>
      </dsp:nvSpPr>
      <dsp:spPr>
        <a:xfrm>
          <a:off x="0" y="43568"/>
          <a:ext cx="10091650" cy="10964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u="sng" kern="1200" smtClean="0"/>
            <a:t>El planteamiento violento: </a:t>
          </a:r>
          <a:r>
            <a:rPr lang="es-ES" sz="1800" kern="1200" smtClean="0"/>
            <a:t>el modo en que se plantea una discusión es cardinal para saber si va por buen o mal camino.</a:t>
          </a:r>
          <a:endParaRPr lang="en-US" sz="1800" kern="1200"/>
        </a:p>
      </dsp:txBody>
      <dsp:txXfrm>
        <a:off x="53524" y="97092"/>
        <a:ext cx="9984602" cy="989388"/>
      </dsp:txXfrm>
    </dsp:sp>
    <dsp:sp modelId="{AD2990D7-02B8-48BE-99AF-00D1693804E3}">
      <dsp:nvSpPr>
        <dsp:cNvPr id="0" name=""/>
        <dsp:cNvSpPr/>
      </dsp:nvSpPr>
      <dsp:spPr>
        <a:xfrm>
          <a:off x="0" y="1191844"/>
          <a:ext cx="10091650" cy="10964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u="sng" kern="1200" dirty="0" smtClean="0"/>
            <a:t>Los cuatro jinetes</a:t>
          </a:r>
          <a:r>
            <a:rPr lang="es-ES" sz="1800" kern="1200" dirty="0" smtClean="0"/>
            <a:t>: son cuatro tipos de interacciones negativas que son letales para el matrimonio: Las criticas - El desprecio - La actitud defensiva - Actitud evasiva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53524" y="1245368"/>
        <a:ext cx="9984602" cy="989388"/>
      </dsp:txXfrm>
    </dsp:sp>
    <dsp:sp modelId="{75AF9072-BD6B-433B-BBAA-CF4ADF5BB2A2}">
      <dsp:nvSpPr>
        <dsp:cNvPr id="0" name=""/>
        <dsp:cNvSpPr/>
      </dsp:nvSpPr>
      <dsp:spPr>
        <a:xfrm>
          <a:off x="0" y="2288280"/>
          <a:ext cx="10091650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410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400" kern="1200" dirty="0"/>
        </a:p>
      </dsp:txBody>
      <dsp:txXfrm>
        <a:off x="0" y="2288280"/>
        <a:ext cx="10091650" cy="298080"/>
      </dsp:txXfrm>
    </dsp:sp>
    <dsp:sp modelId="{F97909BA-DD7A-4B30-A2DC-B7D4690B1E2C}">
      <dsp:nvSpPr>
        <dsp:cNvPr id="0" name=""/>
        <dsp:cNvSpPr/>
      </dsp:nvSpPr>
      <dsp:spPr>
        <a:xfrm>
          <a:off x="0" y="2403485"/>
          <a:ext cx="10091650" cy="10964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u="sng" kern="1200" dirty="0" smtClean="0"/>
            <a:t>Sentirse abrumado</a:t>
          </a:r>
          <a:r>
            <a:rPr lang="es-ES" sz="1800" kern="1200" dirty="0" smtClean="0"/>
            <a:t>: esta señal aparece muchas veces ante la incesante presencia de los cuatro tipos de interacciones negativas.</a:t>
          </a:r>
          <a:endParaRPr lang="en-US" sz="1800" kern="1200" dirty="0"/>
        </a:p>
      </dsp:txBody>
      <dsp:txXfrm>
        <a:off x="53524" y="2457009"/>
        <a:ext cx="9984602" cy="989388"/>
      </dsp:txXfrm>
    </dsp:sp>
    <dsp:sp modelId="{A4F4C17D-EDA0-44A3-BDBD-36054FCC3543}">
      <dsp:nvSpPr>
        <dsp:cNvPr id="0" name=""/>
        <dsp:cNvSpPr/>
      </dsp:nvSpPr>
      <dsp:spPr>
        <a:xfrm>
          <a:off x="0" y="3593963"/>
          <a:ext cx="10091650" cy="10964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u="sng" kern="1200" smtClean="0"/>
            <a:t>El lenguaje corporal: </a:t>
          </a:r>
          <a:r>
            <a:rPr lang="es-ES" sz="1800" kern="1200" smtClean="0"/>
            <a:t>reaccionar de manera impulsiva ante estas situaciones conlleva consecuencias gravísimas para la relación y la resolución del conflicto.</a:t>
          </a:r>
          <a:endParaRPr lang="en-US" sz="1800" kern="1200"/>
        </a:p>
      </dsp:txBody>
      <dsp:txXfrm>
        <a:off x="53524" y="3647487"/>
        <a:ext cx="9984602" cy="989388"/>
      </dsp:txXfrm>
    </dsp:sp>
    <dsp:sp modelId="{C8BC1D29-5A76-47C9-B488-FA932A48129D}">
      <dsp:nvSpPr>
        <dsp:cNvPr id="0" name=""/>
        <dsp:cNvSpPr/>
      </dsp:nvSpPr>
      <dsp:spPr>
        <a:xfrm>
          <a:off x="0" y="4812576"/>
          <a:ext cx="10091650" cy="10964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u="sng" kern="1200" smtClean="0"/>
            <a:t>Intentos de desagravio fracasados: </a:t>
          </a:r>
          <a:r>
            <a:rPr lang="es-ES" sz="1800" kern="1200" smtClean="0"/>
            <a:t>es decir, que no existan, que fallen o pasen desapercibidos los intentos de reparación y enmienda del conflicto.</a:t>
          </a:r>
          <a:endParaRPr lang="en-US" sz="1800" kern="1200"/>
        </a:p>
      </dsp:txBody>
      <dsp:txXfrm>
        <a:off x="53524" y="4866100"/>
        <a:ext cx="9984602" cy="989388"/>
      </dsp:txXfrm>
    </dsp:sp>
    <dsp:sp modelId="{42B65FD6-80A7-4839-B579-90303568B963}">
      <dsp:nvSpPr>
        <dsp:cNvPr id="0" name=""/>
        <dsp:cNvSpPr/>
      </dsp:nvSpPr>
      <dsp:spPr>
        <a:xfrm>
          <a:off x="0" y="5960852"/>
          <a:ext cx="10091650" cy="10964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u="sng" kern="1200" smtClean="0"/>
            <a:t>Malos recuerdos: </a:t>
          </a:r>
          <a:r>
            <a:rPr lang="es-ES" sz="1800" kern="1200" smtClean="0"/>
            <a:t>focalizarse y reescribir el pasado buscando malos recuerdos trae consecuencias negativas.</a:t>
          </a:r>
          <a:endParaRPr lang="en-US" sz="1800" kern="1200"/>
        </a:p>
      </dsp:txBody>
      <dsp:txXfrm>
        <a:off x="53524" y="6014376"/>
        <a:ext cx="9984602" cy="989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023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1055440" y="4293096"/>
            <a:ext cx="103632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CATEDRA:  Clínica de Parejas y Familias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Año:  2024 </a:t>
            </a: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199455" y="1556792"/>
            <a:ext cx="11461467" cy="27363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Por qué fracasan los matrimonios</a:t>
            </a:r>
            <a:br>
              <a:rPr kumimoji="0" lang="es-ES" sz="40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s-ES" sz="4000" b="1" i="0" u="none" strike="noStrike" kern="1200" cap="all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7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JHON GOTTMAN </a:t>
            </a:r>
            <a:r>
              <a:rPr kumimoji="0" lang="es-ES" sz="40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ES" sz="40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US" sz="4000" b="1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8701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552813"/>
            <a:ext cx="7455456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 smtClean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6. </a:t>
            </a:r>
            <a:r>
              <a:rPr lang="en-US" sz="4374" kern="0" spc="-131" dirty="0" err="1" smtClean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Crear</a:t>
            </a:r>
            <a:r>
              <a:rPr lang="en-US" sz="4374" kern="0" spc="-131" dirty="0" smtClean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 </a:t>
            </a:r>
            <a:r>
              <a:rPr lang="en-US" sz="4374" kern="0" spc="-13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una cultura matrimonial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2691527"/>
            <a:ext cx="10554414" cy="3985260"/>
          </a:xfrm>
          <a:prstGeom prst="roundRect">
            <a:avLst>
              <a:gd name="adj" fmla="val 2509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2045613" y="2699147"/>
            <a:ext cx="10539174" cy="99250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2267783" y="2839998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Rituales de conexión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41181" y="2839998"/>
            <a:ext cx="482143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Celebraciones, rutinas, actividades compartidas que fortalecen el vínculo.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2045613" y="3691652"/>
            <a:ext cx="10539174" cy="99250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2267783" y="3832503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Papeles y expectativas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541181" y="3832503"/>
            <a:ext cx="482143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Acuerdos sobre los roles de esposo, padre, trabajador, etc. y cómo se desempeñan.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2045613" y="4684157"/>
            <a:ext cx="10539174" cy="99250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2267783" y="4825008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Objetivos compartidos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7541181" y="4825008"/>
            <a:ext cx="482143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Metas y sueños que la pareja persigue juntos, tanto a nivel personal como de pareja.</a:t>
            </a:r>
            <a:endParaRPr lang="en-US" sz="1750" dirty="0"/>
          </a:p>
        </p:txBody>
      </p:sp>
      <p:sp>
        <p:nvSpPr>
          <p:cNvPr id="15" name="Shape 13"/>
          <p:cNvSpPr/>
          <p:nvPr/>
        </p:nvSpPr>
        <p:spPr>
          <a:xfrm>
            <a:off x="2045613" y="5676662"/>
            <a:ext cx="10539174" cy="99250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6" name="Text 14"/>
          <p:cNvSpPr/>
          <p:nvPr/>
        </p:nvSpPr>
        <p:spPr>
          <a:xfrm>
            <a:off x="2267783" y="5817513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Símbolos familiares</a:t>
            </a:r>
            <a:endParaRPr lang="en-US" sz="1750" dirty="0"/>
          </a:p>
        </p:txBody>
      </p:sp>
      <p:sp>
        <p:nvSpPr>
          <p:cNvPr id="17" name="Text 15"/>
          <p:cNvSpPr/>
          <p:nvPr/>
        </p:nvSpPr>
        <p:spPr>
          <a:xfrm>
            <a:off x="7541181" y="5817513"/>
            <a:ext cx="482143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Objetos, tradiciones o historias que representan los valores y creencias de la pareja.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904042"/>
            <a:ext cx="678620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 smtClean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7. El </a:t>
            </a:r>
            <a:r>
              <a:rPr lang="en-US" sz="4374" kern="0" spc="-13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poder de la trascendencia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042755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35733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Conexión espiritual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4837748"/>
            <a:ext cx="3295888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Más allá de la resolución de problemas y la división de tareas, el matrimonio tiene una dimensión espiritual que se refiere a la posibilidad de crear una vida interior y una cultura familiar compartida.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042755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35744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Rituales y tradiciones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4837867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Desarrollar una cultura familiar propia, con ritos, símbolos y objetivos compartidos, fortalece el sentido de trascendencia y de pertenencia entre los cónyuges.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042755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35744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Diálogo sobre valores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4837867"/>
            <a:ext cx="329600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Hablar con sinceridad y respeto sobre las convicciones y creencias profundas de cada uno acerca del significado de la vida, acerca a la pareja y enriquece su relación.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781050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Conclusión: El matrimonio como una aventura compartida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4490799" y="2503051"/>
            <a:ext cx="4542115" cy="2717006"/>
          </a:xfrm>
          <a:prstGeom prst="roundRect">
            <a:avLst>
              <a:gd name="adj" fmla="val 3680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4720590" y="2732842"/>
            <a:ext cx="291060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Aceptar la imperfección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4720590" y="3213259"/>
            <a:ext cx="4082534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Un matrimonio exitoso no es aquel que está libre de conflictos, sino aquel en el que los cónyuges se aceptan mutuamente con sus defectos y trabajan juntos para superarlos.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9255085" y="2503051"/>
            <a:ext cx="4542115" cy="2717006"/>
          </a:xfrm>
          <a:prstGeom prst="roundRect">
            <a:avLst>
              <a:gd name="adj" fmla="val 3680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9484876" y="273284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Cultivar la amistad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9484876" y="3213259"/>
            <a:ext cx="4082534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La clave para mantener un matrimonio saludable y duradero radica en fortalecer la amistad y el respeto mutuo, más que en resolver todas las diferencias.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4490799" y="5442228"/>
            <a:ext cx="9306401" cy="2006203"/>
          </a:xfrm>
          <a:prstGeom prst="roundRect">
            <a:avLst>
              <a:gd name="adj" fmla="val 4984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4720590" y="5672018"/>
            <a:ext cx="28511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Trascender lo cotidiano</a:t>
            </a:r>
            <a:endParaRPr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4720590" y="6152436"/>
            <a:ext cx="884682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Crear una cultura matrimonial propia, con rituales, roles y objetivos compartidos, permite a la pareja trascender lo meramente práctico y encontrar un sentido de propósito conjunto.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232297"/>
            <a:ext cx="74776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833199" y="1809869"/>
            <a:ext cx="7477601" cy="19164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545"/>
              </a:lnSpc>
              <a:buNone/>
            </a:pPr>
            <a:r>
              <a:rPr lang="en-US" sz="6036" kern="0" spc="-18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Por qué fracasan los matrimonios</a:t>
            </a:r>
            <a:endParaRPr lang="en-US" sz="6036" dirty="0"/>
          </a:p>
        </p:txBody>
      </p:sp>
      <p:sp>
        <p:nvSpPr>
          <p:cNvPr id="7" name="Text 4"/>
          <p:cNvSpPr/>
          <p:nvPr/>
        </p:nvSpPr>
        <p:spPr>
          <a:xfrm>
            <a:off x="833199" y="4059555"/>
            <a:ext cx="7477601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Jhon Gottman, un destacado investigador en el campo de las relaciones de pareja, ha realizado estudios exhaustivos sobre los factores que determinan el éxito o el fracaso de los matrimonios. En su trabajo, Gottman ha identificado diferentes estilos matrimoniales y ha descubierto patrones de interacción que pueden predecir con gran precisión si una pareja se divorciará o no. Sus hallazgos ofrecen una valiosa perspectiva sobre las claves para mantener un matrimonio saludable y duradero.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833199" y="6797278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2696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4" name="Text 2"/>
          <p:cNvSpPr/>
          <p:nvPr/>
        </p:nvSpPr>
        <p:spPr>
          <a:xfrm>
            <a:off x="4977699" y="204966"/>
            <a:ext cx="5180454" cy="5394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248"/>
              </a:lnSpc>
              <a:buNone/>
            </a:pPr>
            <a:r>
              <a:rPr lang="en-US" sz="4000" kern="0" spc="-102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Estilos matrimoniales</a:t>
            </a:r>
            <a:endParaRPr lang="en-US" sz="4000" dirty="0"/>
          </a:p>
        </p:txBody>
      </p:sp>
      <p:sp>
        <p:nvSpPr>
          <p:cNvPr id="5" name="Text 3"/>
          <p:cNvSpPr/>
          <p:nvPr/>
        </p:nvSpPr>
        <p:spPr>
          <a:xfrm>
            <a:off x="855192" y="1310876"/>
            <a:ext cx="3351048" cy="4564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24"/>
              </a:lnSpc>
              <a:buNone/>
            </a:pPr>
            <a:r>
              <a:rPr lang="en-US" sz="2400" b="1" kern="0" spc="-5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Matrimonio convalidante</a:t>
            </a:r>
            <a:endParaRPr lang="en-US" sz="2400" b="1" dirty="0"/>
          </a:p>
        </p:txBody>
      </p:sp>
      <p:sp>
        <p:nvSpPr>
          <p:cNvPr id="6" name="Text 4"/>
          <p:cNvSpPr/>
          <p:nvPr/>
        </p:nvSpPr>
        <p:spPr>
          <a:xfrm>
            <a:off x="915482" y="1767363"/>
            <a:ext cx="3058002" cy="319385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50" indent="-285750">
              <a:lnSpc>
                <a:spcPts val="2175"/>
              </a:lnSpc>
              <a:buFont typeface="Wingdings" panose="05000000000000000000" pitchFamily="2" charset="2"/>
              <a:buChar char="ü"/>
            </a:pPr>
            <a:r>
              <a:rPr lang="en-US" sz="1600" b="1" kern="0" spc="-27" dirty="0" smtClean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los </a:t>
            </a:r>
            <a:r>
              <a:rPr lang="en-US" sz="1600" b="1" kern="0" spc="-27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cónyuges son profundamente compatibles</a:t>
            </a:r>
            <a:r>
              <a:rPr lang="en-US" sz="1600" kern="0" spc="-27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(no necesariamente comparten el mismo origen étnico, religioso o de clase social), </a:t>
            </a:r>
            <a:r>
              <a:rPr lang="en-US" sz="1600" kern="0" spc="-27" dirty="0" err="1" smtClean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pero</a:t>
            </a:r>
            <a:r>
              <a:rPr lang="en-US" sz="1600" kern="0" spc="-27" dirty="0" smtClean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</a:p>
          <a:p>
            <a:pPr>
              <a:lnSpc>
                <a:spcPts val="2175"/>
              </a:lnSpc>
            </a:pPr>
            <a:endParaRPr lang="en-US" sz="1600" kern="0" spc="-27" dirty="0" smtClean="0">
              <a:solidFill>
                <a:srgbClr val="2B2E3C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285750" indent="-285750">
              <a:lnSpc>
                <a:spcPts val="2175"/>
              </a:lnSpc>
              <a:buFont typeface="Wingdings" panose="05000000000000000000" pitchFamily="2" charset="2"/>
              <a:buChar char="ü"/>
            </a:pPr>
            <a:r>
              <a:rPr lang="en-US" sz="1600" kern="0" spc="-27" dirty="0" err="1" smtClean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sí</a:t>
            </a:r>
            <a:r>
              <a:rPr lang="en-US" sz="1600" kern="0" spc="-27" dirty="0" smtClean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600" kern="0" spc="-27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deben estar de acuerdo en cuestiones clave como el</a:t>
            </a:r>
            <a:r>
              <a:rPr lang="en-US" sz="1600" b="1" kern="0" spc="-27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sexo, el dinero y la crianza de los hijos. 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915482" y="5931239"/>
            <a:ext cx="3058002" cy="20988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50000"/>
              </a:lnSpc>
              <a:buNone/>
            </a:pPr>
            <a:r>
              <a:rPr lang="es-AR" sz="1600" i="1" kern="0" spc="-27" dirty="0" smtClean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"Pueden negociar y resolver sus diferencias de manera calmada y sincera, sin que las discusiones se vuelvan acaloradas".</a:t>
            </a:r>
            <a:endParaRPr lang="es-AR" sz="1600" dirty="0"/>
          </a:p>
        </p:txBody>
      </p:sp>
      <p:sp>
        <p:nvSpPr>
          <p:cNvPr id="8" name="Text 6"/>
          <p:cNvSpPr/>
          <p:nvPr/>
        </p:nvSpPr>
        <p:spPr>
          <a:xfrm>
            <a:off x="5597355" y="1310238"/>
            <a:ext cx="3097758" cy="2704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24"/>
              </a:lnSpc>
              <a:buNone/>
            </a:pPr>
            <a:r>
              <a:rPr lang="en-US" sz="2400" b="1" kern="0" spc="-5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Matrimonio explosivo</a:t>
            </a:r>
            <a:endParaRPr lang="en-US" sz="2400" b="1" dirty="0"/>
          </a:p>
        </p:txBody>
      </p:sp>
      <p:sp>
        <p:nvSpPr>
          <p:cNvPr id="9" name="Text 7"/>
          <p:cNvSpPr/>
          <p:nvPr/>
        </p:nvSpPr>
        <p:spPr>
          <a:xfrm>
            <a:off x="5597355" y="1767364"/>
            <a:ext cx="2951094" cy="11049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5"/>
              </a:lnSpc>
              <a:buNone/>
            </a:pPr>
            <a:r>
              <a:rPr lang="en-US" sz="1600" kern="0" spc="-27" dirty="0" smtClean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Los </a:t>
            </a:r>
            <a:r>
              <a:rPr lang="en-US" sz="1600" kern="0" spc="-27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esposos parecen vivir </a:t>
            </a:r>
            <a:r>
              <a:rPr lang="en-US" sz="1600" b="1" kern="0" spc="-27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peleándose </a:t>
            </a:r>
            <a:r>
              <a:rPr lang="en-US" sz="1600" kern="0" spc="-27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constantemente, son intensamente </a:t>
            </a:r>
            <a:r>
              <a:rPr lang="en-US" sz="1600" b="1" kern="0" spc="-27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emocionales</a:t>
            </a:r>
            <a:r>
              <a:rPr lang="en-US" sz="1600" kern="0" spc="-27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 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597355" y="2885896"/>
            <a:ext cx="2951094" cy="20741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50" indent="-285750">
              <a:lnSpc>
                <a:spcPts val="2175"/>
              </a:lnSpc>
              <a:buFont typeface="Wingdings" panose="05000000000000000000" pitchFamily="2" charset="2"/>
              <a:buChar char="ü"/>
            </a:pPr>
            <a:r>
              <a:rPr lang="en-US" sz="1600" kern="0" spc="-27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Muchos </a:t>
            </a:r>
            <a:r>
              <a:rPr lang="en-US" sz="1600" b="1" kern="0" spc="-27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celos</a:t>
            </a:r>
            <a:r>
              <a:rPr lang="en-US" sz="1600" kern="0" spc="-27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indirectamente sarcásticos, d</a:t>
            </a:r>
            <a:r>
              <a:rPr lang="en-US" sz="1600" b="1" kern="0" spc="-27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escargas impulsivas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597355" y="3886356"/>
            <a:ext cx="2951094" cy="8286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50" indent="-285750">
              <a:lnSpc>
                <a:spcPts val="2175"/>
              </a:lnSpc>
              <a:buFont typeface="Wingdings" panose="05000000000000000000" pitchFamily="2" charset="2"/>
              <a:buChar char="ü"/>
            </a:pPr>
            <a:r>
              <a:rPr lang="en-US" sz="1600" kern="0" spc="-27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Cuando </a:t>
            </a:r>
            <a:r>
              <a:rPr lang="en-US" sz="1600" b="1" kern="0" spc="-27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discuten atacan ferozmente al otro y no se escuchan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5453148" y="5365973"/>
            <a:ext cx="3507971" cy="24860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kern="0" spc="-27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"</a:t>
            </a:r>
            <a:r>
              <a:rPr lang="en-US" sz="1600" i="1" kern="0" spc="-27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Sin embargo, esto no significa que no puedan ser buenos matrimonios. De hecho, en las parejas exitosas de este tipo, hay 5 momentos positivos por cada momento negativo. Estos matrimonios suelen ser más románticos y dramáticos que otros".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9891713" y="1227773"/>
            <a:ext cx="3009640" cy="5395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24"/>
              </a:lnSpc>
              <a:buNone/>
            </a:pPr>
            <a:r>
              <a:rPr lang="en-US" sz="2400" b="1" kern="0" spc="-5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Matrimonio evitador del conflicto</a:t>
            </a:r>
            <a:endParaRPr lang="en-US" sz="2400" b="1" dirty="0"/>
          </a:p>
        </p:txBody>
      </p:sp>
      <p:sp>
        <p:nvSpPr>
          <p:cNvPr id="14" name="Text 12"/>
          <p:cNvSpPr/>
          <p:nvPr/>
        </p:nvSpPr>
        <p:spPr>
          <a:xfrm>
            <a:off x="9891713" y="2119209"/>
            <a:ext cx="3175894" cy="40266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kern="0" spc="-27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Los integrantes de este tipo de matrimonio evitan o </a:t>
            </a:r>
            <a:r>
              <a:rPr lang="en-US" sz="1600" b="1" kern="0" spc="-27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minimizan </a:t>
            </a:r>
            <a:r>
              <a:rPr lang="en-US" sz="1600" kern="0" spc="-27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sus conflictos. Si no </a:t>
            </a:r>
            <a:r>
              <a:rPr lang="en-US" sz="1600" b="1" kern="0" spc="-27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pueden ignorar sus diferencias</a:t>
            </a:r>
            <a:r>
              <a:rPr lang="en-US" sz="1600" kern="0" spc="-27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es probable que simplemente no las resuelvan. Llegan a la conclusión de que sus desacuerdos no son tan importantes como sus coincidencias, y sus discusiones </a:t>
            </a:r>
            <a:r>
              <a:rPr lang="en-US" sz="1600" b="1" kern="0" spc="-27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terminan en un empate</a:t>
            </a:r>
            <a:r>
              <a:rPr lang="en-US" sz="1600" kern="0" spc="-27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en-US" sz="1600" dirty="0"/>
          </a:p>
        </p:txBody>
      </p:sp>
      <p:sp>
        <p:nvSpPr>
          <p:cNvPr id="16" name="Flecha abajo 15"/>
          <p:cNvSpPr/>
          <p:nvPr/>
        </p:nvSpPr>
        <p:spPr>
          <a:xfrm>
            <a:off x="1812174" y="5001295"/>
            <a:ext cx="484632" cy="710847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echa abajo 16"/>
          <p:cNvSpPr/>
          <p:nvPr/>
        </p:nvSpPr>
        <p:spPr>
          <a:xfrm>
            <a:off x="7234843" y="4960038"/>
            <a:ext cx="484632" cy="52518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282422"/>
            <a:ext cx="711553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"Los 4 Jinetes del Apocalipsis"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259472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23730" y="2636401"/>
            <a:ext cx="12834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kern="0" spc="-79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2760107" y="267104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La crítica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2760107" y="3151465"/>
            <a:ext cx="444400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La crítica va más allá de una simple queja sobre una acción específica, y se convierte en un ataque a la personalidad o el carácter de la pareja.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426285" y="259472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7589520" y="2636401"/>
            <a:ext cx="17335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kern="0" spc="-79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9"/>
          <p:cNvSpPr/>
          <p:nvPr/>
        </p:nvSpPr>
        <p:spPr>
          <a:xfrm>
            <a:off x="8148399" y="267104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El desdén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8148399" y="3151465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El sarcasmo, la burla y el escepticismo son formas de desdén que envenenan la relación y aumentan el conflicto.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2037993" y="496883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2197537" y="5010507"/>
            <a:ext cx="180737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kern="0" spc="-79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3"/>
          <p:cNvSpPr/>
          <p:nvPr/>
        </p:nvSpPr>
        <p:spPr>
          <a:xfrm>
            <a:off x="2760107" y="504515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La actitud defensiva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2760107" y="5525572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Cuando uno de los cónyuges se pone a la defensiva, en lugar de aceptar su responsabilidad, agrava el conflicto.</a:t>
            </a:r>
            <a:endParaRPr lang="en-US" sz="1750" dirty="0"/>
          </a:p>
        </p:txBody>
      </p:sp>
      <p:sp>
        <p:nvSpPr>
          <p:cNvPr id="17" name="Shape 15"/>
          <p:cNvSpPr/>
          <p:nvPr/>
        </p:nvSpPr>
        <p:spPr>
          <a:xfrm>
            <a:off x="7426285" y="496883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582495" y="5010507"/>
            <a:ext cx="18740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kern="0" spc="-79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4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8148399" y="504515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El amurallamiento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8148399" y="5525572"/>
            <a:ext cx="444400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Cuando uno de los cónyuges se distancia emocionalmente o físicamente de la discusión, es una estrategia perjudicial para el matrimonio.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042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175147" y="789622"/>
            <a:ext cx="8622387" cy="11346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467"/>
              </a:lnSpc>
              <a:buNone/>
            </a:pPr>
            <a:r>
              <a:rPr lang="en-US" sz="3573" kern="0" spc="-107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Diferencias de género y reacciones fisiológicas</a:t>
            </a:r>
            <a:endParaRPr lang="en-US" sz="3573" dirty="0"/>
          </a:p>
        </p:txBody>
      </p:sp>
      <p:sp>
        <p:nvSpPr>
          <p:cNvPr id="6" name="Shape 3"/>
          <p:cNvSpPr/>
          <p:nvPr/>
        </p:nvSpPr>
        <p:spPr>
          <a:xfrm>
            <a:off x="1429226" y="2196465"/>
            <a:ext cx="36195" cy="5243513"/>
          </a:xfrm>
          <a:prstGeom prst="roundRect">
            <a:avLst>
              <a:gd name="adj" fmla="val 225683"/>
            </a:avLst>
          </a:prstGeom>
          <a:solidFill>
            <a:srgbClr val="E2C8B5"/>
          </a:solidFill>
          <a:ln/>
        </p:spPr>
      </p:sp>
      <p:sp>
        <p:nvSpPr>
          <p:cNvPr id="7" name="Shape 4"/>
          <p:cNvSpPr/>
          <p:nvPr/>
        </p:nvSpPr>
        <p:spPr>
          <a:xfrm>
            <a:off x="1651516" y="2524363"/>
            <a:ext cx="635318" cy="36195"/>
          </a:xfrm>
          <a:prstGeom prst="roundRect">
            <a:avLst>
              <a:gd name="adj" fmla="val 225683"/>
            </a:avLst>
          </a:prstGeom>
          <a:solidFill>
            <a:srgbClr val="E2C8B5"/>
          </a:solidFill>
          <a:ln/>
        </p:spPr>
      </p:sp>
      <p:sp>
        <p:nvSpPr>
          <p:cNvPr id="8" name="Shape 5"/>
          <p:cNvSpPr/>
          <p:nvPr/>
        </p:nvSpPr>
        <p:spPr>
          <a:xfrm>
            <a:off x="1243132" y="2338268"/>
            <a:ext cx="408384" cy="408384"/>
          </a:xfrm>
          <a:prstGeom prst="roundRect">
            <a:avLst>
              <a:gd name="adj" fmla="val 20002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394817" y="2372320"/>
            <a:ext cx="104894" cy="340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80"/>
              </a:lnSpc>
              <a:buNone/>
            </a:pPr>
            <a:r>
              <a:rPr lang="en-US" sz="2144" kern="0" spc="-64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1</a:t>
            </a:r>
            <a:endParaRPr lang="en-US" sz="2144" dirty="0"/>
          </a:p>
        </p:txBody>
      </p:sp>
      <p:sp>
        <p:nvSpPr>
          <p:cNvPr id="10" name="Text 7"/>
          <p:cNvSpPr/>
          <p:nvPr/>
        </p:nvSpPr>
        <p:spPr>
          <a:xfrm>
            <a:off x="2445663" y="2377916"/>
            <a:ext cx="2268974" cy="2836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33"/>
              </a:lnSpc>
              <a:buNone/>
            </a:pPr>
            <a:r>
              <a:rPr lang="en-US" sz="1787" kern="0" spc="-54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Activación fisiológica</a:t>
            </a:r>
            <a:endParaRPr lang="en-US" sz="1787" dirty="0"/>
          </a:p>
        </p:txBody>
      </p:sp>
      <p:sp>
        <p:nvSpPr>
          <p:cNvPr id="11" name="Text 8"/>
          <p:cNvSpPr/>
          <p:nvPr/>
        </p:nvSpPr>
        <p:spPr>
          <a:xfrm>
            <a:off x="2445663" y="2770346"/>
            <a:ext cx="7351871" cy="8715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87"/>
              </a:lnSpc>
              <a:buNone/>
            </a:pPr>
            <a:r>
              <a:rPr lang="en-US" sz="1429" kern="0" spc="-29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Durante las discusiones, los hombres muestran mayores señales fisiológicas de estrés, como un aumento del ritmo cardíaco y la presión sanguínea. Esto les lleva a evitar el conflicto, lo que a su vez aumenta la frustración de la pareja.</a:t>
            </a:r>
            <a:endParaRPr lang="en-US" sz="1429" dirty="0"/>
          </a:p>
        </p:txBody>
      </p:sp>
      <p:sp>
        <p:nvSpPr>
          <p:cNvPr id="12" name="Shape 9"/>
          <p:cNvSpPr/>
          <p:nvPr/>
        </p:nvSpPr>
        <p:spPr>
          <a:xfrm>
            <a:off x="1651516" y="4332684"/>
            <a:ext cx="635318" cy="36195"/>
          </a:xfrm>
          <a:prstGeom prst="roundRect">
            <a:avLst>
              <a:gd name="adj" fmla="val 225683"/>
            </a:avLst>
          </a:prstGeom>
          <a:solidFill>
            <a:srgbClr val="E2C8B5"/>
          </a:solidFill>
          <a:ln/>
        </p:spPr>
      </p:sp>
      <p:sp>
        <p:nvSpPr>
          <p:cNvPr id="13" name="Shape 10"/>
          <p:cNvSpPr/>
          <p:nvPr/>
        </p:nvSpPr>
        <p:spPr>
          <a:xfrm>
            <a:off x="1243132" y="4146590"/>
            <a:ext cx="408384" cy="408384"/>
          </a:xfrm>
          <a:prstGeom prst="roundRect">
            <a:avLst>
              <a:gd name="adj" fmla="val 20002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376482" y="4180642"/>
            <a:ext cx="141565" cy="340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80"/>
              </a:lnSpc>
              <a:buNone/>
            </a:pPr>
            <a:r>
              <a:rPr lang="en-US" sz="2144" kern="0" spc="-64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2</a:t>
            </a:r>
            <a:endParaRPr lang="en-US" sz="2144" dirty="0"/>
          </a:p>
        </p:txBody>
      </p:sp>
      <p:sp>
        <p:nvSpPr>
          <p:cNvPr id="15" name="Text 12"/>
          <p:cNvSpPr/>
          <p:nvPr/>
        </p:nvSpPr>
        <p:spPr>
          <a:xfrm>
            <a:off x="2445663" y="4186238"/>
            <a:ext cx="2268974" cy="2836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33"/>
              </a:lnSpc>
              <a:buNone/>
            </a:pPr>
            <a:r>
              <a:rPr lang="en-US" sz="1787" kern="0" spc="-54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Expresión emocional</a:t>
            </a:r>
            <a:endParaRPr lang="en-US" sz="1787" dirty="0"/>
          </a:p>
        </p:txBody>
      </p:sp>
      <p:sp>
        <p:nvSpPr>
          <p:cNvPr id="16" name="Text 13"/>
          <p:cNvSpPr/>
          <p:nvPr/>
        </p:nvSpPr>
        <p:spPr>
          <a:xfrm>
            <a:off x="2445663" y="4578668"/>
            <a:ext cx="7351871" cy="8715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87"/>
              </a:lnSpc>
              <a:buNone/>
            </a:pPr>
            <a:r>
              <a:rPr lang="en-US" sz="1429" kern="0" spc="-29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Contrariamente a la creencia popular, los hombres en matrimonios satisfactorios no son menos expresivos emocionalmente que las mujeres. De hecho, suelen compartir más información personal y emocional con sus esposas.</a:t>
            </a:r>
            <a:endParaRPr lang="en-US" sz="1429" dirty="0"/>
          </a:p>
        </p:txBody>
      </p:sp>
      <p:sp>
        <p:nvSpPr>
          <p:cNvPr id="17" name="Shape 14"/>
          <p:cNvSpPr/>
          <p:nvPr/>
        </p:nvSpPr>
        <p:spPr>
          <a:xfrm>
            <a:off x="1651516" y="6141006"/>
            <a:ext cx="635318" cy="36195"/>
          </a:xfrm>
          <a:prstGeom prst="roundRect">
            <a:avLst>
              <a:gd name="adj" fmla="val 225683"/>
            </a:avLst>
          </a:prstGeom>
          <a:solidFill>
            <a:srgbClr val="E2C8B5"/>
          </a:solidFill>
          <a:ln/>
        </p:spPr>
      </p:sp>
      <p:sp>
        <p:nvSpPr>
          <p:cNvPr id="18" name="Shape 15"/>
          <p:cNvSpPr/>
          <p:nvPr/>
        </p:nvSpPr>
        <p:spPr>
          <a:xfrm>
            <a:off x="1243132" y="5954911"/>
            <a:ext cx="408384" cy="408384"/>
          </a:xfrm>
          <a:prstGeom prst="roundRect">
            <a:avLst>
              <a:gd name="adj" fmla="val 20002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1373505" y="5988963"/>
            <a:ext cx="147518" cy="340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80"/>
              </a:lnSpc>
              <a:buNone/>
            </a:pPr>
            <a:r>
              <a:rPr lang="en-US" sz="2144" kern="0" spc="-64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3</a:t>
            </a:r>
            <a:endParaRPr lang="en-US" sz="2144" dirty="0"/>
          </a:p>
        </p:txBody>
      </p:sp>
      <p:sp>
        <p:nvSpPr>
          <p:cNvPr id="20" name="Text 17"/>
          <p:cNvSpPr/>
          <p:nvPr/>
        </p:nvSpPr>
        <p:spPr>
          <a:xfrm>
            <a:off x="2445663" y="5994559"/>
            <a:ext cx="2408039" cy="2836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33"/>
              </a:lnSpc>
              <a:buNone/>
            </a:pPr>
            <a:r>
              <a:rPr lang="en-US" sz="1787" kern="0" spc="-54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Participación doméstica</a:t>
            </a:r>
            <a:endParaRPr lang="en-US" sz="1787" dirty="0"/>
          </a:p>
        </p:txBody>
      </p:sp>
      <p:sp>
        <p:nvSpPr>
          <p:cNvPr id="21" name="Text 18"/>
          <p:cNvSpPr/>
          <p:nvPr/>
        </p:nvSpPr>
        <p:spPr>
          <a:xfrm>
            <a:off x="2445663" y="6386989"/>
            <a:ext cx="7351871" cy="8715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87"/>
              </a:lnSpc>
              <a:buNone/>
            </a:pPr>
            <a:r>
              <a:rPr lang="en-US" sz="1429" kern="0" spc="-29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Cuando los hombres se involucran más en las tareas del hogar, son más felices y están más comprometidos con su matrimonio, lo que se traduce en un mejor bienestar físico y emocional.</a:t>
            </a:r>
            <a:endParaRPr lang="en-US" sz="1429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302544"/>
            <a:ext cx="7025521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Terapia matrimonial efectiva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2441258"/>
            <a:ext cx="3370064" cy="4485799"/>
          </a:xfrm>
          <a:prstGeom prst="roundRect">
            <a:avLst>
              <a:gd name="adj" fmla="val 2967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67783" y="2671048"/>
            <a:ext cx="288702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Terapia marital mínima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267783" y="3151465"/>
            <a:ext cx="2910483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 lugar de centrarse en resolver los problemas o mejorar la comunicación, esta terapia enseña a las parejas técnicas de apaciguamiento y regulación emocional para evitar que las discusiones se salgan de control.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5630228" y="2441258"/>
            <a:ext cx="3370064" cy="4485799"/>
          </a:xfrm>
          <a:prstGeom prst="roundRect">
            <a:avLst>
              <a:gd name="adj" fmla="val 2967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860018" y="2671048"/>
            <a:ext cx="291048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Reparación de la relación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5860018" y="3498652"/>
            <a:ext cx="2910483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Cuando los mecanismos de reparación de una pareja ya no funcionan, el divorcio puede ser una mejor opción que intentar salvar un matrimonio muy dañado. Es importante priorizar la salud y el bienestar de los cónyuges y los hijos.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9222462" y="2441258"/>
            <a:ext cx="3370064" cy="4485799"/>
          </a:xfrm>
          <a:prstGeom prst="roundRect">
            <a:avLst>
              <a:gd name="adj" fmla="val 2967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452253" y="2671048"/>
            <a:ext cx="291048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Fortalecimiento de la amistad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9452253" y="3498652"/>
            <a:ext cx="2910483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La clave para mejorar un matrimonio no está en resolver las diferencias, sino en fortalecer la amistad y el respeto mutuo entre los cónyuges. Esto les permitirá enfrentar mejor los problemas, incluso los irresolubles.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8856" t="15795" r="56900" b="5113"/>
          <a:stretch/>
        </p:blipFill>
        <p:spPr>
          <a:xfrm>
            <a:off x="631767" y="282632"/>
            <a:ext cx="2752754" cy="3574473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1754411"/>
              </p:ext>
            </p:extLst>
          </p:nvPr>
        </p:nvGraphicFramePr>
        <p:xfrm>
          <a:off x="3607724" y="456517"/>
          <a:ext cx="10091651" cy="7171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ángulo 4"/>
          <p:cNvSpPr/>
          <p:nvPr/>
        </p:nvSpPr>
        <p:spPr>
          <a:xfrm>
            <a:off x="480515" y="4403970"/>
            <a:ext cx="29040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/>
              <a:t>Señales para poder predecir </a:t>
            </a:r>
            <a:endParaRPr lang="es-ES" sz="2000" b="1" dirty="0" smtClean="0"/>
          </a:p>
          <a:p>
            <a:r>
              <a:rPr lang="es-ES" sz="2000" b="1" dirty="0" smtClean="0"/>
              <a:t>el </a:t>
            </a:r>
            <a:r>
              <a:rPr lang="es-ES" sz="2000" b="1" dirty="0"/>
              <a:t>divorcio, estas son:</a:t>
            </a:r>
          </a:p>
        </p:txBody>
      </p:sp>
    </p:spTree>
    <p:extLst>
      <p:ext uri="{BB962C8B-B14F-4D97-AF65-F5344CB8AC3E}">
        <p14:creationId xmlns:p14="http://schemas.microsoft.com/office/powerpoint/2010/main" val="248478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329452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Los 7 principios para un matrimonio exitoso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3162538"/>
            <a:ext cx="555427" cy="55542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3940135"/>
            <a:ext cx="329588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Cultivar el cariño y la admiración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4767739"/>
            <a:ext cx="3295888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Mantener una visión positiva de la pareja y reconocer sus virtudes es clave para evitar que los pensamientos y sentimientos negativos ahoguen a los positivos.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3162538"/>
            <a:ext cx="555427" cy="55542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394013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Acercarse al otro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4420553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Los pequeños momentos de conexión y comunicación cotidiana son fundamentales para mantener viva la pasión y la intimidad en la pareja.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3162538"/>
            <a:ext cx="555427" cy="55542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3940135"/>
            <a:ext cx="329600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Dejar que tu pareja te influya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4767739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Aceptar la influencia y el punto de vista del cónyuge, en lugar de imponer el propio, es esencial para resolver los conflictos de manera constructiva.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696278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4</a:t>
            </a:r>
            <a:r>
              <a:rPr lang="en-US" sz="4374" kern="0" spc="-131" dirty="0" smtClean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. </a:t>
            </a:r>
            <a:r>
              <a:rPr lang="en-US" sz="4374" kern="0" spc="-131" dirty="0" err="1" smtClean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Problemas</a:t>
            </a:r>
            <a:r>
              <a:rPr lang="en-US" sz="4374" kern="0" spc="-131" dirty="0" smtClean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 </a:t>
            </a:r>
            <a:r>
              <a:rPr lang="en-US" sz="4374" kern="0" spc="-13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solubles y </a:t>
            </a:r>
            <a:r>
              <a:rPr lang="en-US" sz="4374" kern="0" spc="-13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5</a:t>
            </a:r>
            <a:r>
              <a:rPr lang="en-US" sz="4374" kern="0" spc="-131" dirty="0" smtClean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. </a:t>
            </a:r>
            <a:r>
              <a:rPr lang="en-US" sz="4374" kern="0" spc="-131" dirty="0" err="1" smtClean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Problemas</a:t>
            </a:r>
            <a:r>
              <a:rPr lang="en-US" sz="4374" kern="0" spc="-131" dirty="0" smtClean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 </a:t>
            </a:r>
            <a:r>
              <a:rPr lang="en-US" sz="4374" kern="0" spc="-13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irresolubles</a:t>
            </a:r>
            <a:endParaRPr lang="en-US" sz="4374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1267" y="2252023"/>
            <a:ext cx="3518059" cy="888682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284902" y="3606209"/>
            <a:ext cx="278713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Identificar el problema</a:t>
            </a:r>
            <a:endParaRPr lang="en-US" sz="2187" dirty="0"/>
          </a:p>
        </p:txBody>
      </p:sp>
      <p:sp>
        <p:nvSpPr>
          <p:cNvPr id="9" name="Text 5"/>
          <p:cNvSpPr/>
          <p:nvPr/>
        </p:nvSpPr>
        <p:spPr>
          <a:xfrm>
            <a:off x="3423944" y="4253638"/>
            <a:ext cx="3073718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El primer paso es determinar si el conflicto es un problema soluble, que puede resolverse mediante la negociación, o un problema irresoluble, que requiere aprender a convivir con él.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4902" y="2252023"/>
            <a:ext cx="3518178" cy="888682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7091633" y="3426261"/>
            <a:ext cx="307383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Resolver problemas solubles</a:t>
            </a:r>
            <a:endParaRPr lang="en-US" sz="2187" dirty="0"/>
          </a:p>
        </p:txBody>
      </p:sp>
      <p:sp>
        <p:nvSpPr>
          <p:cNvPr id="12" name="Text 7"/>
          <p:cNvSpPr/>
          <p:nvPr/>
        </p:nvSpPr>
        <p:spPr>
          <a:xfrm>
            <a:off x="7078158" y="4467820"/>
            <a:ext cx="3073837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Para los problemas solubles, como el manejo del dinero o la distribución de tareas domésticas, es clave utilizar un planteamiento suave, intentos de desagravio y llegar a un compromiso.</a:t>
            </a:r>
            <a:endParaRPr lang="en-US" sz="17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2970" y="2252023"/>
            <a:ext cx="3518178" cy="888682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0870909" y="3350794"/>
            <a:ext cx="307383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kern="0" spc="-66" dirty="0" smtClean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4 . </a:t>
            </a:r>
            <a:r>
              <a:rPr lang="en-US" sz="2187" kern="0" spc="-66" dirty="0" err="1" smtClean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Afrontar</a:t>
            </a:r>
            <a:r>
              <a:rPr lang="en-US" sz="2187" kern="0" spc="-66" dirty="0" smtClean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 </a:t>
            </a:r>
            <a:r>
              <a:rPr lang="en-US" sz="2187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problemas irresolubles</a:t>
            </a:r>
            <a:endParaRPr lang="en-US" sz="2187" dirty="0"/>
          </a:p>
        </p:txBody>
      </p:sp>
      <p:sp>
        <p:nvSpPr>
          <p:cNvPr id="15" name="Text 9"/>
          <p:cNvSpPr/>
          <p:nvPr/>
        </p:nvSpPr>
        <p:spPr>
          <a:xfrm>
            <a:off x="11055489" y="4430142"/>
            <a:ext cx="3073837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Para los problemas irresolubles, como las diferencias en creencias o valores, la clave es identificar los sueños y esperanzas ocultos que subyacen al conflicto y aprender a respetarlos mutuamente.</a:t>
            </a:r>
            <a:endParaRPr lang="en-US" sz="1750" dirty="0"/>
          </a:p>
        </p:txBody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03" y="2252023"/>
            <a:ext cx="2873833" cy="888682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517759" y="3606209"/>
            <a:ext cx="252469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ea typeface="Bitter"/>
              </a:rPr>
              <a:t>Mejora tus mapas de </a:t>
            </a:r>
            <a:r>
              <a:rPr lang="es-ES" sz="2400" dirty="0" smtClean="0">
                <a:ea typeface="Bitter"/>
              </a:rPr>
              <a:t>amor </a:t>
            </a:r>
          </a:p>
          <a:p>
            <a:endParaRPr lang="es-ES" sz="2000" dirty="0">
              <a:ea typeface="Bitter"/>
            </a:endParaRPr>
          </a:p>
          <a:p>
            <a:r>
              <a:rPr lang="es-ES" sz="2000" dirty="0" smtClean="0">
                <a:ea typeface="Bitter"/>
              </a:rPr>
              <a:t>Conoce </a:t>
            </a:r>
            <a:r>
              <a:rPr lang="es-ES" sz="2000" dirty="0">
                <a:ea typeface="Bitter"/>
              </a:rPr>
              <a:t>mejor a tu pareja y extiende el mapa de amor. </a:t>
            </a:r>
            <a:endParaRPr lang="es-ES" sz="2000" dirty="0" smtClean="0">
              <a:ea typeface="Bitter"/>
            </a:endParaRPr>
          </a:p>
          <a:p>
            <a:r>
              <a:rPr lang="es-ES" sz="2000" dirty="0" smtClean="0">
                <a:ea typeface="Bitter"/>
              </a:rPr>
              <a:t>Es </a:t>
            </a:r>
            <a:r>
              <a:rPr lang="es-ES" sz="2000" dirty="0">
                <a:ea typeface="Bitter"/>
              </a:rPr>
              <a:t>decir, la información relevante e importante sobre nuestra pareja.</a:t>
            </a:r>
            <a:endParaRPr lang="en-US" sz="2000" dirty="0">
              <a:ea typeface="Bit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1363</Words>
  <Application>Microsoft Office PowerPoint</Application>
  <PresentationFormat>Personalizado</PresentationFormat>
  <Paragraphs>108</Paragraphs>
  <Slides>12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Bitter</vt:lpstr>
      <vt:lpstr>Calibri</vt:lpstr>
      <vt:lpstr>Open Sans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Natta Ana Luisa</cp:lastModifiedBy>
  <cp:revision>10</cp:revision>
  <dcterms:created xsi:type="dcterms:W3CDTF">2024-05-05T20:07:59Z</dcterms:created>
  <dcterms:modified xsi:type="dcterms:W3CDTF">2024-05-05T21:48:08Z</dcterms:modified>
</cp:coreProperties>
</file>