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65" r:id="rId3"/>
    <p:sldId id="279" r:id="rId4"/>
    <p:sldId id="280" r:id="rId5"/>
    <p:sldId id="291" r:id="rId6"/>
    <p:sldId id="292" r:id="rId7"/>
    <p:sldId id="293" r:id="rId8"/>
    <p:sldId id="288" r:id="rId9"/>
    <p:sldId id="266" r:id="rId10"/>
    <p:sldId id="296" r:id="rId11"/>
    <p:sldId id="268" r:id="rId12"/>
    <p:sldId id="271" r:id="rId13"/>
    <p:sldId id="267" r:id="rId14"/>
    <p:sldId id="270" r:id="rId15"/>
    <p:sldId id="272" r:id="rId16"/>
    <p:sldId id="281" r:id="rId17"/>
    <p:sldId id="283" r:id="rId18"/>
    <p:sldId id="295" r:id="rId19"/>
    <p:sldId id="294" r:id="rId20"/>
    <p:sldId id="273" r:id="rId21"/>
    <p:sldId id="28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8" autoAdjust="0"/>
    <p:restoredTop sz="94249" autoAdjust="0"/>
  </p:normalViewPr>
  <p:slideViewPr>
    <p:cSldViewPr snapToGrid="0">
      <p:cViewPr varScale="1">
        <p:scale>
          <a:sx n="72" d="100"/>
          <a:sy n="72" d="100"/>
        </p:scale>
        <p:origin x="6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A5C853-6FDE-443B-B84E-4A4305990989}" type="datetimeFigureOut">
              <a:rPr lang="es-AR" smtClean="0"/>
              <a:t>27/5/2025</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338FB8-D2F3-4E20-BC0A-52927BAC1EF9}" type="slidenum">
              <a:rPr lang="es-AR" smtClean="0"/>
              <a:t>‹Nº›</a:t>
            </a:fld>
            <a:endParaRPr lang="es-AR"/>
          </a:p>
        </p:txBody>
      </p:sp>
    </p:spTree>
    <p:extLst>
      <p:ext uri="{BB962C8B-B14F-4D97-AF65-F5344CB8AC3E}">
        <p14:creationId xmlns:p14="http://schemas.microsoft.com/office/powerpoint/2010/main" val="1214641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b="1" dirty="0"/>
          </a:p>
        </p:txBody>
      </p:sp>
      <p:sp>
        <p:nvSpPr>
          <p:cNvPr id="4" name="Marcador de número de diapositiva 3"/>
          <p:cNvSpPr>
            <a:spLocks noGrp="1"/>
          </p:cNvSpPr>
          <p:nvPr>
            <p:ph type="sldNum" sz="quarter" idx="5"/>
          </p:nvPr>
        </p:nvSpPr>
        <p:spPr/>
        <p:txBody>
          <a:bodyPr/>
          <a:lstStyle/>
          <a:p>
            <a:fld id="{ED338FB8-D2F3-4E20-BC0A-52927BAC1EF9}" type="slidenum">
              <a:rPr lang="es-AR" smtClean="0"/>
              <a:t>4</a:t>
            </a:fld>
            <a:endParaRPr lang="es-AR"/>
          </a:p>
        </p:txBody>
      </p:sp>
    </p:spTree>
    <p:extLst>
      <p:ext uri="{BB962C8B-B14F-4D97-AF65-F5344CB8AC3E}">
        <p14:creationId xmlns:p14="http://schemas.microsoft.com/office/powerpoint/2010/main" val="1173615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ED338FB8-D2F3-4E20-BC0A-52927BAC1EF9}" type="slidenum">
              <a:rPr lang="es-AR" smtClean="0"/>
              <a:t>5</a:t>
            </a:fld>
            <a:endParaRPr lang="es-AR"/>
          </a:p>
        </p:txBody>
      </p:sp>
    </p:spTree>
    <p:extLst>
      <p:ext uri="{BB962C8B-B14F-4D97-AF65-F5344CB8AC3E}">
        <p14:creationId xmlns:p14="http://schemas.microsoft.com/office/powerpoint/2010/main" val="1112182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7" name="Date Placeholder 6"/>
          <p:cNvSpPr>
            <a:spLocks noGrp="1"/>
          </p:cNvSpPr>
          <p:nvPr>
            <p:ph type="dt" sz="half" idx="10"/>
          </p:nvPr>
        </p:nvSpPr>
        <p:spPr/>
        <p:txBody>
          <a:bodyPr/>
          <a:lstStyle/>
          <a:p>
            <a:fld id="{C0DB1F8E-6782-47AE-9B72-D803418100FA}" type="datetimeFigureOut">
              <a:rPr lang="es-AR" smtClean="0"/>
              <a:t>27/5/2025</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982C08F9-0E2F-47E8-9362-99FE2B932E3C}" type="slidenum">
              <a:rPr lang="es-AR" smtClean="0"/>
              <a:t>‹Nº›</a:t>
            </a:fld>
            <a:endParaRPr lang="es-AR"/>
          </a:p>
        </p:txBody>
      </p:sp>
    </p:spTree>
    <p:extLst>
      <p:ext uri="{BB962C8B-B14F-4D97-AF65-F5344CB8AC3E}">
        <p14:creationId xmlns:p14="http://schemas.microsoft.com/office/powerpoint/2010/main" val="272999188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DB1F8E-6782-47AE-9B72-D803418100FA}" type="datetimeFigureOut">
              <a:rPr lang="es-AR" smtClean="0"/>
              <a:t>27/5/2025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82C08F9-0E2F-47E8-9362-99FE2B932E3C}" type="slidenum">
              <a:rPr lang="es-AR" smtClean="0"/>
              <a:t>‹Nº›</a:t>
            </a:fld>
            <a:endParaRPr lang="es-AR"/>
          </a:p>
        </p:txBody>
      </p:sp>
    </p:spTree>
    <p:extLst>
      <p:ext uri="{BB962C8B-B14F-4D97-AF65-F5344CB8AC3E}">
        <p14:creationId xmlns:p14="http://schemas.microsoft.com/office/powerpoint/2010/main" val="411841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0DB1F8E-6782-47AE-9B72-D803418100FA}" type="datetimeFigureOut">
              <a:rPr lang="es-AR" smtClean="0"/>
              <a:t>27/5/2025</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82C08F9-0E2F-47E8-9362-99FE2B932E3C}" type="slidenum">
              <a:rPr lang="es-AR" smtClean="0"/>
              <a:t>‹Nº›</a:t>
            </a:fld>
            <a:endParaRPr lang="es-AR"/>
          </a:p>
        </p:txBody>
      </p:sp>
    </p:spTree>
    <p:extLst>
      <p:ext uri="{BB962C8B-B14F-4D97-AF65-F5344CB8AC3E}">
        <p14:creationId xmlns:p14="http://schemas.microsoft.com/office/powerpoint/2010/main" val="1775295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0DB1F8E-6782-47AE-9B72-D803418100FA}" type="datetimeFigureOut">
              <a:rPr lang="es-AR" smtClean="0"/>
              <a:t>27/5/2025</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982C08F9-0E2F-47E8-9362-99FE2B932E3C}" type="slidenum">
              <a:rPr lang="es-AR" smtClean="0"/>
              <a:t>‹Nº›</a:t>
            </a:fld>
            <a:endParaRPr lang="es-AR"/>
          </a:p>
        </p:txBody>
      </p:sp>
    </p:spTree>
    <p:extLst>
      <p:ext uri="{BB962C8B-B14F-4D97-AF65-F5344CB8AC3E}">
        <p14:creationId xmlns:p14="http://schemas.microsoft.com/office/powerpoint/2010/main" val="198193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C0DB1F8E-6782-47AE-9B72-D803418100FA}" type="datetimeFigureOut">
              <a:rPr lang="es-AR" smtClean="0"/>
              <a:t>27/5/2025</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982C08F9-0E2F-47E8-9362-99FE2B932E3C}" type="slidenum">
              <a:rPr lang="es-AR" smtClean="0"/>
              <a:t>‹Nº›</a:t>
            </a:fld>
            <a:endParaRPr lang="es-AR"/>
          </a:p>
        </p:txBody>
      </p:sp>
    </p:spTree>
    <p:extLst>
      <p:ext uri="{BB962C8B-B14F-4D97-AF65-F5344CB8AC3E}">
        <p14:creationId xmlns:p14="http://schemas.microsoft.com/office/powerpoint/2010/main" val="196475273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C0DB1F8E-6782-47AE-9B72-D803418100FA}" type="datetimeFigureOut">
              <a:rPr lang="es-AR" smtClean="0"/>
              <a:t>27/5/2025</a:t>
            </a:fld>
            <a:endParaRPr lang="es-AR"/>
          </a:p>
        </p:txBody>
      </p:sp>
      <p:sp>
        <p:nvSpPr>
          <p:cNvPr id="9" name="Footer Placeholder 8"/>
          <p:cNvSpPr>
            <a:spLocks noGrp="1"/>
          </p:cNvSpPr>
          <p:nvPr>
            <p:ph type="ftr" sz="quarter" idx="11"/>
          </p:nvPr>
        </p:nvSpPr>
        <p:spPr/>
        <p:txBody>
          <a:bodyPr/>
          <a:lstStyle/>
          <a:p>
            <a:endParaRPr lang="es-AR"/>
          </a:p>
        </p:txBody>
      </p:sp>
      <p:sp>
        <p:nvSpPr>
          <p:cNvPr id="10" name="Slide Number Placeholder 9"/>
          <p:cNvSpPr>
            <a:spLocks noGrp="1"/>
          </p:cNvSpPr>
          <p:nvPr>
            <p:ph type="sldNum" sz="quarter" idx="12"/>
          </p:nvPr>
        </p:nvSpPr>
        <p:spPr/>
        <p:txBody>
          <a:bodyPr/>
          <a:lstStyle/>
          <a:p>
            <a:fld id="{982C08F9-0E2F-47E8-9362-99FE2B932E3C}" type="slidenum">
              <a:rPr lang="es-AR" smtClean="0"/>
              <a:t>‹Nº›</a:t>
            </a:fld>
            <a:endParaRPr lang="es-AR"/>
          </a:p>
        </p:txBody>
      </p:sp>
    </p:spTree>
    <p:extLst>
      <p:ext uri="{BB962C8B-B14F-4D97-AF65-F5344CB8AC3E}">
        <p14:creationId xmlns:p14="http://schemas.microsoft.com/office/powerpoint/2010/main" val="21893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7" name="Date Placeholder 6"/>
          <p:cNvSpPr>
            <a:spLocks noGrp="1"/>
          </p:cNvSpPr>
          <p:nvPr>
            <p:ph type="dt" sz="half" idx="10"/>
          </p:nvPr>
        </p:nvSpPr>
        <p:spPr/>
        <p:txBody>
          <a:bodyPr/>
          <a:lstStyle/>
          <a:p>
            <a:fld id="{C0DB1F8E-6782-47AE-9B72-D803418100FA}" type="datetimeFigureOut">
              <a:rPr lang="es-AR" smtClean="0"/>
              <a:t>27/5/2025</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982C08F9-0E2F-47E8-9362-99FE2B932E3C}" type="slidenum">
              <a:rPr lang="es-AR" smtClean="0"/>
              <a:t>‹Nº›</a:t>
            </a:fld>
            <a:endParaRPr lang="es-AR"/>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186296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0DB1F8E-6782-47AE-9B72-D803418100FA}" type="datetimeFigureOut">
              <a:rPr lang="es-AR" smtClean="0"/>
              <a:t>27/5/2025</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982C08F9-0E2F-47E8-9362-99FE2B932E3C}" type="slidenum">
              <a:rPr lang="es-AR" smtClean="0"/>
              <a:t>‹Nº›</a:t>
            </a:fld>
            <a:endParaRPr lang="es-AR"/>
          </a:p>
        </p:txBody>
      </p:sp>
    </p:spTree>
    <p:extLst>
      <p:ext uri="{BB962C8B-B14F-4D97-AF65-F5344CB8AC3E}">
        <p14:creationId xmlns:p14="http://schemas.microsoft.com/office/powerpoint/2010/main" val="3083479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B1F8E-6782-47AE-9B72-D803418100FA}" type="datetimeFigureOut">
              <a:rPr lang="es-AR" smtClean="0"/>
              <a:t>27/5/2025</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982C08F9-0E2F-47E8-9362-99FE2B932E3C}" type="slidenum">
              <a:rPr lang="es-AR" smtClean="0"/>
              <a:t>‹Nº›</a:t>
            </a:fld>
            <a:endParaRPr lang="es-AR"/>
          </a:p>
        </p:txBody>
      </p:sp>
    </p:spTree>
    <p:extLst>
      <p:ext uri="{BB962C8B-B14F-4D97-AF65-F5344CB8AC3E}">
        <p14:creationId xmlns:p14="http://schemas.microsoft.com/office/powerpoint/2010/main" val="2975342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9" name="Date Placeholder 8"/>
          <p:cNvSpPr>
            <a:spLocks noGrp="1"/>
          </p:cNvSpPr>
          <p:nvPr>
            <p:ph type="dt" sz="half" idx="10"/>
          </p:nvPr>
        </p:nvSpPr>
        <p:spPr/>
        <p:txBody>
          <a:bodyPr/>
          <a:lstStyle/>
          <a:p>
            <a:fld id="{C0DB1F8E-6782-47AE-9B72-D803418100FA}" type="datetimeFigureOut">
              <a:rPr lang="es-AR" smtClean="0"/>
              <a:t>27/5/2025</a:t>
            </a:fld>
            <a:endParaRPr lang="es-A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s-AR"/>
          </a:p>
        </p:txBody>
      </p:sp>
      <p:sp>
        <p:nvSpPr>
          <p:cNvPr id="11" name="Slide Number Placeholder 10"/>
          <p:cNvSpPr>
            <a:spLocks noGrp="1"/>
          </p:cNvSpPr>
          <p:nvPr>
            <p:ph type="sldNum" sz="quarter" idx="12"/>
          </p:nvPr>
        </p:nvSpPr>
        <p:spPr/>
        <p:txBody>
          <a:bodyPr/>
          <a:lstStyle/>
          <a:p>
            <a:fld id="{982C08F9-0E2F-47E8-9362-99FE2B932E3C}" type="slidenum">
              <a:rPr lang="es-AR" smtClean="0"/>
              <a:t>‹Nº›</a:t>
            </a:fld>
            <a:endParaRPr lang="es-AR"/>
          </a:p>
        </p:txBody>
      </p:sp>
    </p:spTree>
    <p:extLst>
      <p:ext uri="{BB962C8B-B14F-4D97-AF65-F5344CB8AC3E}">
        <p14:creationId xmlns:p14="http://schemas.microsoft.com/office/powerpoint/2010/main" val="1140038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C0DB1F8E-6782-47AE-9B72-D803418100FA}" type="datetimeFigureOut">
              <a:rPr lang="es-AR" smtClean="0"/>
              <a:t>27/5/2025</a:t>
            </a:fld>
            <a:endParaRPr lang="es-A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982C08F9-0E2F-47E8-9362-99FE2B932E3C}" type="slidenum">
              <a:rPr lang="es-AR" smtClean="0"/>
              <a:t>‹Nº›</a:t>
            </a:fld>
            <a:endParaRPr lang="es-AR"/>
          </a:p>
        </p:txBody>
      </p:sp>
    </p:spTree>
    <p:extLst>
      <p:ext uri="{BB962C8B-B14F-4D97-AF65-F5344CB8AC3E}">
        <p14:creationId xmlns:p14="http://schemas.microsoft.com/office/powerpoint/2010/main" val="2352438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C0DB1F8E-6782-47AE-9B72-D803418100FA}" type="datetimeFigureOut">
              <a:rPr lang="es-AR" smtClean="0"/>
              <a:t>27/5/2025</a:t>
            </a:fld>
            <a:endParaRPr lang="es-A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s-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982C08F9-0E2F-47E8-9362-99FE2B932E3C}" type="slidenum">
              <a:rPr lang="es-AR" smtClean="0"/>
              <a:t>‹Nº›</a:t>
            </a:fld>
            <a:endParaRPr lang="es-AR"/>
          </a:p>
        </p:txBody>
      </p:sp>
    </p:spTree>
    <p:extLst>
      <p:ext uri="{BB962C8B-B14F-4D97-AF65-F5344CB8AC3E}">
        <p14:creationId xmlns:p14="http://schemas.microsoft.com/office/powerpoint/2010/main" val="2961239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6f7b2VzkswU?feature=oembed"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ideo" Target="https://www.youtube.com/embed/CyD27WfqREU?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D8D8AF-2ADE-4EBA-AAA9-A091A113973D}"/>
              </a:ext>
            </a:extLst>
          </p:cNvPr>
          <p:cNvSpPr>
            <a:spLocks noGrp="1"/>
          </p:cNvSpPr>
          <p:nvPr>
            <p:ph type="ctrTitle"/>
          </p:nvPr>
        </p:nvSpPr>
        <p:spPr/>
        <p:txBody>
          <a:bodyPr>
            <a:normAutofit/>
          </a:bodyPr>
          <a:lstStyle/>
          <a:p>
            <a:r>
              <a:rPr lang="es-ES" dirty="0"/>
              <a:t>ADD-H, TEA y dislexia</a:t>
            </a:r>
            <a:endParaRPr lang="es-AR" dirty="0"/>
          </a:p>
        </p:txBody>
      </p:sp>
      <p:sp>
        <p:nvSpPr>
          <p:cNvPr id="3" name="Subtítulo 2">
            <a:extLst>
              <a:ext uri="{FF2B5EF4-FFF2-40B4-BE49-F238E27FC236}">
                <a16:creationId xmlns:a16="http://schemas.microsoft.com/office/drawing/2014/main" id="{A4244417-F1F6-4B09-A6C0-E8F1FD39FD4D}"/>
              </a:ext>
            </a:extLst>
          </p:cNvPr>
          <p:cNvSpPr>
            <a:spLocks noGrp="1"/>
          </p:cNvSpPr>
          <p:nvPr>
            <p:ph type="subTitle" idx="1"/>
          </p:nvPr>
        </p:nvSpPr>
        <p:spPr>
          <a:xfrm>
            <a:off x="1069593" y="4301744"/>
            <a:ext cx="10394273" cy="1239894"/>
          </a:xfrm>
        </p:spPr>
        <p:txBody>
          <a:bodyPr>
            <a:normAutofit/>
          </a:bodyPr>
          <a:lstStyle/>
          <a:p>
            <a:r>
              <a:rPr lang="es-ES" dirty="0"/>
              <a:t>COMO CASOS TESTIGOS DE PATOLOGIZACIÓN DE LAS INFANCIAS</a:t>
            </a:r>
            <a:endParaRPr lang="es-AR" dirty="0"/>
          </a:p>
        </p:txBody>
      </p:sp>
    </p:spTree>
    <p:extLst>
      <p:ext uri="{BB962C8B-B14F-4D97-AF65-F5344CB8AC3E}">
        <p14:creationId xmlns:p14="http://schemas.microsoft.com/office/powerpoint/2010/main" val="3377985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19501C6-F015-4273-AF88-E0F6C8538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A677DB7-5829-45BD-9754-5EC484CC42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65429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E6A4912-B2F1-FB44-5F68-479C59091DF7}"/>
              </a:ext>
            </a:extLst>
          </p:cNvPr>
          <p:cNvSpPr>
            <a:spLocks noGrp="1"/>
          </p:cNvSpPr>
          <p:nvPr>
            <p:ph type="title"/>
          </p:nvPr>
        </p:nvSpPr>
        <p:spPr>
          <a:xfrm>
            <a:off x="804672" y="2404872"/>
            <a:ext cx="3044950" cy="1627792"/>
          </a:xfrm>
        </p:spPr>
        <p:txBody>
          <a:bodyPr vert="horz" lIns="274320" tIns="182880" rIns="274320" bIns="182880" rtlCol="0" anchor="ctr" anchorCtr="1">
            <a:normAutofit/>
          </a:bodyPr>
          <a:lstStyle/>
          <a:p>
            <a:r>
              <a:rPr lang="en-US" sz="1800"/>
              <a:t>ANTES DE SEGUIR.. LES PROPONGO RESPONDER ESTA PREGUNTA</a:t>
            </a:r>
          </a:p>
        </p:txBody>
      </p:sp>
      <p:pic>
        <p:nvPicPr>
          <p:cNvPr id="6" name="Marcador de contenido 5" descr="Código QR&#10;&#10;Descripción generada automáticamente">
            <a:extLst>
              <a:ext uri="{FF2B5EF4-FFF2-40B4-BE49-F238E27FC236}">
                <a16:creationId xmlns:a16="http://schemas.microsoft.com/office/drawing/2014/main" id="{05288A3E-5C4E-B399-9144-454C1DB6B613}"/>
              </a:ext>
            </a:extLst>
          </p:cNvPr>
          <p:cNvPicPr>
            <a:picLocks noGrp="1" noChangeAspect="1"/>
          </p:cNvPicPr>
          <p:nvPr>
            <p:ph idx="1"/>
          </p:nvPr>
        </p:nvPicPr>
        <p:blipFill>
          <a:blip r:embed="rId2"/>
          <a:stretch>
            <a:fillRect/>
          </a:stretch>
        </p:blipFill>
        <p:spPr>
          <a:xfrm>
            <a:off x="5827878" y="640080"/>
            <a:ext cx="5190539" cy="5263134"/>
          </a:xfrm>
          <a:prstGeom prst="rect">
            <a:avLst/>
          </a:prstGeom>
        </p:spPr>
      </p:pic>
    </p:spTree>
    <p:extLst>
      <p:ext uri="{BB962C8B-B14F-4D97-AF65-F5344CB8AC3E}">
        <p14:creationId xmlns:p14="http://schemas.microsoft.com/office/powerpoint/2010/main" val="3447222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AEECFD5-0743-4BA2-BC23-92227A2C1F1F}"/>
              </a:ext>
            </a:extLst>
          </p:cNvPr>
          <p:cNvSpPr txBox="1"/>
          <p:nvPr/>
        </p:nvSpPr>
        <p:spPr>
          <a:xfrm>
            <a:off x="1540934" y="666057"/>
            <a:ext cx="9990665" cy="5991384"/>
          </a:xfrm>
          <a:prstGeom prst="rect">
            <a:avLst/>
          </a:prstGeom>
          <a:noFill/>
        </p:spPr>
        <p:txBody>
          <a:bodyPr wrap="square">
            <a:spAutoFit/>
          </a:bodyPr>
          <a:lstStyle/>
          <a:p>
            <a:pPr marL="228600" marR="0" lvl="0" indent="-228600" algn="just" defTabSz="914400" rtl="0" eaLnBrk="1" fontAlgn="auto" latinLnBrk="0" hangingPunct="1">
              <a:lnSpc>
                <a:spcPct val="100000"/>
              </a:lnSpc>
              <a:spcBef>
                <a:spcPts val="1000"/>
              </a:spcBef>
              <a:spcAft>
                <a:spcPts val="0"/>
              </a:spcAft>
              <a:buClr>
                <a:srgbClr val="A5644E"/>
              </a:buClr>
              <a:buSzTx/>
              <a:buFont typeface="Arial" panose="020B0604020202020204" pitchFamily="34" charset="0"/>
              <a:buChar char="•"/>
              <a:tabLst/>
              <a:defRPr/>
            </a:pPr>
            <a:r>
              <a:rPr kumimoji="0" lang="es-ES" sz="20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En los últimos años se ha generalizado el uso del DSM IV en los consultorios psicológicos y pediátricos e, inclusive en el ámbito escolar, es frecuente que los maestros diagnostiquen a los niños con los nombres que propone este manual.</a:t>
            </a:r>
          </a:p>
          <a:p>
            <a:pPr marL="228600" marR="0" lvl="0" indent="-228600" algn="just" defTabSz="914400" rtl="0" eaLnBrk="1" fontAlgn="auto" latinLnBrk="0" hangingPunct="1">
              <a:lnSpc>
                <a:spcPct val="100000"/>
              </a:lnSpc>
              <a:spcBef>
                <a:spcPts val="1000"/>
              </a:spcBef>
              <a:spcAft>
                <a:spcPts val="0"/>
              </a:spcAft>
              <a:buClr>
                <a:srgbClr val="A5644E"/>
              </a:buClr>
              <a:buSzTx/>
              <a:buFont typeface="Arial" panose="020B0604020202020204" pitchFamily="34" charset="0"/>
              <a:buChar char="•"/>
              <a:tabLst/>
              <a:defRPr/>
            </a:pPr>
            <a:r>
              <a:rPr kumimoji="0" lang="es-ES" sz="20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Algunos de los ítems de los cuestionarios para detectar ADHD son: </a:t>
            </a:r>
          </a:p>
          <a:p>
            <a:pPr marL="800100" lvl="1" indent="-342900" algn="just" defTabSz="914400">
              <a:spcBef>
                <a:spcPts val="1000"/>
              </a:spcBef>
              <a:buClr>
                <a:srgbClr val="A5644E"/>
              </a:buClr>
              <a:buFont typeface="Symbol" panose="05050102010706020507" pitchFamily="18" charset="2"/>
              <a:buChar char=""/>
              <a:defRPr/>
            </a:pPr>
            <a:r>
              <a:rPr kumimoji="0" lang="es-ES" sz="20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“Habla en forma excesiva”</a:t>
            </a:r>
          </a:p>
          <a:p>
            <a:pPr marL="800100" lvl="1" indent="-342900" algn="just" defTabSz="914400">
              <a:spcBef>
                <a:spcPts val="1000"/>
              </a:spcBef>
              <a:buClr>
                <a:srgbClr val="A5644E"/>
              </a:buClr>
              <a:buFont typeface="Symbol" panose="05050102010706020507" pitchFamily="18" charset="2"/>
              <a:buChar char=""/>
              <a:defRPr/>
            </a:pPr>
            <a:r>
              <a:rPr kumimoji="0" lang="es-ES" sz="20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“Discute con adultos”</a:t>
            </a:r>
          </a:p>
          <a:p>
            <a:pPr marL="800100" lvl="1" indent="-342900" algn="just" defTabSz="914400">
              <a:spcBef>
                <a:spcPts val="1000"/>
              </a:spcBef>
              <a:buClr>
                <a:srgbClr val="A5644E"/>
              </a:buClr>
              <a:buFont typeface="Symbol" panose="05050102010706020507" pitchFamily="18" charset="2"/>
              <a:buChar char=""/>
              <a:defRPr/>
            </a:pPr>
            <a:r>
              <a:rPr kumimoji="0" lang="es-ES" sz="20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“Hace cosas en forma deliberada para fastidiar o molestar a otros”</a:t>
            </a:r>
          </a:p>
          <a:p>
            <a:pPr marL="800100" lvl="1" indent="-342900" algn="just" defTabSz="914400">
              <a:spcBef>
                <a:spcPts val="1000"/>
              </a:spcBef>
              <a:buClr>
                <a:srgbClr val="A5644E"/>
              </a:buClr>
              <a:buFont typeface="Symbol" panose="05050102010706020507" pitchFamily="18" charset="2"/>
              <a:buChar char=""/>
              <a:defRPr/>
            </a:pPr>
            <a:r>
              <a:rPr kumimoji="0" lang="es-ES" sz="20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“Es negativo, desafiante, desobediente u hostil hacia las personas de autoridad”</a:t>
            </a:r>
          </a:p>
          <a:p>
            <a:pPr marL="800100" lvl="1" indent="-342900" algn="just" defTabSz="914400">
              <a:spcBef>
                <a:spcPts val="1000"/>
              </a:spcBef>
              <a:buClr>
                <a:srgbClr val="A5644E"/>
              </a:buClr>
              <a:buFont typeface="Symbol" panose="05050102010706020507" pitchFamily="18" charset="2"/>
              <a:buChar char=""/>
              <a:defRPr/>
            </a:pPr>
            <a:r>
              <a:rPr kumimoji="0" lang="es-ES" sz="20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“A menudo no coopera”</a:t>
            </a:r>
          </a:p>
          <a:p>
            <a:pPr marL="800100" lvl="1" indent="-342900" algn="just" defTabSz="914400">
              <a:spcBef>
                <a:spcPts val="1000"/>
              </a:spcBef>
              <a:buClr>
                <a:srgbClr val="A5644E"/>
              </a:buClr>
              <a:buFont typeface="Symbol" panose="05050102010706020507" pitchFamily="18" charset="2"/>
              <a:buChar char=""/>
              <a:defRPr/>
            </a:pPr>
            <a:r>
              <a:rPr kumimoji="0" lang="es-ES" sz="20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“Se hace el vivo”. </a:t>
            </a:r>
          </a:p>
          <a:p>
            <a:pPr marR="0" lvl="0" algn="just" defTabSz="914400" rtl="0" eaLnBrk="1" fontAlgn="auto" latinLnBrk="0" hangingPunct="1">
              <a:lnSpc>
                <a:spcPct val="100000"/>
              </a:lnSpc>
              <a:spcBef>
                <a:spcPts val="1000"/>
              </a:spcBef>
              <a:spcAft>
                <a:spcPts val="0"/>
              </a:spcAft>
              <a:buClr>
                <a:srgbClr val="A5644E"/>
              </a:buClr>
              <a:buSzTx/>
              <a:tabLst/>
              <a:defRPr/>
            </a:pPr>
            <a:r>
              <a:rPr kumimoji="0" lang="es-ES" sz="20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Todos estos puntos (que deben ser calificados del 0 al 3) implican un observador imparcial, pura conciencia, que pueda calificar objetivamente</a:t>
            </a:r>
            <a:r>
              <a:rPr lang="es-ES" sz="2000" dirty="0">
                <a:solidFill>
                  <a:prstClr val="black">
                    <a:lumMod val="85000"/>
                    <a:lumOff val="15000"/>
                  </a:prstClr>
                </a:solidFill>
                <a:latin typeface="Gill Sans MT" panose="020B0502020104020203"/>
              </a:rPr>
              <a:t> </a:t>
            </a:r>
            <a:r>
              <a:rPr lang="es-ES" sz="2000" dirty="0">
                <a:solidFill>
                  <a:prstClr val="black">
                    <a:lumMod val="85000"/>
                    <a:lumOff val="15000"/>
                  </a:prstClr>
                </a:solidFill>
                <a:highlight>
                  <a:srgbClr val="FFFF00"/>
                </a:highlight>
                <a:latin typeface="Gill Sans MT" panose="020B0502020104020203"/>
              </a:rPr>
              <a:t>cuestiones subjetivas. </a:t>
            </a:r>
          </a:p>
          <a:p>
            <a:pPr marR="0" lvl="0" algn="just" defTabSz="914400" rtl="0" eaLnBrk="1" fontAlgn="auto" latinLnBrk="0" hangingPunct="1">
              <a:lnSpc>
                <a:spcPct val="100000"/>
              </a:lnSpc>
              <a:spcBef>
                <a:spcPts val="1000"/>
              </a:spcBef>
              <a:spcAft>
                <a:spcPts val="0"/>
              </a:spcAft>
              <a:buClr>
                <a:srgbClr val="A5644E"/>
              </a:buClr>
              <a:buSzTx/>
              <a:tabLst/>
              <a:defRPr/>
            </a:pPr>
            <a:r>
              <a:rPr kumimoji="0" lang="es-ES" sz="20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Idea que cada adulto habrá construido en su propia historia y que estará teñida por su realidad actual. </a:t>
            </a:r>
          </a:p>
          <a:p>
            <a:pPr marL="228600" marR="0" lvl="0" indent="-228600" algn="just" defTabSz="914400" rtl="0" eaLnBrk="1" fontAlgn="auto" latinLnBrk="0" hangingPunct="1">
              <a:lnSpc>
                <a:spcPct val="100000"/>
              </a:lnSpc>
              <a:spcBef>
                <a:spcPts val="1000"/>
              </a:spcBef>
              <a:spcAft>
                <a:spcPts val="0"/>
              </a:spcAft>
              <a:buClr>
                <a:srgbClr val="A5644E"/>
              </a:buClr>
              <a:buSzTx/>
              <a:buFont typeface="Arial" panose="020B0604020202020204" pitchFamily="34" charset="0"/>
              <a:buChar char="•"/>
              <a:tabLst/>
              <a:defRPr/>
            </a:pPr>
            <a:endParaRPr kumimoji="0" lang="es-ES" sz="20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93860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7248AAB-7581-404A-BABC-C9B92F109B90}"/>
              </a:ext>
            </a:extLst>
          </p:cNvPr>
          <p:cNvSpPr txBox="1"/>
          <p:nvPr/>
        </p:nvSpPr>
        <p:spPr>
          <a:xfrm>
            <a:off x="1777999" y="1952682"/>
            <a:ext cx="8991600" cy="4401205"/>
          </a:xfrm>
          <a:prstGeom prst="rect">
            <a:avLst/>
          </a:prstGeom>
          <a:noFill/>
        </p:spPr>
        <p:txBody>
          <a:bodyPr wrap="square">
            <a:spAutoFit/>
          </a:bodyPr>
          <a:lstStyle/>
          <a:p>
            <a:pPr marL="342900" indent="-342900" algn="just">
              <a:buFont typeface="Arial" panose="020B0604020202020204" pitchFamily="34" charset="0"/>
              <a:buChar char="•"/>
            </a:pPr>
            <a:r>
              <a:rPr lang="es-ES" sz="2000" b="1" dirty="0"/>
              <a:t>La escuela exige </a:t>
            </a:r>
            <a:r>
              <a:rPr lang="es-ES" sz="2000" dirty="0"/>
              <a:t>habitualmente un comportamiento pasivo, puramente receptor, de un niño que debe quedarse sentado muchas horas escuchando a la maestra. También, </a:t>
            </a:r>
            <a:r>
              <a:rPr lang="es-ES" sz="2000" b="1" dirty="0"/>
              <a:t>muchos padres,</a:t>
            </a:r>
            <a:r>
              <a:rPr lang="es-ES" sz="2000" dirty="0"/>
              <a:t> agobiados por exigencias laborales, pueden pretender que la casa sea un remanso de paz y tranquilidad y viven la actividad de un niño como excesiva. </a:t>
            </a:r>
          </a:p>
          <a:p>
            <a:pPr marL="342900" indent="-342900" algn="just">
              <a:buFont typeface="Arial" panose="020B0604020202020204" pitchFamily="34" charset="0"/>
              <a:buChar char="•"/>
            </a:pPr>
            <a:endParaRPr lang="es-ES" sz="2000" dirty="0"/>
          </a:p>
          <a:p>
            <a:pPr marL="342900" indent="-342900" algn="just">
              <a:buFont typeface="Arial" panose="020B0604020202020204" pitchFamily="34" charset="0"/>
              <a:buChar char="•"/>
            </a:pPr>
            <a:r>
              <a:rPr lang="es-ES" sz="2000" dirty="0"/>
              <a:t>Es decir, </a:t>
            </a:r>
            <a:r>
              <a:rPr lang="es-ES" sz="2000" b="1" dirty="0"/>
              <a:t>es frecuente que los niños sean sancionados por aquello que es justamente una de las características de la infancia</a:t>
            </a:r>
            <a:r>
              <a:rPr lang="es-ES" sz="2000" dirty="0"/>
              <a:t>: </a:t>
            </a:r>
          </a:p>
          <a:p>
            <a:pPr marL="800100" lvl="1" indent="-342900" algn="just">
              <a:buFont typeface="Arial" panose="020B0604020202020204" pitchFamily="34" charset="0"/>
              <a:buChar char="•"/>
            </a:pPr>
            <a:r>
              <a:rPr lang="es-ES" sz="2000" dirty="0"/>
              <a:t>la vitalidad, </a:t>
            </a:r>
          </a:p>
          <a:p>
            <a:pPr marL="800100" lvl="1" indent="-342900" algn="just">
              <a:buFont typeface="Arial" panose="020B0604020202020204" pitchFamily="34" charset="0"/>
              <a:buChar char="•"/>
            </a:pPr>
            <a:r>
              <a:rPr lang="es-ES" sz="2000" dirty="0"/>
              <a:t>el movimiento,</a:t>
            </a:r>
          </a:p>
          <a:p>
            <a:pPr marL="800100" lvl="1" indent="-342900" algn="just">
              <a:buFont typeface="Arial" panose="020B0604020202020204" pitchFamily="34" charset="0"/>
              <a:buChar char="•"/>
            </a:pPr>
            <a:r>
              <a:rPr lang="es-ES" sz="2000" dirty="0"/>
              <a:t>el salto de un tema a otro, </a:t>
            </a:r>
          </a:p>
          <a:p>
            <a:pPr marL="800100" lvl="1" indent="-342900" algn="just">
              <a:buFont typeface="Arial" panose="020B0604020202020204" pitchFamily="34" charset="0"/>
              <a:buChar char="•"/>
            </a:pPr>
            <a:r>
              <a:rPr lang="es-ES" sz="2000" dirty="0"/>
              <a:t>de un juego a otro, </a:t>
            </a:r>
          </a:p>
          <a:p>
            <a:pPr marL="800100" lvl="1" indent="-342900" algn="just">
              <a:buFont typeface="Arial" panose="020B0604020202020204" pitchFamily="34" charset="0"/>
              <a:buChar char="•"/>
            </a:pPr>
            <a:r>
              <a:rPr lang="es-ES" sz="2000" dirty="0"/>
              <a:t>el llamar la atención de los adultos, </a:t>
            </a:r>
          </a:p>
          <a:p>
            <a:pPr marL="800100" lvl="1" indent="-342900" algn="just">
              <a:buFont typeface="Arial" panose="020B0604020202020204" pitchFamily="34" charset="0"/>
              <a:buChar char="•"/>
            </a:pPr>
            <a:r>
              <a:rPr lang="es-ES" sz="2000" dirty="0"/>
              <a:t>el hacer ruido</a:t>
            </a:r>
            <a:endParaRPr lang="es-AR" sz="2000" dirty="0"/>
          </a:p>
        </p:txBody>
      </p:sp>
      <p:sp>
        <p:nvSpPr>
          <p:cNvPr id="6" name="CuadroTexto 5">
            <a:extLst>
              <a:ext uri="{FF2B5EF4-FFF2-40B4-BE49-F238E27FC236}">
                <a16:creationId xmlns:a16="http://schemas.microsoft.com/office/drawing/2014/main" id="{AAFD31FE-1108-4C5C-87AD-4CA2626FDFED}"/>
              </a:ext>
            </a:extLst>
          </p:cNvPr>
          <p:cNvSpPr txBox="1"/>
          <p:nvPr/>
        </p:nvSpPr>
        <p:spPr>
          <a:xfrm>
            <a:off x="1777999" y="986472"/>
            <a:ext cx="8991600" cy="707886"/>
          </a:xfrm>
          <a:prstGeom prst="rect">
            <a:avLst/>
          </a:prstGeom>
          <a:noFill/>
        </p:spPr>
        <p:txBody>
          <a:bodyPr wrap="square">
            <a:spAutoFit/>
          </a:bodyPr>
          <a:lstStyle/>
          <a:p>
            <a:pPr marL="342900" indent="-342900" algn="just">
              <a:buFont typeface="Arial" panose="020B0604020202020204" pitchFamily="34" charset="0"/>
              <a:buChar char="•"/>
            </a:pPr>
            <a:r>
              <a:rPr lang="es-ES" sz="2000" dirty="0"/>
              <a:t>Sabemos que el que los adultos soporten o no la “inquietud” infantil depende en gran medida del </a:t>
            </a:r>
            <a:r>
              <a:rPr lang="es-ES" sz="2000" u="sng" dirty="0"/>
              <a:t>estado psíquico que predomine en ellos</a:t>
            </a:r>
            <a:r>
              <a:rPr lang="es-ES" sz="2000" dirty="0"/>
              <a:t>. </a:t>
            </a:r>
            <a:endParaRPr lang="es-AR" sz="2000" dirty="0"/>
          </a:p>
        </p:txBody>
      </p:sp>
    </p:spTree>
    <p:extLst>
      <p:ext uri="{BB962C8B-B14F-4D97-AF65-F5344CB8AC3E}">
        <p14:creationId xmlns:p14="http://schemas.microsoft.com/office/powerpoint/2010/main" val="2376366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7F94A38B-8241-4F1E-B4E5-1F0D0FB2C003}"/>
              </a:ext>
            </a:extLst>
          </p:cNvPr>
          <p:cNvSpPr txBox="1"/>
          <p:nvPr/>
        </p:nvSpPr>
        <p:spPr>
          <a:xfrm>
            <a:off x="1371596" y="847385"/>
            <a:ext cx="9160935" cy="2862322"/>
          </a:xfrm>
          <a:prstGeom prst="rect">
            <a:avLst/>
          </a:prstGeom>
          <a:noFill/>
        </p:spPr>
        <p:txBody>
          <a:bodyPr wrap="square">
            <a:spAutoFit/>
          </a:bodyPr>
          <a:lstStyle/>
          <a:p>
            <a:pPr marL="342900" indent="-342900" algn="just">
              <a:buFont typeface="Arial" panose="020B0604020202020204" pitchFamily="34" charset="0"/>
              <a:buChar char="•"/>
            </a:pPr>
            <a:r>
              <a:rPr lang="es-ES" sz="2000" dirty="0"/>
              <a:t>Debemos cuestionarnos acerca de las </a:t>
            </a:r>
            <a:r>
              <a:rPr lang="es-ES" sz="2000" b="1" dirty="0"/>
              <a:t>causas de las dificultades infantiles </a:t>
            </a:r>
            <a:r>
              <a:rPr lang="es-ES" sz="2000" dirty="0"/>
              <a:t>y también preguntarnos acerca de las </a:t>
            </a:r>
            <a:r>
              <a:rPr lang="es-ES" sz="2000" b="1" dirty="0"/>
              <a:t>consecuencias</a:t>
            </a:r>
            <a:r>
              <a:rPr lang="es-ES" sz="2000" dirty="0"/>
              <a:t> del modo en que los adultos y, sobre todo, los profesionales podemos incidir en la evolución de esas dificultades. </a:t>
            </a:r>
          </a:p>
          <a:p>
            <a:pPr algn="just"/>
            <a:endParaRPr lang="es-ES" sz="2000" dirty="0"/>
          </a:p>
          <a:p>
            <a:pPr algn="just"/>
            <a:endParaRPr lang="es-ES" sz="2000" dirty="0"/>
          </a:p>
          <a:p>
            <a:pPr marL="342900" indent="-342900" algn="just">
              <a:buFont typeface="Arial" panose="020B0604020202020204" pitchFamily="34" charset="0"/>
              <a:buChar char="•"/>
            </a:pPr>
            <a:r>
              <a:rPr lang="es-ES" sz="2000" dirty="0"/>
              <a:t>Ya desde la primera entrevista el que ubiquemos tanto al niño como a los padres como sujetos posibles de </a:t>
            </a:r>
            <a:r>
              <a:rPr lang="es-ES" sz="2000" b="1" dirty="0">
                <a:effectLst>
                  <a:outerShdw blurRad="38100" dist="38100" dir="2700000" algn="tl">
                    <a:srgbClr val="000000">
                      <a:alpha val="43137"/>
                    </a:srgbClr>
                  </a:outerShdw>
                </a:effectLst>
              </a:rPr>
              <a:t>ser escuchados </a:t>
            </a:r>
            <a:r>
              <a:rPr lang="es-ES" sz="2000" dirty="0"/>
              <a:t>puede modificar la situación. </a:t>
            </a:r>
          </a:p>
          <a:p>
            <a:pPr marL="342900" indent="-342900" algn="just">
              <a:buFont typeface="Arial" panose="020B0604020202020204" pitchFamily="34" charset="0"/>
              <a:buChar char="•"/>
            </a:pPr>
            <a:endParaRPr lang="es-ES" sz="2000" dirty="0"/>
          </a:p>
          <a:p>
            <a:pPr marL="342900" indent="-342900" algn="just">
              <a:buFont typeface="Arial" panose="020B0604020202020204" pitchFamily="34" charset="0"/>
              <a:buChar char="•"/>
            </a:pPr>
            <a:r>
              <a:rPr lang="es-ES" sz="2000" dirty="0"/>
              <a:t>Es fundamental tomar en cuenta la </a:t>
            </a:r>
            <a:r>
              <a:rPr lang="es-ES" sz="2000" b="1" dirty="0"/>
              <a:t>singularidad del sujeto.</a:t>
            </a:r>
            <a:endParaRPr lang="es-AR" sz="2000" b="1" dirty="0"/>
          </a:p>
        </p:txBody>
      </p:sp>
      <p:sp>
        <p:nvSpPr>
          <p:cNvPr id="11" name="CuadroTexto 10">
            <a:extLst>
              <a:ext uri="{FF2B5EF4-FFF2-40B4-BE49-F238E27FC236}">
                <a16:creationId xmlns:a16="http://schemas.microsoft.com/office/drawing/2014/main" id="{0951FFEB-D241-4ADC-99F2-D0E59B54277A}"/>
              </a:ext>
            </a:extLst>
          </p:cNvPr>
          <p:cNvSpPr txBox="1"/>
          <p:nvPr/>
        </p:nvSpPr>
        <p:spPr>
          <a:xfrm>
            <a:off x="1384234" y="3756324"/>
            <a:ext cx="9160935" cy="1323439"/>
          </a:xfrm>
          <a:prstGeom prst="rect">
            <a:avLst/>
          </a:prstGeom>
          <a:noFill/>
        </p:spPr>
        <p:txBody>
          <a:bodyPr wrap="square">
            <a:spAutoFit/>
          </a:bodyPr>
          <a:lstStyle/>
          <a:p>
            <a:pPr algn="just"/>
            <a:endParaRPr lang="es-ES" sz="2000" dirty="0"/>
          </a:p>
          <a:p>
            <a:pPr marL="342900" indent="-342900" algn="just">
              <a:buFont typeface="Arial" panose="020B0604020202020204" pitchFamily="34" charset="0"/>
              <a:buChar char="•"/>
            </a:pPr>
            <a:r>
              <a:rPr lang="es-ES" sz="2000" dirty="0"/>
              <a:t>Cuando lo que se intenta es hacer rápidamente un diagnóstico, clasificarlo, lo más probable es que se dejen de lado las diferencias, se piense solo en las conductas, en lo observable y se pase por alto el sufrimiento del niño.</a:t>
            </a:r>
            <a:endParaRPr lang="es-AR" sz="2000" dirty="0"/>
          </a:p>
        </p:txBody>
      </p:sp>
      <p:sp>
        <p:nvSpPr>
          <p:cNvPr id="2" name="Flecha: hacia abajo 1">
            <a:extLst>
              <a:ext uri="{FF2B5EF4-FFF2-40B4-BE49-F238E27FC236}">
                <a16:creationId xmlns:a16="http://schemas.microsoft.com/office/drawing/2014/main" id="{BF0F2B9F-454C-9DB5-DBCD-B5300EBD7DA7}"/>
              </a:ext>
            </a:extLst>
          </p:cNvPr>
          <p:cNvSpPr/>
          <p:nvPr/>
        </p:nvSpPr>
        <p:spPr>
          <a:xfrm>
            <a:off x="5964702" y="1927274"/>
            <a:ext cx="407963" cy="36576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347614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a16="http://schemas.microsoft.com/office/drawing/2014/main" id="{36EF47A3-1B95-429B-9E54-E2041B4F3B00}"/>
              </a:ext>
            </a:extLst>
          </p:cNvPr>
          <p:cNvSpPr txBox="1"/>
          <p:nvPr/>
        </p:nvSpPr>
        <p:spPr>
          <a:xfrm>
            <a:off x="1392766" y="1113036"/>
            <a:ext cx="9406467" cy="3785652"/>
          </a:xfrm>
          <a:prstGeom prst="rect">
            <a:avLst/>
          </a:prstGeom>
          <a:noFill/>
        </p:spPr>
        <p:txBody>
          <a:bodyPr wrap="square">
            <a:spAutoFit/>
          </a:bodyPr>
          <a:lstStyle/>
          <a:p>
            <a:pPr marL="285750" indent="-285750" algn="just">
              <a:buFont typeface="Arial" panose="020B0604020202020204" pitchFamily="34" charset="0"/>
              <a:buChar char="•"/>
            </a:pPr>
            <a:r>
              <a:rPr lang="es-ES" sz="2000" dirty="0"/>
              <a:t>En ese sentido, nos venimos encontrando con niños que son calificados de "desatentos" y que nosotros podemos reunir en algunos grupos:</a:t>
            </a:r>
          </a:p>
          <a:p>
            <a:pPr algn="just"/>
            <a:endParaRPr lang="es-ES" sz="2000" dirty="0"/>
          </a:p>
          <a:p>
            <a:pPr marL="800100" lvl="1" indent="-342900" algn="just">
              <a:buFont typeface="Symbol" panose="05050102010706020507" pitchFamily="18" charset="2"/>
              <a:buChar char="Þ"/>
            </a:pPr>
            <a:r>
              <a:rPr lang="es-ES" sz="2000" dirty="0"/>
              <a:t>Los que están conectados con sensaciones corporales (frío, calor, hambre, </a:t>
            </a:r>
            <a:r>
              <a:rPr lang="es-ES" sz="2000" dirty="0" err="1"/>
              <a:t>etc</a:t>
            </a:r>
            <a:r>
              <a:rPr lang="es-ES" sz="2000" dirty="0"/>
              <a:t>)</a:t>
            </a:r>
          </a:p>
          <a:p>
            <a:pPr marL="800100" lvl="1" indent="-342900" algn="just">
              <a:buFont typeface="Symbol" panose="05050102010706020507" pitchFamily="18" charset="2"/>
              <a:buChar char="Þ"/>
            </a:pPr>
            <a:r>
              <a:rPr lang="es-ES" sz="2000" dirty="0"/>
              <a:t>Los que juegan en clase, inmersos en un mundo de fantasías y lejanos a lo que se dice.</a:t>
            </a:r>
          </a:p>
          <a:p>
            <a:pPr marL="800100" lvl="1" indent="-342900" algn="just">
              <a:buFont typeface="Symbol" panose="05050102010706020507" pitchFamily="18" charset="2"/>
              <a:buChar char="Þ"/>
            </a:pPr>
            <a:r>
              <a:rPr lang="es-ES" sz="2000" dirty="0"/>
              <a:t>Los que están pendientes de la mirada del docente, esperando ser el centro de la atención de éste. </a:t>
            </a:r>
          </a:p>
          <a:p>
            <a:pPr marL="800100" lvl="1" indent="-342900" algn="just">
              <a:buFont typeface="Symbol" panose="05050102010706020507" pitchFamily="18" charset="2"/>
              <a:buChar char="Þ"/>
            </a:pPr>
            <a:r>
              <a:rPr lang="es-ES" sz="2000" dirty="0"/>
              <a:t>Los que atienden sólo a lo que les resulta fácil, porque enfrentarse con la dificultad implica una herida narcisista insoportable. </a:t>
            </a:r>
          </a:p>
          <a:p>
            <a:pPr marL="800100" lvl="1" indent="-342900" algn="just">
              <a:buFont typeface="Symbol" panose="05050102010706020507" pitchFamily="18" charset="2"/>
              <a:buChar char="Þ"/>
            </a:pPr>
            <a:r>
              <a:rPr lang="es-ES" sz="2000" dirty="0"/>
              <a:t>Los que están atentos a los movimientos afectivos de los otro, ya que esperan ser amados.</a:t>
            </a:r>
          </a:p>
        </p:txBody>
      </p:sp>
    </p:spTree>
    <p:extLst>
      <p:ext uri="{BB962C8B-B14F-4D97-AF65-F5344CB8AC3E}">
        <p14:creationId xmlns:p14="http://schemas.microsoft.com/office/powerpoint/2010/main" val="2927189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219B62-D6A5-4786-973E-15FDCA918C34}"/>
              </a:ext>
            </a:extLst>
          </p:cNvPr>
          <p:cNvSpPr txBox="1"/>
          <p:nvPr/>
        </p:nvSpPr>
        <p:spPr>
          <a:xfrm>
            <a:off x="1727198" y="4185535"/>
            <a:ext cx="9398001" cy="1323439"/>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Gill Sans MT" panose="020B0502020104020203"/>
                <a:ea typeface="+mn-ea"/>
                <a:cs typeface="+mn-cs"/>
              </a:rPr>
              <a:t>En tanto sujeto en crecimiento, en constitución</a:t>
            </a:r>
            <a:r>
              <a:rPr kumimoji="0" lang="es-ES" sz="2000" b="1" u="none" strike="noStrike" kern="1200" cap="none" spc="0" normalizeH="0" baseline="0" noProof="0" dirty="0">
                <a:ln>
                  <a:noFill/>
                </a:ln>
                <a:solidFill>
                  <a:prstClr val="black"/>
                </a:solidFill>
                <a:effectLst/>
                <a:uLnTx/>
                <a:uFillTx/>
                <a:latin typeface="Gill Sans MT" panose="020B0502020104020203"/>
                <a:ea typeface="+mn-ea"/>
                <a:cs typeface="+mn-cs"/>
              </a:rPr>
              <a:t>, ningún niño tiene su historia cerrada, coagulada</a:t>
            </a:r>
            <a:r>
              <a:rPr kumimoji="0" lang="es-ES" sz="2000" b="0" i="0" u="none" strike="noStrike" kern="1200" cap="none" spc="0" normalizeH="0" baseline="0" noProof="0" dirty="0">
                <a:ln>
                  <a:noFill/>
                </a:ln>
                <a:solidFill>
                  <a:prstClr val="black"/>
                </a:solidFill>
                <a:effectLst/>
                <a:uLnTx/>
                <a:uFillTx/>
                <a:latin typeface="Gill Sans MT" panose="020B0502020104020203"/>
                <a:ea typeface="+mn-ea"/>
                <a:cs typeface="+mn-cs"/>
              </a:rPr>
              <a:t>, y lo que los profesionales podemos hacer es abrir el juego, permitir que se vayan armando nuevos caminos, que ese niño y esa familia vayan tejiendo una historia propia.</a:t>
            </a:r>
          </a:p>
        </p:txBody>
      </p:sp>
      <p:sp>
        <p:nvSpPr>
          <p:cNvPr id="7" name="CuadroTexto 6">
            <a:extLst>
              <a:ext uri="{FF2B5EF4-FFF2-40B4-BE49-F238E27FC236}">
                <a16:creationId xmlns:a16="http://schemas.microsoft.com/office/drawing/2014/main" id="{E1A8F7B4-74CF-43C4-8415-3634A280B091}"/>
              </a:ext>
            </a:extLst>
          </p:cNvPr>
          <p:cNvSpPr txBox="1"/>
          <p:nvPr/>
        </p:nvSpPr>
        <p:spPr>
          <a:xfrm>
            <a:off x="1727197" y="624469"/>
            <a:ext cx="9398001" cy="3477875"/>
          </a:xfrm>
          <a:prstGeom prst="rect">
            <a:avLst/>
          </a:prstGeom>
          <a:noFill/>
        </p:spPr>
        <p:txBody>
          <a:bodyPr wrap="square">
            <a:spAutoFit/>
          </a:bodyPr>
          <a:lstStyle/>
          <a:p>
            <a:pPr marL="285750" indent="-285750" algn="just">
              <a:buFont typeface="Arial" panose="020B0604020202020204" pitchFamily="34" charset="0"/>
              <a:buChar char="•"/>
            </a:pPr>
            <a:r>
              <a:rPr lang="es-ES" sz="2000" b="1" dirty="0"/>
              <a:t>Nos encontramos con una paradoja:</a:t>
            </a:r>
          </a:p>
          <a:p>
            <a:pPr marL="800100" lvl="1" indent="-342900" algn="just">
              <a:buFont typeface="Arial" panose="020B0604020202020204" pitchFamily="34" charset="0"/>
              <a:buChar char="•"/>
            </a:pPr>
            <a:r>
              <a:rPr lang="es-ES" sz="2000" dirty="0"/>
              <a:t>Es fundamental detectar patología psíquica tempranamente. Los niños pequeños tienen muchísimas posibilidades de modificar su funcionamiento.</a:t>
            </a:r>
          </a:p>
          <a:p>
            <a:pPr marL="800100" lvl="1" indent="-342900" algn="just">
              <a:buFont typeface="Arial" panose="020B0604020202020204" pitchFamily="34" charset="0"/>
              <a:buChar char="•"/>
            </a:pPr>
            <a:r>
              <a:rPr lang="es-ES" sz="2000" dirty="0"/>
              <a:t>Sin embargo, detectar patología es diferente a colgar un cartel. El riesgo de los diagnósticos tempranos es que el niño quede atrapado y determinado en un "cuadro". </a:t>
            </a:r>
          </a:p>
          <a:p>
            <a:pPr algn="just"/>
            <a:endParaRPr lang="es-ES" sz="2000" dirty="0"/>
          </a:p>
          <a:p>
            <a:pPr algn="just"/>
            <a:endParaRPr lang="es-ES" sz="2000" dirty="0"/>
          </a:p>
          <a:p>
            <a:pPr algn="just"/>
            <a:r>
              <a:rPr lang="es-ES" sz="2000" dirty="0"/>
              <a:t>Así como con un niño hay urgencias, y es fundamental tenerlas en cuenta, porque su vida está en estructuración, también es clave pensar que no está todo dicho y que los niños son impredecibles.</a:t>
            </a:r>
          </a:p>
        </p:txBody>
      </p:sp>
      <p:sp>
        <p:nvSpPr>
          <p:cNvPr id="10" name="Flecha: hacia abajo 9">
            <a:extLst>
              <a:ext uri="{FF2B5EF4-FFF2-40B4-BE49-F238E27FC236}">
                <a16:creationId xmlns:a16="http://schemas.microsoft.com/office/drawing/2014/main" id="{15BAC241-FE08-4114-B65C-45F40CBD0D9B}"/>
              </a:ext>
            </a:extLst>
          </p:cNvPr>
          <p:cNvSpPr/>
          <p:nvPr/>
        </p:nvSpPr>
        <p:spPr>
          <a:xfrm>
            <a:off x="6256865" y="2421466"/>
            <a:ext cx="338667" cy="3725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3734651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3BB4EE4-8132-1133-9636-7860A17AF2A0}"/>
              </a:ext>
            </a:extLst>
          </p:cNvPr>
          <p:cNvPicPr>
            <a:picLocks noChangeAspect="1"/>
          </p:cNvPicPr>
          <p:nvPr/>
        </p:nvPicPr>
        <p:blipFill>
          <a:blip r:embed="rId2"/>
          <a:stretch>
            <a:fillRect/>
          </a:stretch>
        </p:blipFill>
        <p:spPr>
          <a:xfrm>
            <a:off x="1515764" y="1207054"/>
            <a:ext cx="9895066" cy="4443892"/>
          </a:xfrm>
          <a:prstGeom prst="rect">
            <a:avLst/>
          </a:prstGeom>
        </p:spPr>
      </p:pic>
    </p:spTree>
    <p:extLst>
      <p:ext uri="{BB962C8B-B14F-4D97-AF65-F5344CB8AC3E}">
        <p14:creationId xmlns:p14="http://schemas.microsoft.com/office/powerpoint/2010/main" val="1568270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575F0D-A0BA-BF5B-4528-01FF87D358E8}"/>
              </a:ext>
            </a:extLst>
          </p:cNvPr>
          <p:cNvSpPr>
            <a:spLocks noGrp="1"/>
          </p:cNvSpPr>
          <p:nvPr>
            <p:ph type="title"/>
          </p:nvPr>
        </p:nvSpPr>
        <p:spPr/>
        <p:txBody>
          <a:bodyPr/>
          <a:lstStyle/>
          <a:p>
            <a:r>
              <a:rPr lang="es-ES" dirty="0"/>
              <a:t>ALICIA FERNANDEZ</a:t>
            </a:r>
            <a:endParaRPr lang="es-AR" dirty="0"/>
          </a:p>
        </p:txBody>
      </p:sp>
      <p:sp>
        <p:nvSpPr>
          <p:cNvPr id="4" name="CuadroTexto 3">
            <a:extLst>
              <a:ext uri="{FF2B5EF4-FFF2-40B4-BE49-F238E27FC236}">
                <a16:creationId xmlns:a16="http://schemas.microsoft.com/office/drawing/2014/main" id="{F9FB363B-BE60-BFDB-ECC8-FB981C036DB5}"/>
              </a:ext>
            </a:extLst>
          </p:cNvPr>
          <p:cNvSpPr txBox="1"/>
          <p:nvPr/>
        </p:nvSpPr>
        <p:spPr>
          <a:xfrm>
            <a:off x="2231136" y="2415433"/>
            <a:ext cx="7729728" cy="3785652"/>
          </a:xfrm>
          <a:prstGeom prst="rect">
            <a:avLst/>
          </a:prstGeom>
          <a:noFill/>
        </p:spPr>
        <p:txBody>
          <a:bodyPr wrap="square">
            <a:spAutoFit/>
          </a:bodyPr>
          <a:lstStyle/>
          <a:p>
            <a:pPr marL="342900" indent="-342900" algn="just">
              <a:buFont typeface="Arial" panose="020B0604020202020204" pitchFamily="34" charset="0"/>
              <a:buChar char="•"/>
            </a:pPr>
            <a:r>
              <a:rPr lang="es-ES" sz="2000" dirty="0"/>
              <a:t>El número de niños de entre 2 y 4 años que consumen una droga estimulante, en los últimos cuatro años se duplicó. </a:t>
            </a:r>
          </a:p>
          <a:p>
            <a:pPr marL="342900" indent="-342900" algn="just">
              <a:buFont typeface="Arial" panose="020B0604020202020204" pitchFamily="34" charset="0"/>
              <a:buChar char="•"/>
            </a:pPr>
            <a:endParaRPr lang="es-ES" sz="2000" dirty="0"/>
          </a:p>
          <a:p>
            <a:pPr marL="342900" indent="-342900" algn="just">
              <a:buFont typeface="Arial" panose="020B0604020202020204" pitchFamily="34" charset="0"/>
              <a:buChar char="•"/>
            </a:pPr>
            <a:r>
              <a:rPr lang="es-ES" sz="2000" dirty="0"/>
              <a:t>Se nos quiere expropiar el verdadero sentido del aprender: AUTORIZARSE A PENSAR, DISFRUTAR DE LA ALEGRIA DE CREAR, reflexionar sobre nuestra condición humana, preguntar, jugar, soñar, inquietarse, querer cambiar.</a:t>
            </a:r>
          </a:p>
          <a:p>
            <a:pPr algn="just"/>
            <a:endParaRPr lang="es-ES" sz="2000" dirty="0"/>
          </a:p>
          <a:p>
            <a:pPr marL="342900" indent="-342900" algn="just">
              <a:buFont typeface="Arial" panose="020B0604020202020204" pitchFamily="34" charset="0"/>
              <a:buChar char="•"/>
            </a:pPr>
            <a:r>
              <a:rPr lang="es-ES" sz="2000" b="1" dirty="0"/>
              <a:t>¿"Niños desatentos o niños desatendidos"? </a:t>
            </a:r>
            <a:r>
              <a:rPr lang="es-ES" sz="2000" dirty="0"/>
              <a:t>pregunta el Lic. Jorge Goncalves da Cruz. Hoy nos "atienden" sólo en cuanto consumidores e </a:t>
            </a:r>
            <a:r>
              <a:rPr lang="es-ES" sz="2000" dirty="0" err="1"/>
              <a:t>hiperkinéticamente</a:t>
            </a:r>
            <a:r>
              <a:rPr lang="es-ES" sz="2000" dirty="0"/>
              <a:t> nos acosan con miles de productos que garantizan nuestra paz, felicidad y éxito escolar. </a:t>
            </a:r>
          </a:p>
        </p:txBody>
      </p:sp>
    </p:spTree>
    <p:extLst>
      <p:ext uri="{BB962C8B-B14F-4D97-AF65-F5344CB8AC3E}">
        <p14:creationId xmlns:p14="http://schemas.microsoft.com/office/powerpoint/2010/main" val="537602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56313B8-8931-3AE6-B058-E78BAF0F6353}"/>
              </a:ext>
            </a:extLst>
          </p:cNvPr>
          <p:cNvSpPr txBox="1"/>
          <p:nvPr/>
        </p:nvSpPr>
        <p:spPr>
          <a:xfrm>
            <a:off x="2231136" y="1152690"/>
            <a:ext cx="7729728" cy="3785652"/>
          </a:xfrm>
          <a:prstGeom prst="rect">
            <a:avLst/>
          </a:prstGeom>
          <a:noFill/>
        </p:spPr>
        <p:txBody>
          <a:bodyPr wrap="square">
            <a:spAutoFit/>
          </a:bodyPr>
          <a:lstStyle/>
          <a:p>
            <a:pPr algn="just"/>
            <a:r>
              <a:rPr lang="es-ES" sz="2000" b="1" dirty="0"/>
              <a:t>La sociedad globalizada nos desatiende a todos </a:t>
            </a:r>
            <a:r>
              <a:rPr lang="es-ES" sz="2000" dirty="0"/>
              <a:t>y coloca como enfermedad lo que los niños todavía pueden denunciar con su inquietud y falta de atención.</a:t>
            </a:r>
          </a:p>
          <a:p>
            <a:pPr algn="just"/>
            <a:endParaRPr lang="es-ES" sz="2000" dirty="0"/>
          </a:p>
          <a:p>
            <a:pPr algn="just"/>
            <a:r>
              <a:rPr lang="es-ES" sz="2000" dirty="0"/>
              <a:t>Con una </a:t>
            </a:r>
            <a:r>
              <a:rPr lang="es-ES" sz="2000" b="1" dirty="0"/>
              <a:t>escucha diferente </a:t>
            </a:r>
            <a:r>
              <a:rPr lang="es-ES" sz="2000" dirty="0"/>
              <a:t>por parte de sus padres o maestros pueden conseguir aprender creativamente, sin necesidad de la dependencia de una droga. </a:t>
            </a:r>
          </a:p>
          <a:p>
            <a:pPr algn="just"/>
            <a:endParaRPr lang="es-ES" sz="2000" dirty="0"/>
          </a:p>
          <a:p>
            <a:pPr algn="just"/>
            <a:r>
              <a:rPr lang="es-ES" sz="2000" dirty="0"/>
              <a:t>La medicación a veces lo único que hace es </a:t>
            </a:r>
            <a:r>
              <a:rPr lang="es-ES" sz="2000" b="1" dirty="0"/>
              <a:t>disimular los síntomas, calmar los efectos,</a:t>
            </a:r>
            <a:r>
              <a:rPr lang="es-ES" sz="2000" dirty="0"/>
              <a:t> permitiendo que la perturbación productora del cuadro siga su camino desencadenando consecuencias de mayor calibre en la adolescencia. </a:t>
            </a:r>
            <a:endParaRPr lang="es-AR" sz="2000" dirty="0"/>
          </a:p>
        </p:txBody>
      </p:sp>
    </p:spTree>
    <p:extLst>
      <p:ext uri="{BB962C8B-B14F-4D97-AF65-F5344CB8AC3E}">
        <p14:creationId xmlns:p14="http://schemas.microsoft.com/office/powerpoint/2010/main" val="1593924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365EC78-78CE-65CF-E61E-2560F3D42914}"/>
              </a:ext>
            </a:extLst>
          </p:cNvPr>
          <p:cNvPicPr>
            <a:picLocks noChangeAspect="1"/>
          </p:cNvPicPr>
          <p:nvPr/>
        </p:nvPicPr>
        <p:blipFill>
          <a:blip r:embed="rId2"/>
          <a:stretch>
            <a:fillRect/>
          </a:stretch>
        </p:blipFill>
        <p:spPr>
          <a:xfrm>
            <a:off x="472190" y="622561"/>
            <a:ext cx="11575246" cy="5291541"/>
          </a:xfrm>
          <a:prstGeom prst="rect">
            <a:avLst/>
          </a:prstGeom>
        </p:spPr>
      </p:pic>
    </p:spTree>
    <p:extLst>
      <p:ext uri="{BB962C8B-B14F-4D97-AF65-F5344CB8AC3E}">
        <p14:creationId xmlns:p14="http://schemas.microsoft.com/office/powerpoint/2010/main" val="3747262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37854C-1EDD-4CE7-A7D7-019BCB93A869}"/>
              </a:ext>
            </a:extLst>
          </p:cNvPr>
          <p:cNvSpPr>
            <a:spLocks noGrp="1"/>
          </p:cNvSpPr>
          <p:nvPr>
            <p:ph type="title"/>
          </p:nvPr>
        </p:nvSpPr>
        <p:spPr>
          <a:xfrm>
            <a:off x="2231135" y="1811359"/>
            <a:ext cx="7729728" cy="1188720"/>
          </a:xfrm>
        </p:spPr>
        <p:txBody>
          <a:bodyPr/>
          <a:lstStyle/>
          <a:p>
            <a:r>
              <a:rPr lang="es-ES" b="1" dirty="0"/>
              <a:t>CASOS TESTIGOS: </a:t>
            </a:r>
            <a:r>
              <a:rPr lang="es-ES" b="1" dirty="0" err="1"/>
              <a:t>add</a:t>
            </a:r>
            <a:r>
              <a:rPr lang="es-ES" b="1" dirty="0"/>
              <a:t>-h</a:t>
            </a:r>
            <a:endParaRPr lang="es-AR" b="1" dirty="0"/>
          </a:p>
        </p:txBody>
      </p:sp>
      <p:pic>
        <p:nvPicPr>
          <p:cNvPr id="6" name="Imagen 5">
            <a:extLst>
              <a:ext uri="{FF2B5EF4-FFF2-40B4-BE49-F238E27FC236}">
                <a16:creationId xmlns:a16="http://schemas.microsoft.com/office/drawing/2014/main" id="{2220E28F-3C71-4784-B0B9-F735319AC1D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817" b="95775" l="3376" r="93460">
                        <a14:foregroundMark x1="52954" y1="59718" x2="29325" y2="60282"/>
                        <a14:foregroundMark x1="29325" y1="60282" x2="13713" y2="49014"/>
                        <a14:foregroundMark x1="13713" y1="49014" x2="17722" y2="31549"/>
                        <a14:foregroundMark x1="17722" y1="31549" x2="45570" y2="22254"/>
                        <a14:foregroundMark x1="45570" y1="22254" x2="71730" y2="45634"/>
                        <a14:foregroundMark x1="71730" y1="45634" x2="75105" y2="58873"/>
                        <a14:foregroundMark x1="75527" y1="66761" x2="53586" y2="55211"/>
                        <a14:foregroundMark x1="53586" y1="55211" x2="43671" y2="40282"/>
                        <a14:foregroundMark x1="43671" y1="40282" x2="52110" y2="17465"/>
                        <a14:foregroundMark x1="52110" y1="17465" x2="25316" y2="18028"/>
                        <a14:foregroundMark x1="25316" y1="18028" x2="12447" y2="31549"/>
                        <a14:foregroundMark x1="12447" y1="31549" x2="12869" y2="66761"/>
                        <a14:foregroundMark x1="12869" y1="66761" x2="15401" y2="77746"/>
                        <a14:foregroundMark x1="15823" y1="76338" x2="9283" y2="57183"/>
                        <a14:foregroundMark x1="9283" y1="57183" x2="3797" y2="58873"/>
                        <a14:foregroundMark x1="10549" y1="59155" x2="28270" y2="69296"/>
                        <a14:foregroundMark x1="28270" y1="69296" x2="68776" y2="61972"/>
                        <a14:foregroundMark x1="68776" y1="61972" x2="79114" y2="81690"/>
                        <a14:foregroundMark x1="79114" y1="81690" x2="49578" y2="96056"/>
                        <a14:foregroundMark x1="49578" y1="96056" x2="53586" y2="48732"/>
                        <a14:foregroundMark x1="53586" y1="48732" x2="62869" y2="30986"/>
                        <a14:foregroundMark x1="62869" y1="30986" x2="67722" y2="26197"/>
                        <a14:foregroundMark x1="76582" y1="17183" x2="43249" y2="23662"/>
                        <a14:foregroundMark x1="43249" y1="23662" x2="44093" y2="38310"/>
                        <a14:foregroundMark x1="81435" y1="38310" x2="76160" y2="23099"/>
                        <a14:foregroundMark x1="76160" y1="23099" x2="28692" y2="10704"/>
                        <a14:foregroundMark x1="28692" y1="10704" x2="21519" y2="10141"/>
                        <a14:foregroundMark x1="21097" y1="10141" x2="9494" y2="45915"/>
                        <a14:foregroundMark x1="9494" y1="45915" x2="9494" y2="47324"/>
                        <a14:foregroundMark x1="9494" y1="45634" x2="13080" y2="26197"/>
                        <a14:foregroundMark x1="13080" y1="26197" x2="37342" y2="9859"/>
                        <a14:foregroundMark x1="37342" y1="9859" x2="53165" y2="8732"/>
                        <a14:foregroundMark x1="53165" y1="8732" x2="75105" y2="11831"/>
                        <a14:foregroundMark x1="77004" y1="11831" x2="83966" y2="25634"/>
                        <a14:foregroundMark x1="83966" y1="25634" x2="86287" y2="39718"/>
                        <a14:foregroundMark x1="86287" y1="39718" x2="82700" y2="62817"/>
                        <a14:foregroundMark x1="82700" y1="62817" x2="86709" y2="71268"/>
                        <a14:foregroundMark x1="90084" y1="73803" x2="90084" y2="73803"/>
                        <a14:foregroundMark x1="91561" y1="70704" x2="91561" y2="70704"/>
                        <a14:foregroundMark x1="91561" y1="70704" x2="91561" y2="70704"/>
                        <a14:foregroundMark x1="91561" y1="70704" x2="88608" y2="84507"/>
                        <a14:foregroundMark x1="88608" y1="84507" x2="81435" y2="86761"/>
                        <a14:foregroundMark x1="86709" y1="64225" x2="93460" y2="71268"/>
                        <a14:foregroundMark x1="31224" y1="4225" x2="37975" y2="4225"/>
                        <a14:foregroundMark x1="38819" y1="4225" x2="56329" y2="5070"/>
                        <a14:foregroundMark x1="63502" y1="2817" x2="66034" y2="2817"/>
                        <a14:foregroundMark x1="66878" y1="4789" x2="72152" y2="3662"/>
                        <a14:foregroundMark x1="16667" y1="73239" x2="17722" y2="42535"/>
                        <a14:foregroundMark x1="17722" y1="42535" x2="29325" y2="30704"/>
                        <a14:foregroundMark x1="27426" y1="28169" x2="19831" y2="67606"/>
                        <a14:foregroundMark x1="19831" y1="67606" x2="25316" y2="34366"/>
                        <a14:foregroundMark x1="25316" y1="34366" x2="22574" y2="31268"/>
                        <a14:foregroundMark x1="33122" y1="71831" x2="19620" y2="71268"/>
                        <a14:foregroundMark x1="19620" y1="71268" x2="19620" y2="71268"/>
                        <a14:foregroundMark x1="75949" y1="36338" x2="75949" y2="36338"/>
                        <a14:foregroundMark x1="76160" y1="33803" x2="74684" y2="26197"/>
                        <a14:foregroundMark x1="78903" y1="34366" x2="77426" y2="38873"/>
                      </a14:backgroundRemoval>
                    </a14:imgEffect>
                  </a14:imgLayer>
                </a14:imgProps>
              </a:ext>
            </a:extLst>
          </a:blip>
          <a:stretch>
            <a:fillRect/>
          </a:stretch>
        </p:blipFill>
        <p:spPr>
          <a:xfrm>
            <a:off x="4396396" y="3429000"/>
            <a:ext cx="3399208" cy="2545821"/>
          </a:xfrm>
          <a:prstGeom prst="rect">
            <a:avLst/>
          </a:prstGeom>
        </p:spPr>
      </p:pic>
    </p:spTree>
    <p:extLst>
      <p:ext uri="{BB962C8B-B14F-4D97-AF65-F5344CB8AC3E}">
        <p14:creationId xmlns:p14="http://schemas.microsoft.com/office/powerpoint/2010/main" val="1448185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E35084-97EB-4EE0-B56B-217FA786352A}"/>
              </a:ext>
            </a:extLst>
          </p:cNvPr>
          <p:cNvSpPr>
            <a:spLocks noGrp="1"/>
          </p:cNvSpPr>
          <p:nvPr>
            <p:ph type="title"/>
          </p:nvPr>
        </p:nvSpPr>
        <p:spPr/>
        <p:txBody>
          <a:bodyPr/>
          <a:lstStyle/>
          <a:p>
            <a:r>
              <a:rPr lang="es-AR" dirty="0"/>
              <a:t>Marisa Rodulfo</a:t>
            </a:r>
          </a:p>
        </p:txBody>
      </p:sp>
      <p:sp>
        <p:nvSpPr>
          <p:cNvPr id="6" name="CuadroTexto 5">
            <a:extLst>
              <a:ext uri="{FF2B5EF4-FFF2-40B4-BE49-F238E27FC236}">
                <a16:creationId xmlns:a16="http://schemas.microsoft.com/office/drawing/2014/main" id="{F156DB0C-5219-4708-93B6-4D4E3108442F}"/>
              </a:ext>
            </a:extLst>
          </p:cNvPr>
          <p:cNvSpPr txBox="1"/>
          <p:nvPr/>
        </p:nvSpPr>
        <p:spPr>
          <a:xfrm>
            <a:off x="2231137" y="2574408"/>
            <a:ext cx="7729728" cy="707886"/>
          </a:xfrm>
          <a:prstGeom prst="rect">
            <a:avLst/>
          </a:prstGeom>
          <a:noFill/>
        </p:spPr>
        <p:txBody>
          <a:bodyPr wrap="square">
            <a:spAutoFit/>
          </a:bodyPr>
          <a:lstStyle/>
          <a:p>
            <a:pPr marL="342900" indent="-342900" algn="just">
              <a:buFont typeface="Arial" panose="020B0604020202020204" pitchFamily="34" charset="0"/>
              <a:buChar char="•"/>
            </a:pPr>
            <a:r>
              <a:rPr lang="es-AR" sz="2000" dirty="0">
                <a:effectLst/>
                <a:ea typeface="Calibri" panose="020F0502020204030204" pitchFamily="34" charset="0"/>
                <a:cs typeface="Times New Roman" panose="02020603050405020304" pitchFamily="18" charset="0"/>
              </a:rPr>
              <a:t>No es casual la presunta detección o la posible intervención del síndrome en sociedades industriales marcadamente avanzadas.</a:t>
            </a:r>
            <a:endParaRPr lang="es-AR" sz="2000" dirty="0"/>
          </a:p>
        </p:txBody>
      </p:sp>
      <p:sp>
        <p:nvSpPr>
          <p:cNvPr id="10" name="CuadroTexto 9">
            <a:extLst>
              <a:ext uri="{FF2B5EF4-FFF2-40B4-BE49-F238E27FC236}">
                <a16:creationId xmlns:a16="http://schemas.microsoft.com/office/drawing/2014/main" id="{B52ADC9A-F4CB-4FA7-A199-E1F84AB60271}"/>
              </a:ext>
            </a:extLst>
          </p:cNvPr>
          <p:cNvSpPr txBox="1"/>
          <p:nvPr/>
        </p:nvSpPr>
        <p:spPr>
          <a:xfrm>
            <a:off x="2231136" y="3703290"/>
            <a:ext cx="7729728" cy="1631216"/>
          </a:xfrm>
          <a:prstGeom prst="rect">
            <a:avLst/>
          </a:prstGeom>
          <a:noFill/>
        </p:spPr>
        <p:txBody>
          <a:bodyPr wrap="square">
            <a:spAutoFit/>
          </a:bodyPr>
          <a:lstStyle/>
          <a:p>
            <a:pPr marL="342900" indent="-342900" algn="just">
              <a:buFont typeface="Arial" panose="020B0604020202020204" pitchFamily="34" charset="0"/>
              <a:buChar char="•"/>
            </a:pPr>
            <a:r>
              <a:rPr lang="es-ES" sz="2000" dirty="0"/>
              <a:t>Se desconoce radicalmente los rasgos propios de la subjetividad de un niño convirtiéndolos en patológicos: que los niños e incluso adolescentes sean más inquietos, más turbulentos, que presentes una atención más errática e irregular, que sean más compulsivos y menos reflexivos, es algo inherente a su condición de tales.</a:t>
            </a:r>
            <a:endParaRPr lang="es-AR" sz="2000" dirty="0"/>
          </a:p>
        </p:txBody>
      </p:sp>
    </p:spTree>
    <p:extLst>
      <p:ext uri="{BB962C8B-B14F-4D97-AF65-F5344CB8AC3E}">
        <p14:creationId xmlns:p14="http://schemas.microsoft.com/office/powerpoint/2010/main" val="3512632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lementos multimedia en línea 1" title="Por una niñez libre de etiquetas en Pura vida, cada día">
            <a:hlinkClick r:id="" action="ppaction://media"/>
            <a:extLst>
              <a:ext uri="{FF2B5EF4-FFF2-40B4-BE49-F238E27FC236}">
                <a16:creationId xmlns:a16="http://schemas.microsoft.com/office/drawing/2014/main" id="{D3F212BA-0DC2-2553-51FE-84BD933DB7F1}"/>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256383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627DAE-D7AE-54BD-5E5A-D33AF162ABCC}"/>
              </a:ext>
            </a:extLst>
          </p:cNvPr>
          <p:cNvSpPr>
            <a:spLocks noGrp="1"/>
          </p:cNvSpPr>
          <p:nvPr>
            <p:ph type="title"/>
          </p:nvPr>
        </p:nvSpPr>
        <p:spPr/>
        <p:txBody>
          <a:bodyPr/>
          <a:lstStyle/>
          <a:p>
            <a:r>
              <a:rPr lang="es-AR" dirty="0"/>
              <a:t>Gisela </a:t>
            </a:r>
            <a:r>
              <a:rPr lang="es-AR" dirty="0" err="1"/>
              <a:t>Untoiglich</a:t>
            </a:r>
            <a:endParaRPr lang="es-AR" dirty="0"/>
          </a:p>
        </p:txBody>
      </p:sp>
      <p:sp>
        <p:nvSpPr>
          <p:cNvPr id="3" name="Marcador de contenido 2">
            <a:extLst>
              <a:ext uri="{FF2B5EF4-FFF2-40B4-BE49-F238E27FC236}">
                <a16:creationId xmlns:a16="http://schemas.microsoft.com/office/drawing/2014/main" id="{BC91F50D-D37E-D2D0-8E7E-A63FAEA018F4}"/>
              </a:ext>
            </a:extLst>
          </p:cNvPr>
          <p:cNvSpPr>
            <a:spLocks noGrp="1"/>
          </p:cNvSpPr>
          <p:nvPr>
            <p:ph idx="1"/>
          </p:nvPr>
        </p:nvSpPr>
        <p:spPr>
          <a:xfrm>
            <a:off x="2231136" y="2469232"/>
            <a:ext cx="7729728" cy="3101983"/>
          </a:xfrm>
        </p:spPr>
        <p:txBody>
          <a:bodyPr>
            <a:noAutofit/>
          </a:bodyPr>
          <a:lstStyle/>
          <a:p>
            <a:pPr marL="0" indent="0" algn="just">
              <a:buNone/>
            </a:pPr>
            <a:r>
              <a:rPr lang="es-ES" sz="2000" dirty="0"/>
              <a:t>Nos presenta dos casos testigos: </a:t>
            </a:r>
          </a:p>
          <a:p>
            <a:pPr algn="just"/>
            <a:r>
              <a:rPr lang="es-ES" sz="2000" dirty="0"/>
              <a:t> Julio, un niño de 8 años de Campinas que fue derivado de una escuela a una consulta pediátrica por un trastorno de aprendizaje y sospecha de TDA-H.</a:t>
            </a:r>
          </a:p>
          <a:p>
            <a:pPr algn="just"/>
            <a:r>
              <a:rPr lang="es-ES" sz="2000" dirty="0"/>
              <a:t>Julieta de 7 años de Bs. As con dificultades en la escuela. </a:t>
            </a:r>
          </a:p>
          <a:p>
            <a:pPr marL="0" indent="0" algn="just">
              <a:buNone/>
            </a:pPr>
            <a:r>
              <a:rPr lang="es-ES" sz="2000" dirty="0"/>
              <a:t>Al leer los recortes clínicos de estos dos niños, los invito a reflexionar el </a:t>
            </a:r>
            <a:r>
              <a:rPr lang="es-ES" sz="2000" b="1" dirty="0"/>
              <a:t>papel de los profesionales </a:t>
            </a:r>
            <a:r>
              <a:rPr lang="es-ES" sz="2000" dirty="0"/>
              <a:t>que intervienen, la realidad que nos propone conversar sobre la patologización de las infancias en primera persona, sobre el papel que ocupan los estigmas como marca indeleble que los mantiene en desventaja, dejando olvidada la identidad en construcción del niño. </a:t>
            </a:r>
            <a:endParaRPr lang="es-AR" sz="2000" dirty="0"/>
          </a:p>
        </p:txBody>
      </p:sp>
    </p:spTree>
    <p:extLst>
      <p:ext uri="{BB962C8B-B14F-4D97-AF65-F5344CB8AC3E}">
        <p14:creationId xmlns:p14="http://schemas.microsoft.com/office/powerpoint/2010/main" val="767267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D58114B-82F3-8156-7200-2C3E4DB8A9CE}"/>
              </a:ext>
            </a:extLst>
          </p:cNvPr>
          <p:cNvSpPr>
            <a:spLocks noGrp="1"/>
          </p:cNvSpPr>
          <p:nvPr>
            <p:ph idx="1"/>
          </p:nvPr>
        </p:nvSpPr>
        <p:spPr>
          <a:xfrm>
            <a:off x="1471949" y="1118732"/>
            <a:ext cx="9248101" cy="5450880"/>
          </a:xfrm>
        </p:spPr>
        <p:txBody>
          <a:bodyPr>
            <a:normAutofit/>
          </a:bodyPr>
          <a:lstStyle/>
          <a:p>
            <a:pPr algn="just"/>
            <a:r>
              <a:rPr lang="es-ES" sz="2800" dirty="0"/>
              <a:t>El cotidiano escolar está impregnado de juicios previos, preconceptos, de los estudiantes y sus familias </a:t>
            </a:r>
            <a:r>
              <a:rPr lang="es-ES" sz="2800" dirty="0">
                <a:sym typeface="Wingdings" panose="05000000000000000000" pitchFamily="2" charset="2"/>
              </a:rPr>
              <a:t> </a:t>
            </a:r>
            <a:r>
              <a:rPr lang="es-ES" sz="2800" dirty="0"/>
              <a:t>no están abalados por evidencias empíricas. </a:t>
            </a:r>
          </a:p>
          <a:p>
            <a:pPr marL="0" indent="0" algn="just">
              <a:buNone/>
            </a:pPr>
            <a:endParaRPr lang="es-ES" sz="2800" dirty="0"/>
          </a:p>
          <a:p>
            <a:pPr algn="just"/>
            <a:r>
              <a:rPr lang="es-ES" sz="2800" dirty="0"/>
              <a:t>Nos encontraremos con niños que son derivados por no atender, por no parar de moverse, o por no producir en la escuela a los cuales se los diagnostica rápidamente TDA y se los medica con psicofármacos </a:t>
            </a:r>
            <a:r>
              <a:rPr lang="es-ES" sz="2800" dirty="0">
                <a:sym typeface="Wingdings" panose="05000000000000000000" pitchFamily="2" charset="2"/>
              </a:rPr>
              <a:t> </a:t>
            </a:r>
            <a:r>
              <a:rPr lang="es-ES" sz="2800" dirty="0"/>
              <a:t>sin comprometerse a la escucha de sus sufrimientos y encubriendo graves situaciones de violencias y abusos en su hogar. </a:t>
            </a:r>
          </a:p>
          <a:p>
            <a:pPr marL="0" indent="0" algn="just">
              <a:buNone/>
            </a:pPr>
            <a:endParaRPr lang="es-ES" sz="2000" dirty="0"/>
          </a:p>
        </p:txBody>
      </p:sp>
    </p:spTree>
    <p:extLst>
      <p:ext uri="{BB962C8B-B14F-4D97-AF65-F5344CB8AC3E}">
        <p14:creationId xmlns:p14="http://schemas.microsoft.com/office/powerpoint/2010/main" val="507228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6B522CE-04EE-77A4-681F-9309F8097CBC}"/>
              </a:ext>
            </a:extLst>
          </p:cNvPr>
          <p:cNvPicPr>
            <a:picLocks noChangeAspect="1"/>
          </p:cNvPicPr>
          <p:nvPr/>
        </p:nvPicPr>
        <p:blipFill>
          <a:blip r:embed="rId3"/>
          <a:stretch>
            <a:fillRect/>
          </a:stretch>
        </p:blipFill>
        <p:spPr>
          <a:xfrm>
            <a:off x="0" y="643597"/>
            <a:ext cx="12192000" cy="5570806"/>
          </a:xfrm>
          <a:prstGeom prst="rect">
            <a:avLst/>
          </a:prstGeom>
        </p:spPr>
      </p:pic>
    </p:spTree>
    <p:extLst>
      <p:ext uri="{BB962C8B-B14F-4D97-AF65-F5344CB8AC3E}">
        <p14:creationId xmlns:p14="http://schemas.microsoft.com/office/powerpoint/2010/main" val="889839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7145326-6F41-FAFC-E599-1D92EAA07EBB}"/>
              </a:ext>
            </a:extLst>
          </p:cNvPr>
          <p:cNvPicPr>
            <a:picLocks noChangeAspect="1"/>
          </p:cNvPicPr>
          <p:nvPr/>
        </p:nvPicPr>
        <p:blipFill>
          <a:blip r:embed="rId2"/>
          <a:stretch>
            <a:fillRect/>
          </a:stretch>
        </p:blipFill>
        <p:spPr>
          <a:xfrm>
            <a:off x="143578" y="708714"/>
            <a:ext cx="11904843" cy="5440571"/>
          </a:xfrm>
          <a:prstGeom prst="rect">
            <a:avLst/>
          </a:prstGeom>
        </p:spPr>
      </p:pic>
    </p:spTree>
    <p:extLst>
      <p:ext uri="{BB962C8B-B14F-4D97-AF65-F5344CB8AC3E}">
        <p14:creationId xmlns:p14="http://schemas.microsoft.com/office/powerpoint/2010/main" val="1552520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04E2A3E-3363-3759-8C96-F6D717D131A5}"/>
              </a:ext>
            </a:extLst>
          </p:cNvPr>
          <p:cNvPicPr>
            <a:picLocks noChangeAspect="1"/>
          </p:cNvPicPr>
          <p:nvPr/>
        </p:nvPicPr>
        <p:blipFill>
          <a:blip r:embed="rId2"/>
          <a:stretch>
            <a:fillRect/>
          </a:stretch>
        </p:blipFill>
        <p:spPr>
          <a:xfrm>
            <a:off x="0" y="643597"/>
            <a:ext cx="12192000" cy="5570806"/>
          </a:xfrm>
          <a:prstGeom prst="rect">
            <a:avLst/>
          </a:prstGeom>
        </p:spPr>
      </p:pic>
    </p:spTree>
    <p:extLst>
      <p:ext uri="{BB962C8B-B14F-4D97-AF65-F5344CB8AC3E}">
        <p14:creationId xmlns:p14="http://schemas.microsoft.com/office/powerpoint/2010/main" val="1567879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lementos multimedia en línea 1" title="Dra Gisela Untoiglich sobre TDAH - Programa &quot;Red de Salud&quot; - Año 2012">
            <a:hlinkClick r:id="" action="ppaction://media"/>
            <a:extLst>
              <a:ext uri="{FF2B5EF4-FFF2-40B4-BE49-F238E27FC236}">
                <a16:creationId xmlns:a16="http://schemas.microsoft.com/office/drawing/2014/main" id="{D2340914-6620-D5B0-1EBB-EEA1FE0B5723}"/>
              </a:ext>
            </a:extLst>
          </p:cNvPr>
          <p:cNvPicPr>
            <a:picLocks noRot="1" noChangeAspect="1"/>
          </p:cNvPicPr>
          <p:nvPr>
            <a:videoFile r:link="rId1"/>
          </p:nvPr>
        </p:nvPicPr>
        <p:blipFill>
          <a:blip r:embed="rId3"/>
          <a:stretch>
            <a:fillRect/>
          </a:stretch>
        </p:blipFill>
        <p:spPr>
          <a:xfrm>
            <a:off x="1524000" y="0"/>
            <a:ext cx="9144000" cy="6858000"/>
          </a:xfrm>
          <a:prstGeom prst="rect">
            <a:avLst/>
          </a:prstGeom>
        </p:spPr>
      </p:pic>
    </p:spTree>
    <p:extLst>
      <p:ext uri="{BB962C8B-B14F-4D97-AF65-F5344CB8AC3E}">
        <p14:creationId xmlns:p14="http://schemas.microsoft.com/office/powerpoint/2010/main" val="186530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E63DF1-1F02-4A04-B10D-0945B982239F}"/>
              </a:ext>
            </a:extLst>
          </p:cNvPr>
          <p:cNvSpPr>
            <a:spLocks noGrp="1"/>
          </p:cNvSpPr>
          <p:nvPr>
            <p:ph type="title"/>
          </p:nvPr>
        </p:nvSpPr>
        <p:spPr>
          <a:xfrm>
            <a:off x="2231136" y="828413"/>
            <a:ext cx="7729728" cy="1188720"/>
          </a:xfrm>
        </p:spPr>
        <p:txBody>
          <a:bodyPr/>
          <a:lstStyle/>
          <a:p>
            <a:r>
              <a:rPr lang="es-AR" dirty="0"/>
              <a:t> Beatriz </a:t>
            </a:r>
            <a:r>
              <a:rPr lang="es-AR" dirty="0" err="1"/>
              <a:t>Janin</a:t>
            </a:r>
            <a:endParaRPr lang="es-AR" dirty="0"/>
          </a:p>
        </p:txBody>
      </p:sp>
      <p:sp>
        <p:nvSpPr>
          <p:cNvPr id="3" name="Marcador de contenido 2">
            <a:extLst>
              <a:ext uri="{FF2B5EF4-FFF2-40B4-BE49-F238E27FC236}">
                <a16:creationId xmlns:a16="http://schemas.microsoft.com/office/drawing/2014/main" id="{6D714203-CA17-436E-895B-470D434B0E78}"/>
              </a:ext>
            </a:extLst>
          </p:cNvPr>
          <p:cNvSpPr>
            <a:spLocks noGrp="1"/>
          </p:cNvSpPr>
          <p:nvPr>
            <p:ph idx="1"/>
          </p:nvPr>
        </p:nvSpPr>
        <p:spPr>
          <a:xfrm>
            <a:off x="2095669" y="2146977"/>
            <a:ext cx="7729728" cy="3101983"/>
          </a:xfrm>
        </p:spPr>
        <p:txBody>
          <a:bodyPr>
            <a:noAutofit/>
          </a:bodyPr>
          <a:lstStyle/>
          <a:p>
            <a:pPr algn="just"/>
            <a:r>
              <a:rPr lang="es-ES" sz="2000" dirty="0"/>
              <a:t>Cuando se supone que un niño es un niño-problema, un “trastorno” se lo mira y se le habla de modo especial… </a:t>
            </a:r>
            <a:r>
              <a:rPr lang="es-ES" sz="2000" b="1" dirty="0"/>
              <a:t>Queda atrapado en el diagnóstico que se le ha dado y que signa sus conductas. </a:t>
            </a:r>
          </a:p>
          <a:p>
            <a:pPr algn="just"/>
            <a:r>
              <a:rPr lang="es-ES" sz="2000" dirty="0"/>
              <a:t>Así hay niños que dicen “Yo me porto mal porque soy TDAH” o “Yo no entiendo en clase porque soy TDAH”. Dejan de tener un nombre propio para transformarse en un trastorno y esto signa la vida. Así, cierran las puertas para cualquier cambio en el niño que no sea una adaptación forzada al medio (lo que no implica un cambio verdadero).</a:t>
            </a:r>
          </a:p>
          <a:p>
            <a:pPr algn="just"/>
            <a:r>
              <a:rPr lang="es-ES" sz="2000" dirty="0"/>
              <a:t>El TDA, título con que son catalogados niños que presentan características diferentes. </a:t>
            </a:r>
            <a:endParaRPr lang="es-AR" sz="2000" dirty="0"/>
          </a:p>
        </p:txBody>
      </p:sp>
    </p:spTree>
    <p:extLst>
      <p:ext uri="{BB962C8B-B14F-4D97-AF65-F5344CB8AC3E}">
        <p14:creationId xmlns:p14="http://schemas.microsoft.com/office/powerpoint/2010/main" val="1082162845"/>
      </p:ext>
    </p:extLst>
  </p:cSld>
  <p:clrMapOvr>
    <a:masterClrMapping/>
  </p:clrMapOvr>
</p:sld>
</file>

<file path=ppt/theme/theme1.xml><?xml version="1.0" encoding="utf-8"?>
<a:theme xmlns:a="http://schemas.openxmlformats.org/drawingml/2006/main" name="Paquete">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aquet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quet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Paquete</Template>
  <TotalTime>4075</TotalTime>
  <Words>1298</Words>
  <Application>Microsoft Office PowerPoint</Application>
  <PresentationFormat>Panorámica</PresentationFormat>
  <Paragraphs>74</Paragraphs>
  <Slides>21</Slides>
  <Notes>2</Notes>
  <HiddenSlides>0</HiddenSlides>
  <MMClips>2</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Aptos</vt:lpstr>
      <vt:lpstr>Arial</vt:lpstr>
      <vt:lpstr>Calibri</vt:lpstr>
      <vt:lpstr>Gill Sans MT</vt:lpstr>
      <vt:lpstr>Symbol</vt:lpstr>
      <vt:lpstr>Wingdings</vt:lpstr>
      <vt:lpstr>Paquete</vt:lpstr>
      <vt:lpstr>ADD-H, TEA y dislexia</vt:lpstr>
      <vt:lpstr>CASOS TESTIGOS: add-h</vt:lpstr>
      <vt:lpstr>Gisela Untoiglich</vt:lpstr>
      <vt:lpstr>Presentación de PowerPoint</vt:lpstr>
      <vt:lpstr>Presentación de PowerPoint</vt:lpstr>
      <vt:lpstr>Presentación de PowerPoint</vt:lpstr>
      <vt:lpstr>Presentación de PowerPoint</vt:lpstr>
      <vt:lpstr>Presentación de PowerPoint</vt:lpstr>
      <vt:lpstr> Beatriz Janin</vt:lpstr>
      <vt:lpstr>ANTES DE SEGUIR.. LES PROPONGO RESPONDER ESTA PREGUNTA</vt:lpstr>
      <vt:lpstr>Presentación de PowerPoint</vt:lpstr>
      <vt:lpstr>Presentación de PowerPoint</vt:lpstr>
      <vt:lpstr>Presentación de PowerPoint</vt:lpstr>
      <vt:lpstr>Presentación de PowerPoint</vt:lpstr>
      <vt:lpstr>Presentación de PowerPoint</vt:lpstr>
      <vt:lpstr>Presentación de PowerPoint</vt:lpstr>
      <vt:lpstr>ALICIA FERNANDEZ</vt:lpstr>
      <vt:lpstr>Presentación de PowerPoint</vt:lpstr>
      <vt:lpstr>Presentación de PowerPoint</vt:lpstr>
      <vt:lpstr>Marisa Rodulfo</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ADD-H, TEA y dislexia</dc:title>
  <dc:creator>lopezfmanuela@gmail.com</dc:creator>
  <cp:lastModifiedBy>Manuela Lopez</cp:lastModifiedBy>
  <cp:revision>17</cp:revision>
  <dcterms:created xsi:type="dcterms:W3CDTF">2023-04-29T19:31:24Z</dcterms:created>
  <dcterms:modified xsi:type="dcterms:W3CDTF">2025-05-27T22:23:08Z</dcterms:modified>
</cp:coreProperties>
</file>