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B3F5-26C6-4BE0-91C0-B18F70A34F3B}" type="datetimeFigureOut">
              <a:rPr lang="es-AR" smtClean="0"/>
              <a:t>22/4/2024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EB4CF-19FD-4F39-A830-EB3147499090}" type="slidenum">
              <a:rPr lang="es-AR" smtClean="0"/>
              <a:t>‹Nº›</a:t>
            </a:fld>
            <a:endParaRPr lang="es-AR"/>
          </a:p>
        </p:txBody>
      </p:sp>
    </p:spTree>
    <p:extLst>
      <p:ext uri="{BB962C8B-B14F-4D97-AF65-F5344CB8AC3E}">
        <p14:creationId xmlns:p14="http://schemas.microsoft.com/office/powerpoint/2010/main" val="162629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D18EB4CF-19FD-4F39-A830-EB3147499090}" type="slidenum">
              <a:rPr lang="es-AR" smtClean="0"/>
              <a:t>7</a:t>
            </a:fld>
            <a:endParaRPr lang="es-AR"/>
          </a:p>
        </p:txBody>
      </p:sp>
    </p:spTree>
    <p:extLst>
      <p:ext uri="{BB962C8B-B14F-4D97-AF65-F5344CB8AC3E}">
        <p14:creationId xmlns:p14="http://schemas.microsoft.com/office/powerpoint/2010/main" val="277289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498CC-0616-273C-C752-F560B465FA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7A4F8E1-7615-DA87-AA24-95C58CEC2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1167D33-6FC5-BBEF-8AF8-99D22F8A5D05}"/>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91740ECB-FD13-290C-F9DE-B81A444A195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27BC2C9-4D28-5181-B7B1-D479FDE3F765}"/>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79316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27B45-E191-D40D-B69A-DE7FF1EA3EB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B7925D4-1128-D145-6215-F932179C2B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4FE4F49-9E91-9958-B143-582A12F65BB7}"/>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0EAF7C2B-EE70-30B3-7A91-647ACE9E03D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C158DCB-66A4-68A8-3295-D0E73B002470}"/>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167536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975A73-7DFF-34EE-35A8-9A0623035D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D90612D-0743-4ED0-7F93-FD1AAEF120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79D2660-E5E5-DC68-779D-11B43D71E482}"/>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D2CB0C94-F07E-802E-691C-A53C559C2CE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0ED0D62-EAA4-F7E5-58D7-9DD015FCA0A7}"/>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25476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6D314-BB6D-3AAA-C254-2A0DBF5F92B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6EE99AC-43FD-955C-E0B3-6BF90EB0C4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B8285B5-0891-6892-AD64-8C9B1820E983}"/>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AC2FC924-9A06-4E11-D1BB-A64C664F737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09EBF5E-F407-BC7C-3C02-0F9136E5A2D5}"/>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409427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CBFB3-E94E-F7A3-D4CB-331A376A31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9E11B95-CA86-CB51-1D65-89CF71E030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E8215D-96D0-D8CF-9C9D-77D46CCDAD69}"/>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A16CF472-8D15-BEC1-0F21-6B704D379AC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76F75F2-366C-DA38-8113-3C229A92BC49}"/>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38833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82487-E749-5D17-7C9F-274D298A5F2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E533D00-7AF2-2E55-B736-427CCA838A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8448C74D-9D67-CC44-C255-D6B23EA0C9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33DEC53-9DF5-5FC2-0F41-C6BEB725D732}"/>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6" name="Marcador de pie de página 5">
            <a:extLst>
              <a:ext uri="{FF2B5EF4-FFF2-40B4-BE49-F238E27FC236}">
                <a16:creationId xmlns:a16="http://schemas.microsoft.com/office/drawing/2014/main" id="{851D6D45-7CD7-7ED9-CF7A-1C27BDACBBD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80B5330-5827-1D97-119C-67CBC3617A9D}"/>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13432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E359E-B93A-25A4-8142-C40D4D9FB46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58D903E-D081-097B-ED56-472CB4709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A5F38C7-1862-8B63-0F38-4EFD916269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566D1A8C-C472-62C7-5151-BA346D6A5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B50CCD-EFFD-0531-294B-76E4BD69EF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D17DC468-1F38-0E48-963A-916D80D862A3}"/>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8" name="Marcador de pie de página 7">
            <a:extLst>
              <a:ext uri="{FF2B5EF4-FFF2-40B4-BE49-F238E27FC236}">
                <a16:creationId xmlns:a16="http://schemas.microsoft.com/office/drawing/2014/main" id="{200D6CBD-4D25-6233-4445-A1BC00E53AB8}"/>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6C3C08C4-87FD-15C2-9020-562A9E8AC024}"/>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221530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4DF20-AA83-D0C1-A7D6-F746D3C0323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F6D62770-5841-27DB-EAAE-9DC84F1F7555}"/>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4" name="Marcador de pie de página 3">
            <a:extLst>
              <a:ext uri="{FF2B5EF4-FFF2-40B4-BE49-F238E27FC236}">
                <a16:creationId xmlns:a16="http://schemas.microsoft.com/office/drawing/2014/main" id="{7BA2A6BC-E012-FD30-9057-37533BBC61F4}"/>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EE0D923B-13FB-CAD8-11BD-DD0667829595}"/>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12406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7046B9-96A3-6758-08E9-66586DCBEA26}"/>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3" name="Marcador de pie de página 2">
            <a:extLst>
              <a:ext uri="{FF2B5EF4-FFF2-40B4-BE49-F238E27FC236}">
                <a16:creationId xmlns:a16="http://schemas.microsoft.com/office/drawing/2014/main" id="{8B374E4D-6ADD-4FB9-2767-6AA23A6E4755}"/>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989D8D5-14AD-63AC-E422-67ECE318407C}"/>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16920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0098E-3A9C-F7AA-A8A3-EBDCC7DBC8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99540A0-4ACA-4F52-0F3A-6FEA72567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27C09364-4B8B-C320-1D4B-8D09EA4BC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D3551B-9035-220D-6268-5DAF688629B9}"/>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6" name="Marcador de pie de página 5">
            <a:extLst>
              <a:ext uri="{FF2B5EF4-FFF2-40B4-BE49-F238E27FC236}">
                <a16:creationId xmlns:a16="http://schemas.microsoft.com/office/drawing/2014/main" id="{BDB1379E-89DB-CB0C-E69F-17E142014BC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29DEA4A-F904-E1D5-AF50-6F43C3C9A9B0}"/>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344476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0C806-6B56-08E9-0E9A-9F09980CAF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87D3A32-9060-606A-1046-08B5AC4E1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E3632769-86B6-BC5F-0F3A-FAD8D2EBD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D73377-0FE8-1381-0E6D-E320A8C1068A}"/>
              </a:ext>
            </a:extLst>
          </p:cNvPr>
          <p:cNvSpPr>
            <a:spLocks noGrp="1"/>
          </p:cNvSpPr>
          <p:nvPr>
            <p:ph type="dt" sz="half" idx="10"/>
          </p:nvPr>
        </p:nvSpPr>
        <p:spPr/>
        <p:txBody>
          <a:bodyPr/>
          <a:lstStyle/>
          <a:p>
            <a:fld id="{2558CE07-C9A4-4E4A-81DB-DD4C1783BDC6}" type="datetimeFigureOut">
              <a:rPr lang="es-AR" smtClean="0"/>
              <a:t>22/4/2024</a:t>
            </a:fld>
            <a:endParaRPr lang="es-AR"/>
          </a:p>
        </p:txBody>
      </p:sp>
      <p:sp>
        <p:nvSpPr>
          <p:cNvPr id="6" name="Marcador de pie de página 5">
            <a:extLst>
              <a:ext uri="{FF2B5EF4-FFF2-40B4-BE49-F238E27FC236}">
                <a16:creationId xmlns:a16="http://schemas.microsoft.com/office/drawing/2014/main" id="{1B54253C-59DA-FF61-A34A-30914F49DEB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4AD59C3-9621-D60A-12E0-9D7BBFC2641C}"/>
              </a:ext>
            </a:extLst>
          </p:cNvPr>
          <p:cNvSpPr>
            <a:spLocks noGrp="1"/>
          </p:cNvSpPr>
          <p:nvPr>
            <p:ph type="sldNum" sz="quarter" idx="12"/>
          </p:nvPr>
        </p:nvSpPr>
        <p:spPr/>
        <p:txBody>
          <a:bodyPr/>
          <a:lstStyle/>
          <a:p>
            <a:fld id="{379F7394-539F-490A-8458-7A3B72052A8B}" type="slidenum">
              <a:rPr lang="es-AR" smtClean="0"/>
              <a:t>‹Nº›</a:t>
            </a:fld>
            <a:endParaRPr lang="es-AR"/>
          </a:p>
        </p:txBody>
      </p:sp>
    </p:spTree>
    <p:extLst>
      <p:ext uri="{BB962C8B-B14F-4D97-AF65-F5344CB8AC3E}">
        <p14:creationId xmlns:p14="http://schemas.microsoft.com/office/powerpoint/2010/main" val="25800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530E2D-A0C9-3C28-EA76-14AB7A412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EDB6143B-E5E4-C5D5-82C6-D2F327001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DDF39A0-0338-6182-B46A-67D9256CB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58CE07-C9A4-4E4A-81DB-DD4C1783BDC6}" type="datetimeFigureOut">
              <a:rPr lang="es-AR" smtClean="0"/>
              <a:t>22/4/2024</a:t>
            </a:fld>
            <a:endParaRPr lang="es-AR"/>
          </a:p>
        </p:txBody>
      </p:sp>
      <p:sp>
        <p:nvSpPr>
          <p:cNvPr id="5" name="Marcador de pie de página 4">
            <a:extLst>
              <a:ext uri="{FF2B5EF4-FFF2-40B4-BE49-F238E27FC236}">
                <a16:creationId xmlns:a16="http://schemas.microsoft.com/office/drawing/2014/main" id="{DBB588C4-287C-59A3-775A-DAC33F0A2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98584804-0460-D609-2172-78DE460FF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9F7394-539F-490A-8458-7A3B72052A8B}" type="slidenum">
              <a:rPr lang="es-AR" smtClean="0"/>
              <a:t>‹Nº›</a:t>
            </a:fld>
            <a:endParaRPr lang="es-AR"/>
          </a:p>
        </p:txBody>
      </p:sp>
    </p:spTree>
    <p:extLst>
      <p:ext uri="{BB962C8B-B14F-4D97-AF65-F5344CB8AC3E}">
        <p14:creationId xmlns:p14="http://schemas.microsoft.com/office/powerpoint/2010/main" val="165443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ecunchodasfadas.blogspot.com/2018/05/diferentes-culturas.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historiadelainformaticaedadmedia.blogspot.com/2016/06/edad-media-siglos-v-al-xv.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nuestrofuturocomun.com/edad-media/"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chuspaversos.blogspot.com/2016/08/fuego-viento-agua-y-tierra.html" TargetMode="External"/><Relationship Id="rId7" Type="http://schemas.openxmlformats.org/officeDocument/2006/relationships/hyperlink" Target="https://www.naliamandalay.com/va-marmol-cinceles/"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pxhere.com/es/photo/1194092" TargetMode="External"/><Relationship Id="rId4" Type="http://schemas.openxmlformats.org/officeDocument/2006/relationships/image" Target="../media/image4.jpg"/><Relationship Id="rId9"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lacamaradelarte.com/2019/07/catedral-de-chartres.html?showComment=1562329365587" TargetMode="External"/><Relationship Id="rId7" Type="http://schemas.openxmlformats.org/officeDocument/2006/relationships/hyperlink" Target="https://creativecommons.org/licenses/by-sa/3.0/"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carrodeguas.blogspot.com/2011/07/"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hyperlink" Target="https://pxhere.com/es/photo/864989"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avoirecrire.blogspot.com/2018/03/un-scriptorium-medieval.html" TargetMode="External"/><Relationship Id="rId5" Type="http://schemas.openxmlformats.org/officeDocument/2006/relationships/image" Target="../media/image9.jpg"/><Relationship Id="rId10" Type="http://schemas.openxmlformats.org/officeDocument/2006/relationships/hyperlink" Target="https://creativecommons.org/licenses/by-nc/3.0/" TargetMode="External"/><Relationship Id="rId4" Type="http://schemas.openxmlformats.org/officeDocument/2006/relationships/hyperlink" Target="https://www.bachilleratocinefilo.com/2021/06/los-atracadores-1962-francesc-rovira-i.html" TargetMode="External"/><Relationship Id="rId9"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s://creativecommons.org/licenses/by-nc-nd/3.0/" TargetMode="External"/><Relationship Id="rId3" Type="http://schemas.openxmlformats.org/officeDocument/2006/relationships/hyperlink" Target="https://www.antrophistoria.com/2020/03/los-juegos-olimpicos-en-la-antiguedad.html" TargetMode="External"/><Relationship Id="rId7" Type="http://schemas.openxmlformats.org/officeDocument/2006/relationships/hyperlink" Target="https://pixabay.com/es/photos/vitral-sittingbourne-de-san-miguel-780844/" TargetMode="External"/><Relationship Id="rId12" Type="http://schemas.openxmlformats.org/officeDocument/2006/relationships/hyperlink" Target="https://creativecommons.org/licenses/by-nc/3.0/" TargetMode="Externa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hyperlink" Target="https://global-geography.org/af/Geography/Europe/Spain/Pictures/Picos_de_Europa/Altamira_-_Cave_Painting_2" TargetMode="External"/><Relationship Id="rId5" Type="http://schemas.openxmlformats.org/officeDocument/2006/relationships/hyperlink" Target="http://metmuseum.org/collection/the-collection-online/search/469959" TargetMode="External"/><Relationship Id="rId10" Type="http://schemas.openxmlformats.org/officeDocument/2006/relationships/image" Target="../media/image15.jpg"/><Relationship Id="rId4" Type="http://schemas.openxmlformats.org/officeDocument/2006/relationships/image" Target="../media/image12.jpeg"/><Relationship Id="rId9" Type="http://schemas.openxmlformats.org/officeDocument/2006/relationships/hyperlink" Target="https://www.3minutosdearte.com/movimientos-y-estilos/el-expresionismo/" TargetMode="External"/><Relationship Id="rId1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niña&#10;&#10;Descripción generada automáticamente con confianza media">
            <a:extLst>
              <a:ext uri="{FF2B5EF4-FFF2-40B4-BE49-F238E27FC236}">
                <a16:creationId xmlns:a16="http://schemas.microsoft.com/office/drawing/2014/main" id="{204C603B-1C04-04DF-2CA0-5A9818AE7F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510" r="13113" b="-1"/>
          <a:stretch/>
        </p:blipFill>
        <p:spPr>
          <a:xfrm>
            <a:off x="2522358" y="10"/>
            <a:ext cx="9669642" cy="6857990"/>
          </a:xfrm>
          <a:prstGeom prst="rect">
            <a:avLst/>
          </a:prstGeom>
        </p:spPr>
      </p:pic>
      <p:sp>
        <p:nvSpPr>
          <p:cNvPr id="16"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C67B685-8734-3675-9AA3-E0AB6AA05199}"/>
              </a:ext>
            </a:extLst>
          </p:cNvPr>
          <p:cNvSpPr>
            <a:spLocks noGrp="1"/>
          </p:cNvSpPr>
          <p:nvPr>
            <p:ph type="ctrTitle"/>
          </p:nvPr>
        </p:nvSpPr>
        <p:spPr>
          <a:xfrm>
            <a:off x="952228" y="743447"/>
            <a:ext cx="3973385" cy="3692028"/>
          </a:xfrm>
          <a:noFill/>
        </p:spPr>
        <p:txBody>
          <a:bodyPr>
            <a:normAutofit/>
          </a:bodyPr>
          <a:lstStyle/>
          <a:p>
            <a:pPr algn="l"/>
            <a:r>
              <a:rPr lang="es-AR" sz="5200" dirty="0"/>
              <a:t>¿Qué es la cultura?</a:t>
            </a:r>
          </a:p>
        </p:txBody>
      </p:sp>
      <p:sp>
        <p:nvSpPr>
          <p:cNvPr id="3" name="Subtítulo 2">
            <a:extLst>
              <a:ext uri="{FF2B5EF4-FFF2-40B4-BE49-F238E27FC236}">
                <a16:creationId xmlns:a16="http://schemas.microsoft.com/office/drawing/2014/main" id="{560E892B-9413-27CB-754D-A61A0A17B87B}"/>
              </a:ext>
            </a:extLst>
          </p:cNvPr>
          <p:cNvSpPr>
            <a:spLocks noGrp="1"/>
          </p:cNvSpPr>
          <p:nvPr>
            <p:ph type="subTitle" idx="1"/>
          </p:nvPr>
        </p:nvSpPr>
        <p:spPr>
          <a:xfrm>
            <a:off x="952229" y="4629234"/>
            <a:ext cx="3973386" cy="1485319"/>
          </a:xfrm>
          <a:noFill/>
        </p:spPr>
        <p:txBody>
          <a:bodyPr>
            <a:normAutofit fontScale="85000" lnSpcReduction="20000"/>
          </a:bodyPr>
          <a:lstStyle/>
          <a:p>
            <a:pPr algn="l"/>
            <a:endParaRPr lang="es-AR" sz="2000" dirty="0"/>
          </a:p>
          <a:p>
            <a:pPr algn="l"/>
            <a:r>
              <a:rPr lang="es-AR" sz="2000" dirty="0"/>
              <a:t>Bibliografía consultada:</a:t>
            </a:r>
          </a:p>
          <a:p>
            <a:pPr algn="l"/>
            <a:r>
              <a:rPr lang="es-AR" sz="2000" dirty="0"/>
              <a:t>-Yepes </a:t>
            </a:r>
            <a:r>
              <a:rPr lang="es-AR" sz="2000" dirty="0" err="1"/>
              <a:t>Stork</a:t>
            </a:r>
            <a:r>
              <a:rPr lang="es-AR" sz="2000" dirty="0"/>
              <a:t> y Aranguren: “La cultura” </a:t>
            </a:r>
          </a:p>
          <a:p>
            <a:pPr algn="l"/>
            <a:r>
              <a:rPr lang="es-AR" sz="2000" dirty="0"/>
              <a:t>-</a:t>
            </a:r>
            <a:r>
              <a:rPr lang="es-AR" sz="2000" dirty="0" err="1"/>
              <a:t>Derisi</a:t>
            </a:r>
            <a:r>
              <a:rPr lang="es-AR" sz="2000" dirty="0"/>
              <a:t>: “Crisis y recuperación de la cultura”</a:t>
            </a:r>
          </a:p>
        </p:txBody>
      </p:sp>
      <p:sp>
        <p:nvSpPr>
          <p:cNvPr id="6" name="CuadroTexto 5">
            <a:extLst>
              <a:ext uri="{FF2B5EF4-FFF2-40B4-BE49-F238E27FC236}">
                <a16:creationId xmlns:a16="http://schemas.microsoft.com/office/drawing/2014/main" id="{21DD0AFA-F9A3-7FD0-C0DF-3E3B3059AEED}"/>
              </a:ext>
            </a:extLst>
          </p:cNvPr>
          <p:cNvSpPr txBox="1"/>
          <p:nvPr/>
        </p:nvSpPr>
        <p:spPr>
          <a:xfrm>
            <a:off x="9549931" y="6657945"/>
            <a:ext cx="2642069"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orecunchodasfadas.blogspot.com/2018/05/diferentes-culturas.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Tree>
    <p:extLst>
      <p:ext uri="{BB962C8B-B14F-4D97-AF65-F5344CB8AC3E}">
        <p14:creationId xmlns:p14="http://schemas.microsoft.com/office/powerpoint/2010/main" val="217609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Subtítulo 2">
            <a:extLst>
              <a:ext uri="{FF2B5EF4-FFF2-40B4-BE49-F238E27FC236}">
                <a16:creationId xmlns:a16="http://schemas.microsoft.com/office/drawing/2014/main" id="{F4125722-496F-CF2D-F569-8DEE4A84F261}"/>
              </a:ext>
            </a:extLst>
          </p:cNvPr>
          <p:cNvSpPr>
            <a:spLocks noGrp="1"/>
          </p:cNvSpPr>
          <p:nvPr>
            <p:ph type="subTitle" idx="1"/>
          </p:nvPr>
        </p:nvSpPr>
        <p:spPr>
          <a:xfrm>
            <a:off x="2053884" y="1041009"/>
            <a:ext cx="8478648" cy="4797083"/>
          </a:xfrm>
        </p:spPr>
        <p:txBody>
          <a:bodyPr>
            <a:normAutofit fontScale="92500" lnSpcReduction="10000"/>
          </a:bodyPr>
          <a:lstStyle/>
          <a:p>
            <a:r>
              <a:rPr lang="es-AR" sz="2800" i="1" dirty="0">
                <a:solidFill>
                  <a:schemeClr val="tx2"/>
                </a:solidFill>
              </a:rPr>
              <a:t>“La cultura es el desarrollo armónico y jerárquico del hombre en sus diversos aspectos, bajo la hegemonía de su vida específica espiritual, en su propio ser y en las cosas que lo circundan… Consiste en una humanización del hombre  y de las cosas.”</a:t>
            </a:r>
          </a:p>
          <a:p>
            <a:r>
              <a:rPr lang="es-AR" sz="2800" i="1" dirty="0">
                <a:solidFill>
                  <a:schemeClr val="tx2"/>
                </a:solidFill>
              </a:rPr>
              <a:t>Tiene una triple dimensión jerarquizada:</a:t>
            </a:r>
          </a:p>
          <a:p>
            <a:pPr marL="457200" indent="-457200">
              <a:buAutoNum type="arabicPeriod"/>
            </a:pPr>
            <a:r>
              <a:rPr lang="es-AR" sz="2800" i="1" dirty="0">
                <a:solidFill>
                  <a:schemeClr val="tx2"/>
                </a:solidFill>
              </a:rPr>
              <a:t>Actividad intelectiva o contemplativa</a:t>
            </a:r>
          </a:p>
          <a:p>
            <a:pPr marL="457200" indent="-457200">
              <a:buAutoNum type="arabicPeriod"/>
            </a:pPr>
            <a:r>
              <a:rPr lang="es-AR" sz="2800" i="1" dirty="0">
                <a:solidFill>
                  <a:schemeClr val="tx2"/>
                </a:solidFill>
              </a:rPr>
              <a:t>Volitiva o ético-moral</a:t>
            </a:r>
          </a:p>
          <a:p>
            <a:pPr marL="457200" indent="-457200">
              <a:buAutoNum type="arabicPeriod"/>
            </a:pPr>
            <a:r>
              <a:rPr lang="es-AR" sz="2800" i="1" dirty="0">
                <a:solidFill>
                  <a:schemeClr val="tx2"/>
                </a:solidFill>
              </a:rPr>
              <a:t>Técnica artística</a:t>
            </a:r>
          </a:p>
          <a:p>
            <a:r>
              <a:rPr lang="es-AR" sz="2800" i="1" dirty="0">
                <a:solidFill>
                  <a:schemeClr val="tx2"/>
                </a:solidFill>
              </a:rPr>
              <a:t>Tiene una finalidad: Que el hombre alcance su perfección hasta donde es posible en este mundo: aprehensión del ser trascendente, sobrenatural</a:t>
            </a:r>
          </a:p>
          <a:p>
            <a:pPr marL="457200" indent="-457200">
              <a:buAutoNum type="arabicPeriod"/>
            </a:pPr>
            <a:endParaRPr lang="es-AR" sz="2800" i="1" dirty="0">
              <a:solidFill>
                <a:schemeClr val="tx2"/>
              </a:solidFill>
            </a:endParaRPr>
          </a:p>
          <a:p>
            <a:endParaRPr lang="es-AR" sz="2800" i="1" dirty="0">
              <a:solidFill>
                <a:schemeClr val="tx2"/>
              </a:solidFill>
            </a:endParaRP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561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Una caricatura de una persona&#10;&#10;Descripción generada automáticamente con confianza baja">
            <a:extLst>
              <a:ext uri="{FF2B5EF4-FFF2-40B4-BE49-F238E27FC236}">
                <a16:creationId xmlns:a16="http://schemas.microsoft.com/office/drawing/2014/main" id="{FAC36FA0-D496-66AD-5CE1-DFAA2DCBFC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22"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agen 4" descr="Un dibujo de una vaca&#10;&#10;Descripción generada automáticamente con confianza media">
            <a:extLst>
              <a:ext uri="{FF2B5EF4-FFF2-40B4-BE49-F238E27FC236}">
                <a16:creationId xmlns:a16="http://schemas.microsoft.com/office/drawing/2014/main" id="{A615CCDE-C449-0415-97EE-1DDBF2A55A6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730" r="-2" b="453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00FA3CF3-9B41-5671-7923-01736F52016B}"/>
              </a:ext>
            </a:extLst>
          </p:cNvPr>
          <p:cNvSpPr>
            <a:spLocks noGrp="1"/>
          </p:cNvSpPr>
          <p:nvPr>
            <p:ph type="ctrTitle"/>
          </p:nvPr>
        </p:nvSpPr>
        <p:spPr>
          <a:xfrm>
            <a:off x="448056" y="859536"/>
            <a:ext cx="4832802" cy="1243584"/>
          </a:xfrm>
        </p:spPr>
        <p:txBody>
          <a:bodyPr vert="horz" lIns="91440" tIns="45720" rIns="91440" bIns="45720" rtlCol="0" anchor="ctr">
            <a:normAutofit/>
          </a:bodyPr>
          <a:lstStyle/>
          <a:p>
            <a:pPr algn="l"/>
            <a:r>
              <a:rPr lang="en-US" sz="3400" kern="1200" dirty="0">
                <a:solidFill>
                  <a:schemeClr val="tx1"/>
                </a:solidFill>
                <a:latin typeface="+mj-lt"/>
                <a:ea typeface="+mj-ea"/>
                <a:cs typeface="+mj-cs"/>
              </a:rPr>
              <a:t>La “</a:t>
            </a:r>
            <a:r>
              <a:rPr lang="en-US" sz="3400" kern="1200" dirty="0" err="1">
                <a:solidFill>
                  <a:schemeClr val="tx1"/>
                </a:solidFill>
                <a:latin typeface="+mj-lt"/>
                <a:ea typeface="+mj-ea"/>
                <a:cs typeface="+mj-cs"/>
              </a:rPr>
              <a:t>Edad</a:t>
            </a:r>
            <a:r>
              <a:rPr lang="en-US" sz="3400" kern="1200" dirty="0">
                <a:solidFill>
                  <a:schemeClr val="tx1"/>
                </a:solidFill>
                <a:latin typeface="+mj-lt"/>
                <a:ea typeface="+mj-ea"/>
                <a:cs typeface="+mj-cs"/>
              </a:rPr>
              <a:t> Media”</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a:t>
            </a:r>
            <a:r>
              <a:rPr lang="en-US" sz="3400" kern="1200" dirty="0" err="1">
                <a:solidFill>
                  <a:schemeClr val="tx1"/>
                </a:solidFill>
                <a:latin typeface="+mj-lt"/>
                <a:ea typeface="+mj-ea"/>
                <a:cs typeface="+mj-cs"/>
              </a:rPr>
              <a:t>Ontoteocéntrica</a:t>
            </a:r>
            <a:r>
              <a:rPr lang="en-US" sz="3400" kern="1200" dirty="0">
                <a:solidFill>
                  <a:schemeClr val="tx1"/>
                </a:solidFill>
                <a:latin typeface="+mj-lt"/>
                <a:ea typeface="+mj-ea"/>
                <a:cs typeface="+mj-cs"/>
              </a:rPr>
              <a:t>)</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ítulo 2">
            <a:extLst>
              <a:ext uri="{FF2B5EF4-FFF2-40B4-BE49-F238E27FC236}">
                <a16:creationId xmlns:a16="http://schemas.microsoft.com/office/drawing/2014/main" id="{E9845F83-5932-61D8-52E0-A064AB336EAD}"/>
              </a:ext>
            </a:extLst>
          </p:cNvPr>
          <p:cNvSpPr>
            <a:spLocks noGrp="1"/>
          </p:cNvSpPr>
          <p:nvPr>
            <p:ph type="subTitle" idx="1"/>
          </p:nvPr>
        </p:nvSpPr>
        <p:spPr>
          <a:xfrm>
            <a:off x="448056" y="2512611"/>
            <a:ext cx="4832803" cy="3664351"/>
          </a:xfrm>
        </p:spPr>
        <p:txBody>
          <a:bodyPr vert="horz" lIns="91440" tIns="45720" rIns="91440" bIns="45720" rtlCol="0">
            <a:normAutofit/>
          </a:bodyPr>
          <a:lstStyle/>
          <a:p>
            <a:pPr indent="-228600" algn="l">
              <a:buFont typeface="Arial" panose="020B0604020202020204" pitchFamily="34" charset="0"/>
              <a:buChar char="•"/>
            </a:pPr>
            <a:r>
              <a:rPr lang="en-US" sz="1600" dirty="0"/>
              <a:t>“</a:t>
            </a:r>
            <a:r>
              <a:rPr lang="en-US" sz="1600" dirty="0" err="1"/>
              <a:t>Sobre</a:t>
            </a:r>
            <a:r>
              <a:rPr lang="en-US" sz="1600" dirty="0"/>
              <a:t> </a:t>
            </a:r>
            <a:r>
              <a:rPr lang="en-US" sz="1600" dirty="0" err="1"/>
              <a:t>todo</a:t>
            </a:r>
            <a:r>
              <a:rPr lang="en-US" sz="1600" dirty="0"/>
              <a:t> </a:t>
            </a:r>
            <a:r>
              <a:rPr lang="en-US" sz="1600" dirty="0" err="1"/>
              <a:t>buscad</a:t>
            </a:r>
            <a:r>
              <a:rPr lang="en-US" sz="1600" dirty="0"/>
              <a:t> </a:t>
            </a:r>
            <a:r>
              <a:rPr lang="en-US" sz="1600" dirty="0" err="1"/>
              <a:t>el</a:t>
            </a:r>
            <a:r>
              <a:rPr lang="en-US" sz="1600" dirty="0"/>
              <a:t> </a:t>
            </a:r>
            <a:r>
              <a:rPr lang="en-US" sz="1600" dirty="0" err="1"/>
              <a:t>Reino</a:t>
            </a:r>
            <a:r>
              <a:rPr lang="en-US" sz="1600" dirty="0"/>
              <a:t> de Dios y </a:t>
            </a:r>
            <a:r>
              <a:rPr lang="en-US" sz="1600" dirty="0" err="1"/>
              <a:t>su</a:t>
            </a:r>
            <a:r>
              <a:rPr lang="en-US" sz="1600" dirty="0"/>
              <a:t> </a:t>
            </a:r>
            <a:r>
              <a:rPr lang="en-US" sz="1600" dirty="0" err="1"/>
              <a:t>justicia</a:t>
            </a:r>
            <a:r>
              <a:rPr lang="en-US" sz="1600" dirty="0"/>
              <a:t>; </a:t>
            </a:r>
            <a:r>
              <a:rPr lang="en-US" sz="1600" dirty="0" err="1"/>
              <a:t>todo</a:t>
            </a:r>
            <a:r>
              <a:rPr lang="en-US" sz="1600" dirty="0"/>
              <a:t> lo </a:t>
            </a:r>
            <a:r>
              <a:rPr lang="en-US" sz="1600" dirty="0" err="1"/>
              <a:t>demás</a:t>
            </a:r>
            <a:r>
              <a:rPr lang="en-US" sz="1600" dirty="0"/>
              <a:t> se </a:t>
            </a:r>
            <a:r>
              <a:rPr lang="en-US" sz="1600" dirty="0" err="1"/>
              <a:t>dará</a:t>
            </a:r>
            <a:r>
              <a:rPr lang="en-US" sz="1600" dirty="0"/>
              <a:t> </a:t>
            </a:r>
            <a:r>
              <a:rPr lang="en-US" sz="1600" dirty="0" err="1"/>
              <a:t>por</a:t>
            </a:r>
            <a:r>
              <a:rPr lang="en-US" sz="1600" dirty="0"/>
              <a:t> </a:t>
            </a:r>
            <a:r>
              <a:rPr lang="en-US" sz="1600" dirty="0" err="1"/>
              <a:t>añadidura</a:t>
            </a:r>
            <a:r>
              <a:rPr lang="en-US" sz="1600" dirty="0"/>
              <a:t>” (San Mateo 6, 24-34).</a:t>
            </a:r>
          </a:p>
          <a:p>
            <a:pPr indent="-228600" algn="l">
              <a:buFont typeface="Arial" panose="020B0604020202020204" pitchFamily="34" charset="0"/>
              <a:buChar char="•"/>
            </a:pPr>
            <a:endParaRPr lang="en-US" sz="1600" dirty="0"/>
          </a:p>
          <a:p>
            <a:pPr indent="-228600" algn="l">
              <a:buFont typeface="Arial" panose="020B0604020202020204" pitchFamily="34" charset="0"/>
              <a:buChar char="•"/>
            </a:pPr>
            <a:r>
              <a:rPr lang="en-US" sz="1600" dirty="0"/>
              <a:t>La </a:t>
            </a:r>
            <a:r>
              <a:rPr lang="en-US" sz="1600" dirty="0" err="1"/>
              <a:t>Edad</a:t>
            </a:r>
            <a:r>
              <a:rPr lang="en-US" sz="1600" dirty="0"/>
              <a:t> Media </a:t>
            </a:r>
            <a:r>
              <a:rPr lang="en-US" sz="1600" dirty="0" err="1"/>
              <a:t>realizó</a:t>
            </a:r>
            <a:r>
              <a:rPr lang="en-US" sz="1600" dirty="0"/>
              <a:t>, en “</a:t>
            </a:r>
            <a:r>
              <a:rPr lang="en-US" sz="1600" dirty="0" err="1"/>
              <a:t>cierto</a:t>
            </a:r>
            <a:r>
              <a:rPr lang="en-US" sz="1600" dirty="0"/>
              <a:t> </a:t>
            </a:r>
            <a:r>
              <a:rPr lang="en-US" sz="1600" dirty="0" err="1"/>
              <a:t>grado</a:t>
            </a:r>
            <a:r>
              <a:rPr lang="en-US" sz="1600" dirty="0"/>
              <a:t>”, </a:t>
            </a:r>
            <a:r>
              <a:rPr lang="en-US" sz="1600" dirty="0" err="1"/>
              <a:t>el</a:t>
            </a:r>
            <a:r>
              <a:rPr lang="en-US" sz="1600" dirty="0"/>
              <a:t> ideal de </a:t>
            </a:r>
            <a:r>
              <a:rPr lang="en-US" sz="1600" dirty="0" err="1"/>
              <a:t>una</a:t>
            </a:r>
            <a:r>
              <a:rPr lang="en-US" sz="1600" dirty="0"/>
              <a:t> “</a:t>
            </a:r>
            <a:r>
              <a:rPr lang="en-US" sz="1600" dirty="0" err="1"/>
              <a:t>auténtica</a:t>
            </a:r>
            <a:r>
              <a:rPr lang="en-US" sz="1600" dirty="0"/>
              <a:t> </a:t>
            </a:r>
            <a:r>
              <a:rPr lang="en-US" sz="1600" dirty="0" err="1"/>
              <a:t>cultura</a:t>
            </a:r>
            <a:r>
              <a:rPr lang="en-US" sz="1600" dirty="0"/>
              <a:t> </a:t>
            </a:r>
            <a:r>
              <a:rPr lang="en-US" sz="1600" dirty="0" err="1"/>
              <a:t>humana</a:t>
            </a:r>
            <a:r>
              <a:rPr lang="en-US" sz="1600" dirty="0"/>
              <a:t> y </a:t>
            </a:r>
            <a:r>
              <a:rPr lang="en-US" sz="1600" dirty="0" err="1"/>
              <a:t>cristiana</a:t>
            </a:r>
            <a:r>
              <a:rPr lang="en-US" sz="1600" dirty="0"/>
              <a:t>”.</a:t>
            </a:r>
          </a:p>
          <a:p>
            <a:pPr indent="-228600" algn="l">
              <a:buFont typeface="Arial" panose="020B0604020202020204" pitchFamily="34" charset="0"/>
              <a:buChar char="•"/>
            </a:pPr>
            <a:r>
              <a:rPr lang="en-US" sz="1600" dirty="0"/>
              <a:t>¿Por </a:t>
            </a:r>
            <a:r>
              <a:rPr lang="en-US" sz="1600" dirty="0" err="1"/>
              <a:t>qué</a:t>
            </a:r>
            <a:r>
              <a:rPr lang="en-US" sz="1600" dirty="0"/>
              <a:t>?...</a:t>
            </a:r>
          </a:p>
          <a:p>
            <a:pPr indent="-228600" algn="l">
              <a:buFont typeface="Arial" panose="020B0604020202020204" pitchFamily="34" charset="0"/>
              <a:buChar char="•"/>
            </a:pPr>
            <a:r>
              <a:rPr lang="en-US" sz="1600" dirty="0"/>
              <a:t>“</a:t>
            </a:r>
            <a:r>
              <a:rPr lang="en-US" sz="1600" dirty="0" err="1"/>
              <a:t>Porque</a:t>
            </a:r>
            <a:r>
              <a:rPr lang="en-US" sz="1600" dirty="0"/>
              <a:t> </a:t>
            </a:r>
            <a:r>
              <a:rPr lang="en-US" sz="1600" dirty="0" err="1"/>
              <a:t>el</a:t>
            </a:r>
            <a:r>
              <a:rPr lang="en-US" sz="1600" dirty="0"/>
              <a:t> bien del hombre no es </a:t>
            </a:r>
            <a:r>
              <a:rPr lang="en-US" sz="1600" dirty="0" err="1"/>
              <a:t>ni</a:t>
            </a:r>
            <a:r>
              <a:rPr lang="en-US" sz="1600" dirty="0"/>
              <a:t> </a:t>
            </a:r>
            <a:r>
              <a:rPr lang="en-US" sz="1600" dirty="0" err="1"/>
              <a:t>está</a:t>
            </a:r>
            <a:r>
              <a:rPr lang="en-US" sz="1600" dirty="0"/>
              <a:t> en </a:t>
            </a:r>
            <a:r>
              <a:rPr lang="en-US" sz="1600" dirty="0" err="1"/>
              <a:t>el</a:t>
            </a:r>
            <a:r>
              <a:rPr lang="en-US" sz="1600" dirty="0"/>
              <a:t> hombre </a:t>
            </a:r>
            <a:r>
              <a:rPr lang="en-US" sz="1600" dirty="0" err="1"/>
              <a:t>mismo</a:t>
            </a:r>
            <a:r>
              <a:rPr lang="en-US" sz="1600" dirty="0"/>
              <a:t>, </a:t>
            </a:r>
            <a:r>
              <a:rPr lang="en-US" sz="1600" dirty="0" err="1"/>
              <a:t>sino</a:t>
            </a:r>
            <a:r>
              <a:rPr lang="en-US" sz="1600" dirty="0"/>
              <a:t> que le </a:t>
            </a:r>
            <a:r>
              <a:rPr lang="en-US" sz="1600" dirty="0" err="1"/>
              <a:t>viene</a:t>
            </a:r>
            <a:r>
              <a:rPr lang="en-US" sz="1600" dirty="0"/>
              <a:t> de la </a:t>
            </a:r>
            <a:r>
              <a:rPr lang="en-US" sz="1600" dirty="0" err="1"/>
              <a:t>verdad</a:t>
            </a:r>
            <a:r>
              <a:rPr lang="en-US" sz="1600" dirty="0"/>
              <a:t> y bien </a:t>
            </a:r>
            <a:r>
              <a:rPr lang="en-US" sz="1600" dirty="0" err="1"/>
              <a:t>trascendente</a:t>
            </a:r>
            <a:r>
              <a:rPr lang="en-US" sz="1600" dirty="0"/>
              <a:t>, </a:t>
            </a:r>
            <a:r>
              <a:rPr lang="en-US" sz="1600" dirty="0" err="1"/>
              <a:t>cuya</a:t>
            </a:r>
            <a:r>
              <a:rPr lang="en-US" sz="1600" dirty="0"/>
              <a:t> </a:t>
            </a:r>
            <a:r>
              <a:rPr lang="en-US" sz="1600" dirty="0" err="1"/>
              <a:t>conquista</a:t>
            </a:r>
            <a:r>
              <a:rPr lang="en-US" sz="1600" dirty="0"/>
              <a:t> </a:t>
            </a:r>
            <a:r>
              <a:rPr lang="en-US" sz="1600" dirty="0" err="1"/>
              <a:t>progresiva</a:t>
            </a:r>
            <a:r>
              <a:rPr lang="en-US" sz="1600" dirty="0"/>
              <a:t>, hasta </a:t>
            </a:r>
            <a:r>
              <a:rPr lang="en-US" sz="1600" dirty="0" err="1"/>
              <a:t>alcanzar</a:t>
            </a:r>
            <a:r>
              <a:rPr lang="en-US" sz="1600" dirty="0"/>
              <a:t> la </a:t>
            </a:r>
            <a:r>
              <a:rPr lang="en-US" sz="1600" dirty="0" err="1"/>
              <a:t>Verdad</a:t>
            </a:r>
            <a:r>
              <a:rPr lang="en-US" sz="1600" dirty="0"/>
              <a:t> y bien </a:t>
            </a:r>
            <a:r>
              <a:rPr lang="en-US" sz="1600" dirty="0" err="1"/>
              <a:t>divinos</a:t>
            </a:r>
            <a:r>
              <a:rPr lang="en-US" sz="1600" dirty="0"/>
              <a:t>, van </a:t>
            </a:r>
            <a:r>
              <a:rPr lang="en-US" sz="1600" dirty="0" err="1"/>
              <a:t>perfeccionando</a:t>
            </a:r>
            <a:r>
              <a:rPr lang="en-US" sz="1600" dirty="0"/>
              <a:t>, hasta </a:t>
            </a:r>
            <a:r>
              <a:rPr lang="en-US" sz="1600" dirty="0" err="1"/>
              <a:t>su</a:t>
            </a:r>
            <a:r>
              <a:rPr lang="en-US" sz="1600" dirty="0"/>
              <a:t> </a:t>
            </a:r>
            <a:r>
              <a:rPr lang="en-US" sz="1600" dirty="0" err="1"/>
              <a:t>actualización</a:t>
            </a:r>
            <a:r>
              <a:rPr lang="en-US" sz="1600" dirty="0"/>
              <a:t> plena, </a:t>
            </a:r>
            <a:r>
              <a:rPr lang="en-US" sz="1600" dirty="0" err="1"/>
              <a:t>el</a:t>
            </a:r>
            <a:r>
              <a:rPr lang="en-US" sz="1600" dirty="0"/>
              <a:t> </a:t>
            </a:r>
            <a:r>
              <a:rPr lang="en-US" sz="1600" dirty="0" err="1"/>
              <a:t>propio</a:t>
            </a:r>
            <a:r>
              <a:rPr lang="en-US" sz="1600" dirty="0"/>
              <a:t> ser y </a:t>
            </a:r>
            <a:r>
              <a:rPr lang="en-US" sz="1600" dirty="0" err="1"/>
              <a:t>vida</a:t>
            </a:r>
            <a:r>
              <a:rPr lang="en-US" sz="1600" dirty="0"/>
              <a:t> </a:t>
            </a:r>
            <a:r>
              <a:rPr lang="en-US" sz="1600" dirty="0" err="1"/>
              <a:t>humana</a:t>
            </a:r>
            <a:r>
              <a:rPr lang="en-US" sz="1600" dirty="0"/>
              <a:t>.” </a:t>
            </a:r>
          </a:p>
        </p:txBody>
      </p:sp>
      <p:sp>
        <p:nvSpPr>
          <p:cNvPr id="6" name="CuadroTexto 5">
            <a:extLst>
              <a:ext uri="{FF2B5EF4-FFF2-40B4-BE49-F238E27FC236}">
                <a16:creationId xmlns:a16="http://schemas.microsoft.com/office/drawing/2014/main" id="{2F403633-5E78-F24C-BECE-C8F393A83F0F}"/>
              </a:ext>
            </a:extLst>
          </p:cNvPr>
          <p:cNvSpPr txBox="1"/>
          <p:nvPr/>
        </p:nvSpPr>
        <p:spPr>
          <a:xfrm>
            <a:off x="9529092" y="6870700"/>
            <a:ext cx="266290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5" tooltip="https://nuestrofuturocomun.com/edad-media/">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
        <p:nvSpPr>
          <p:cNvPr id="9" name="CuadroTexto 8">
            <a:extLst>
              <a:ext uri="{FF2B5EF4-FFF2-40B4-BE49-F238E27FC236}">
                <a16:creationId xmlns:a16="http://schemas.microsoft.com/office/drawing/2014/main" id="{A43FCEE1-E219-1268-A5A8-5887B37F0DB3}"/>
              </a:ext>
            </a:extLst>
          </p:cNvPr>
          <p:cNvSpPr txBox="1"/>
          <p:nvPr/>
        </p:nvSpPr>
        <p:spPr>
          <a:xfrm>
            <a:off x="7031417" y="6870700"/>
            <a:ext cx="2484975"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historiadelainformaticaedadmedia.blogspot.com/2016/06/edad-media-siglos-v-al-xv.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AR" sz="700">
              <a:solidFill>
                <a:srgbClr val="FFFFFF"/>
              </a:solidFill>
            </a:endParaRPr>
          </a:p>
        </p:txBody>
      </p:sp>
    </p:spTree>
    <p:extLst>
      <p:ext uri="{BB962C8B-B14F-4D97-AF65-F5344CB8AC3E}">
        <p14:creationId xmlns:p14="http://schemas.microsoft.com/office/powerpoint/2010/main" val="420022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555842-AD27-DBA4-3683-1C5CBBDB35B3}"/>
              </a:ext>
            </a:extLst>
          </p:cNvPr>
          <p:cNvPicPr>
            <a:picLocks noChangeAspect="1"/>
          </p:cNvPicPr>
          <p:nvPr/>
        </p:nvPicPr>
        <p:blipFill rotWithShape="1">
          <a:blip r:embed="rId2"/>
          <a:srcRect r="9409" b="1"/>
          <a:stretch/>
        </p:blipFill>
        <p:spPr>
          <a:xfrm>
            <a:off x="2522356" y="10"/>
            <a:ext cx="9669642" cy="6857990"/>
          </a:xfrm>
          <a:prstGeom prst="rect">
            <a:avLst/>
          </a:prstGeom>
        </p:spPr>
      </p:pic>
      <p:sp>
        <p:nvSpPr>
          <p:cNvPr id="42" name="Rectangle 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368D0A6-BBB0-DF67-57FA-C2F15E149AE4}"/>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en-US" sz="4000"/>
              <a:t>Edad Moderna</a:t>
            </a:r>
            <a:br>
              <a:rPr lang="en-US" sz="4000"/>
            </a:br>
            <a:r>
              <a:rPr lang="en-US" sz="4000"/>
              <a:t>(Antropocéntrica)</a:t>
            </a:r>
          </a:p>
        </p:txBody>
      </p:sp>
      <p:sp>
        <p:nvSpPr>
          <p:cNvPr id="3" name="Subtítulo 2">
            <a:extLst>
              <a:ext uri="{FF2B5EF4-FFF2-40B4-BE49-F238E27FC236}">
                <a16:creationId xmlns:a16="http://schemas.microsoft.com/office/drawing/2014/main" id="{78A65F42-4FA2-A77F-C5C6-7FBBB87C30F6}"/>
              </a:ext>
            </a:extLst>
          </p:cNvPr>
          <p:cNvSpPr>
            <a:spLocks noGrp="1"/>
          </p:cNvSpPr>
          <p:nvPr>
            <p:ph type="subTitle" idx="1"/>
          </p:nvPr>
        </p:nvSpPr>
        <p:spPr>
          <a:xfrm>
            <a:off x="168812" y="2434201"/>
            <a:ext cx="4491577" cy="4058674"/>
          </a:xfrm>
        </p:spPr>
        <p:txBody>
          <a:bodyPr vert="horz" lIns="91440" tIns="45720" rIns="91440" bIns="45720" rtlCol="0">
            <a:normAutofit lnSpcReduction="10000"/>
          </a:bodyPr>
          <a:lstStyle/>
          <a:p>
            <a:pPr indent="-228600" algn="l">
              <a:buFont typeface="Arial" panose="020B0604020202020204" pitchFamily="34" charset="0"/>
              <a:buChar char="•"/>
            </a:pPr>
            <a:r>
              <a:rPr lang="en-US" sz="2000" dirty="0"/>
              <a:t>“</a:t>
            </a:r>
            <a:r>
              <a:rPr lang="en-US" sz="2000" dirty="0" err="1"/>
              <a:t>Ensimismamiento</a:t>
            </a:r>
            <a:r>
              <a:rPr lang="en-US" sz="2000" dirty="0"/>
              <a:t>”</a:t>
            </a:r>
          </a:p>
          <a:p>
            <a:pPr indent="-228600" algn="l">
              <a:buFont typeface="Arial" panose="020B0604020202020204" pitchFamily="34" charset="0"/>
              <a:buChar char="•"/>
            </a:pPr>
            <a:r>
              <a:rPr lang="en-US" sz="2000" dirty="0" err="1"/>
              <a:t>Movimiento</a:t>
            </a:r>
            <a:r>
              <a:rPr lang="en-US" sz="2000" dirty="0"/>
              <a:t> de “</a:t>
            </a:r>
            <a:r>
              <a:rPr lang="en-US" sz="2000" dirty="0" err="1"/>
              <a:t>independencia</a:t>
            </a:r>
            <a:r>
              <a:rPr lang="en-US" sz="2000" dirty="0"/>
              <a:t>” de la </a:t>
            </a:r>
            <a:r>
              <a:rPr lang="en-US" sz="2000" dirty="0" err="1"/>
              <a:t>trascendencia</a:t>
            </a:r>
            <a:r>
              <a:rPr lang="en-US" sz="2000" dirty="0"/>
              <a:t> (Dios) : </a:t>
            </a:r>
            <a:r>
              <a:rPr lang="en-US" sz="2000" dirty="0" err="1"/>
              <a:t>el</a:t>
            </a:r>
            <a:r>
              <a:rPr lang="en-US" sz="2000" dirty="0"/>
              <a:t> hombre es meta y fin </a:t>
            </a:r>
            <a:r>
              <a:rPr lang="en-US" sz="2000" dirty="0" err="1"/>
              <a:t>absoluto</a:t>
            </a:r>
            <a:r>
              <a:rPr lang="en-US" sz="2000" dirty="0"/>
              <a:t>.</a:t>
            </a:r>
          </a:p>
          <a:p>
            <a:pPr indent="-228600" algn="l">
              <a:buFont typeface="Arial" panose="020B0604020202020204" pitchFamily="34" charset="0"/>
              <a:buChar char="•"/>
            </a:pPr>
            <a:r>
              <a:rPr lang="en-US" sz="2000" dirty="0"/>
              <a:t>Pero </a:t>
            </a:r>
            <a:r>
              <a:rPr lang="en-US" sz="2000" dirty="0" err="1"/>
              <a:t>este</a:t>
            </a:r>
            <a:r>
              <a:rPr lang="en-US" sz="2000" dirty="0"/>
              <a:t> </a:t>
            </a:r>
            <a:r>
              <a:rPr lang="en-US" sz="2000" dirty="0" err="1"/>
              <a:t>devenir</a:t>
            </a:r>
            <a:r>
              <a:rPr lang="en-US" sz="2000" dirty="0"/>
              <a:t>…</a:t>
            </a:r>
          </a:p>
          <a:p>
            <a:pPr indent="-228600" algn="l">
              <a:buFont typeface="Arial" panose="020B0604020202020204" pitchFamily="34" charset="0"/>
              <a:buChar char="•"/>
            </a:pPr>
            <a:r>
              <a:rPr lang="en-US" sz="2000" dirty="0"/>
              <a:t>“ Se dirige a la </a:t>
            </a:r>
            <a:r>
              <a:rPr lang="en-US" sz="2000" dirty="0" err="1"/>
              <a:t>inmanencia</a:t>
            </a:r>
            <a:r>
              <a:rPr lang="en-US" sz="2000" dirty="0"/>
              <a:t> impersonal”</a:t>
            </a:r>
          </a:p>
          <a:p>
            <a:pPr indent="-228600" algn="l">
              <a:buFont typeface="Arial" panose="020B0604020202020204" pitchFamily="34" charset="0"/>
              <a:buChar char="•"/>
            </a:pPr>
            <a:r>
              <a:rPr lang="en-US" sz="2000" dirty="0" err="1"/>
              <a:t>Paradoja</a:t>
            </a:r>
            <a:r>
              <a:rPr lang="en-US" sz="2000" dirty="0"/>
              <a:t>: bajo un </a:t>
            </a:r>
            <a:r>
              <a:rPr lang="en-US" sz="2000" dirty="0" err="1"/>
              <a:t>programa</a:t>
            </a:r>
            <a:r>
              <a:rPr lang="en-US" sz="2000" dirty="0"/>
              <a:t> </a:t>
            </a:r>
            <a:r>
              <a:rPr lang="en-US" sz="2000" dirty="0" err="1"/>
              <a:t>humanista</a:t>
            </a:r>
            <a:r>
              <a:rPr lang="en-US" sz="2000" dirty="0"/>
              <a:t> termina en lo </a:t>
            </a:r>
            <a:r>
              <a:rPr lang="en-US" sz="2000" dirty="0" err="1"/>
              <a:t>inhumano</a:t>
            </a:r>
            <a:r>
              <a:rPr lang="en-US" sz="2000" dirty="0"/>
              <a:t>.</a:t>
            </a:r>
          </a:p>
          <a:p>
            <a:pPr indent="-228600" algn="l">
              <a:buFont typeface="Arial" panose="020B0604020202020204" pitchFamily="34" charset="0"/>
              <a:buChar char="•"/>
            </a:pPr>
            <a:r>
              <a:rPr lang="en-US" sz="2000" dirty="0" err="1"/>
              <a:t>Pérdida</a:t>
            </a:r>
            <a:r>
              <a:rPr lang="en-US" sz="2000" dirty="0"/>
              <a:t> del </a:t>
            </a:r>
            <a:r>
              <a:rPr lang="en-US" sz="2000" dirty="0" err="1"/>
              <a:t>orden</a:t>
            </a:r>
            <a:r>
              <a:rPr lang="en-US" sz="2000" dirty="0"/>
              <a:t> </a:t>
            </a:r>
            <a:r>
              <a:rPr lang="en-US" sz="2000" dirty="0" err="1"/>
              <a:t>jerárquico</a:t>
            </a:r>
            <a:r>
              <a:rPr lang="en-US" sz="2000" dirty="0"/>
              <a:t>:  </a:t>
            </a:r>
            <a:r>
              <a:rPr lang="en-US" sz="2000" dirty="0" err="1"/>
              <a:t>desorbitación</a:t>
            </a:r>
            <a:r>
              <a:rPr lang="en-US" sz="2000" dirty="0"/>
              <a:t>, </a:t>
            </a:r>
            <a:r>
              <a:rPr lang="en-US" sz="2000" dirty="0" err="1"/>
              <a:t>desintegración</a:t>
            </a:r>
            <a:r>
              <a:rPr lang="en-US" sz="2000" dirty="0"/>
              <a:t> cultural. Los </a:t>
            </a:r>
            <a:r>
              <a:rPr lang="en-US" sz="2000" dirty="0" err="1"/>
              <a:t>bienes</a:t>
            </a:r>
            <a:r>
              <a:rPr lang="en-US" sz="2000" dirty="0"/>
              <a:t> </a:t>
            </a:r>
            <a:r>
              <a:rPr lang="en-US" sz="2000" dirty="0" err="1"/>
              <a:t>culturales</a:t>
            </a:r>
            <a:r>
              <a:rPr lang="en-US" sz="2000" dirty="0"/>
              <a:t> (</a:t>
            </a:r>
            <a:r>
              <a:rPr lang="en-US" sz="2000" dirty="0" err="1"/>
              <a:t>desarrollo</a:t>
            </a:r>
            <a:r>
              <a:rPr lang="en-US" sz="2000" dirty="0"/>
              <a:t> de la </a:t>
            </a:r>
            <a:r>
              <a:rPr lang="en-US" sz="2000" dirty="0" err="1"/>
              <a:t>tecnociencia</a:t>
            </a:r>
            <a:r>
              <a:rPr lang="en-US" sz="2000" dirty="0"/>
              <a:t>) se </a:t>
            </a:r>
            <a:r>
              <a:rPr lang="en-US" sz="2000" dirty="0" err="1"/>
              <a:t>deshumanizan</a:t>
            </a:r>
            <a:r>
              <a:rPr lang="en-US" sz="2000" dirty="0"/>
              <a:t> </a:t>
            </a:r>
          </a:p>
        </p:txBody>
      </p:sp>
    </p:spTree>
    <p:extLst>
      <p:ext uri="{BB962C8B-B14F-4D97-AF65-F5344CB8AC3E}">
        <p14:creationId xmlns:p14="http://schemas.microsoft.com/office/powerpoint/2010/main" val="151108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o sosteniendo luz borrosa">
            <a:extLst>
              <a:ext uri="{FF2B5EF4-FFF2-40B4-BE49-F238E27FC236}">
                <a16:creationId xmlns:a16="http://schemas.microsoft.com/office/drawing/2014/main" id="{FF224ED0-D585-DF4F-D96B-1B3A8362BC8C}"/>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24B8E54-829C-CE38-56CF-CE7BC8F9703C}"/>
              </a:ext>
            </a:extLst>
          </p:cNvPr>
          <p:cNvSpPr>
            <a:spLocks noGrp="1"/>
          </p:cNvSpPr>
          <p:nvPr>
            <p:ph type="ctrTitle"/>
          </p:nvPr>
        </p:nvSpPr>
        <p:spPr>
          <a:xfrm>
            <a:off x="7531610" y="365125"/>
            <a:ext cx="3822189" cy="1027577"/>
          </a:xfrm>
        </p:spPr>
        <p:txBody>
          <a:bodyPr vert="horz" lIns="91440" tIns="45720" rIns="91440" bIns="45720" rtlCol="0" anchor="ctr">
            <a:normAutofit fontScale="90000"/>
          </a:bodyPr>
          <a:lstStyle/>
          <a:p>
            <a:pPr algn="l"/>
            <a:br>
              <a:rPr lang="en-US" sz="3100" dirty="0"/>
            </a:br>
            <a:br>
              <a:rPr lang="en-US" sz="3100" dirty="0"/>
            </a:br>
            <a:r>
              <a:rPr lang="en-US" sz="3100" dirty="0"/>
              <a:t>Crisis actual de la </a:t>
            </a:r>
            <a:r>
              <a:rPr lang="en-US" sz="3100" dirty="0" err="1"/>
              <a:t>cultura</a:t>
            </a:r>
            <a:endParaRPr lang="en-US" sz="3100" dirty="0"/>
          </a:p>
        </p:txBody>
      </p:sp>
      <p:sp>
        <p:nvSpPr>
          <p:cNvPr id="3" name="Subtítulo 2">
            <a:extLst>
              <a:ext uri="{FF2B5EF4-FFF2-40B4-BE49-F238E27FC236}">
                <a16:creationId xmlns:a16="http://schemas.microsoft.com/office/drawing/2014/main" id="{4DCA7AC9-8CE2-8E1B-9AA5-F5310F807B8A}"/>
              </a:ext>
            </a:extLst>
          </p:cNvPr>
          <p:cNvSpPr>
            <a:spLocks noGrp="1"/>
          </p:cNvSpPr>
          <p:nvPr>
            <p:ph type="subTitle" idx="1"/>
          </p:nvPr>
        </p:nvSpPr>
        <p:spPr>
          <a:xfrm>
            <a:off x="7174524" y="1757817"/>
            <a:ext cx="4543864" cy="4735058"/>
          </a:xfrm>
        </p:spPr>
        <p:txBody>
          <a:bodyPr vert="horz" lIns="91440" tIns="45720" rIns="91440" bIns="45720" rtlCol="0">
            <a:normAutofit/>
          </a:bodyPr>
          <a:lstStyle/>
          <a:p>
            <a:pPr indent="-228600" algn="l">
              <a:buFont typeface="Arial" panose="020B0604020202020204" pitchFamily="34" charset="0"/>
              <a:buChar char="•"/>
            </a:pPr>
            <a:r>
              <a:rPr lang="en-US" sz="2000" dirty="0"/>
              <a:t>“</a:t>
            </a:r>
            <a:r>
              <a:rPr lang="en-US" sz="2000" dirty="0" err="1"/>
              <a:t>Depende</a:t>
            </a:r>
            <a:r>
              <a:rPr lang="en-US" sz="2000" dirty="0"/>
              <a:t> de </a:t>
            </a:r>
            <a:r>
              <a:rPr lang="en-US" sz="2000" dirty="0" err="1"/>
              <a:t>una</a:t>
            </a:r>
            <a:r>
              <a:rPr lang="en-US" sz="2000" dirty="0"/>
              <a:t> crisis del hombre y de la moral, y </a:t>
            </a:r>
            <a:r>
              <a:rPr lang="en-US" sz="2000" dirty="0" err="1"/>
              <a:t>ésta</a:t>
            </a:r>
            <a:r>
              <a:rPr lang="en-US" sz="2000" dirty="0"/>
              <a:t> a </a:t>
            </a:r>
            <a:r>
              <a:rPr lang="en-US" sz="2000" dirty="0" err="1"/>
              <a:t>su</a:t>
            </a:r>
            <a:r>
              <a:rPr lang="en-US" sz="2000" dirty="0"/>
              <a:t> </a:t>
            </a:r>
            <a:r>
              <a:rPr lang="en-US" sz="2000" dirty="0" err="1"/>
              <a:t>vez</a:t>
            </a:r>
            <a:r>
              <a:rPr lang="en-US" sz="2000" dirty="0"/>
              <a:t> de </a:t>
            </a:r>
            <a:r>
              <a:rPr lang="en-US" sz="2000" dirty="0" err="1"/>
              <a:t>una</a:t>
            </a:r>
            <a:r>
              <a:rPr lang="en-US" sz="2000" dirty="0"/>
              <a:t> crisis del ser. En la </a:t>
            </a:r>
            <a:r>
              <a:rPr lang="en-US" sz="2000" dirty="0" err="1"/>
              <a:t>raíz</a:t>
            </a:r>
            <a:r>
              <a:rPr lang="en-US" sz="2000" dirty="0"/>
              <a:t> </a:t>
            </a:r>
            <a:r>
              <a:rPr lang="en-US" sz="2000" dirty="0" err="1"/>
              <a:t>última</a:t>
            </a:r>
            <a:r>
              <a:rPr lang="en-US" sz="2000" dirty="0"/>
              <a:t> de la crisis actual hay </a:t>
            </a:r>
            <a:r>
              <a:rPr lang="en-US" sz="2000" dirty="0" err="1"/>
              <a:t>una</a:t>
            </a:r>
            <a:r>
              <a:rPr lang="en-US" sz="2000" dirty="0"/>
              <a:t> crisis de la </a:t>
            </a:r>
            <a:r>
              <a:rPr lang="en-US" sz="2000" dirty="0" err="1"/>
              <a:t>metafísica</a:t>
            </a:r>
            <a:r>
              <a:rPr lang="en-US" sz="2000" dirty="0"/>
              <a:t>, que </a:t>
            </a:r>
            <a:r>
              <a:rPr lang="en-US" sz="2000" dirty="0" err="1"/>
              <a:t>determina</a:t>
            </a:r>
            <a:r>
              <a:rPr lang="en-US" sz="2000" dirty="0"/>
              <a:t> la crisis </a:t>
            </a:r>
            <a:r>
              <a:rPr lang="en-US" sz="2000" dirty="0" err="1"/>
              <a:t>antropológica</a:t>
            </a:r>
            <a:r>
              <a:rPr lang="en-US" sz="2000" dirty="0"/>
              <a:t> y </a:t>
            </a:r>
            <a:r>
              <a:rPr lang="en-US" sz="2000" dirty="0" err="1"/>
              <a:t>ética</a:t>
            </a:r>
            <a:r>
              <a:rPr lang="en-US" sz="2000" dirty="0"/>
              <a:t>, la </a:t>
            </a:r>
            <a:r>
              <a:rPr lang="en-US" sz="2000" dirty="0" err="1"/>
              <a:t>cual</a:t>
            </a:r>
            <a:r>
              <a:rPr lang="en-US" sz="2000" dirty="0"/>
              <a:t> a </a:t>
            </a:r>
            <a:r>
              <a:rPr lang="en-US" sz="2000" dirty="0" err="1"/>
              <a:t>su</a:t>
            </a:r>
            <a:r>
              <a:rPr lang="en-US" sz="2000" dirty="0"/>
              <a:t> </a:t>
            </a:r>
            <a:r>
              <a:rPr lang="en-US" sz="2000" dirty="0" err="1"/>
              <a:t>vez</a:t>
            </a:r>
            <a:r>
              <a:rPr lang="en-US" sz="2000" dirty="0"/>
              <a:t> </a:t>
            </a:r>
            <a:r>
              <a:rPr lang="en-US" sz="2000" dirty="0" err="1"/>
              <a:t>determina</a:t>
            </a:r>
            <a:r>
              <a:rPr lang="en-US" sz="2000" dirty="0"/>
              <a:t> la crisis de la </a:t>
            </a:r>
            <a:r>
              <a:rPr lang="en-US" sz="2000" dirty="0" err="1"/>
              <a:t>cultura</a:t>
            </a:r>
            <a:r>
              <a:rPr lang="en-US" sz="2000" dirty="0"/>
              <a:t>”.</a:t>
            </a:r>
          </a:p>
          <a:p>
            <a:pPr indent="-228600" algn="l">
              <a:buFont typeface="Arial" panose="020B0604020202020204" pitchFamily="34" charset="0"/>
              <a:buChar char="•"/>
            </a:pPr>
            <a:r>
              <a:rPr lang="en-US" sz="2000" dirty="0"/>
              <a:t>“Es </a:t>
            </a:r>
            <a:r>
              <a:rPr lang="en-US" sz="2000" dirty="0" err="1"/>
              <a:t>inútil</a:t>
            </a:r>
            <a:r>
              <a:rPr lang="en-US" sz="2000" dirty="0"/>
              <a:t> </a:t>
            </a:r>
            <a:r>
              <a:rPr lang="en-US" sz="2000" dirty="0" err="1"/>
              <a:t>querer</a:t>
            </a:r>
            <a:r>
              <a:rPr lang="en-US" sz="2000" dirty="0"/>
              <a:t> </a:t>
            </a:r>
            <a:r>
              <a:rPr lang="en-US" sz="2000" dirty="0" err="1"/>
              <a:t>reorganizar</a:t>
            </a:r>
            <a:r>
              <a:rPr lang="en-US" sz="2000" dirty="0"/>
              <a:t> la </a:t>
            </a:r>
            <a:r>
              <a:rPr lang="en-US" sz="2000" dirty="0" err="1"/>
              <a:t>cultura</a:t>
            </a:r>
            <a:r>
              <a:rPr lang="en-US" sz="2000" dirty="0"/>
              <a:t> </a:t>
            </a:r>
            <a:r>
              <a:rPr lang="en-US" sz="2000" dirty="0" err="1"/>
              <a:t>desde</a:t>
            </a:r>
            <a:r>
              <a:rPr lang="en-US" sz="2000" dirty="0"/>
              <a:t> la </a:t>
            </a:r>
            <a:r>
              <a:rPr lang="en-US" sz="2000" dirty="0" err="1"/>
              <a:t>cultura</a:t>
            </a:r>
            <a:r>
              <a:rPr lang="en-US" sz="2000" dirty="0"/>
              <a:t> </a:t>
            </a:r>
            <a:r>
              <a:rPr lang="en-US" sz="2000" dirty="0" err="1"/>
              <a:t>misma</a:t>
            </a:r>
            <a:r>
              <a:rPr lang="en-US" sz="2000" dirty="0"/>
              <a:t>” y al hombre </a:t>
            </a:r>
            <a:r>
              <a:rPr lang="en-US" sz="2000" dirty="0" err="1"/>
              <a:t>desde</a:t>
            </a:r>
            <a:r>
              <a:rPr lang="en-US" sz="2000" dirty="0"/>
              <a:t> </a:t>
            </a:r>
            <a:r>
              <a:rPr lang="en-US" sz="2000" dirty="0" err="1"/>
              <a:t>sí</a:t>
            </a:r>
            <a:r>
              <a:rPr lang="en-US" sz="2000" dirty="0"/>
              <a:t> </a:t>
            </a:r>
            <a:r>
              <a:rPr lang="en-US" sz="2000" dirty="0" err="1"/>
              <a:t>mismo</a:t>
            </a:r>
            <a:r>
              <a:rPr lang="en-US" sz="2000" dirty="0"/>
              <a:t>.</a:t>
            </a:r>
          </a:p>
          <a:p>
            <a:pPr indent="-228600" algn="l">
              <a:buFont typeface="Arial" panose="020B0604020202020204" pitchFamily="34" charset="0"/>
              <a:buChar char="•"/>
            </a:pPr>
            <a:r>
              <a:rPr lang="en-US" sz="2000" dirty="0"/>
              <a:t>Hay que “</a:t>
            </a:r>
            <a:r>
              <a:rPr lang="en-US" sz="2000" dirty="0" err="1"/>
              <a:t>recuperar</a:t>
            </a:r>
            <a:r>
              <a:rPr lang="en-US" sz="2000" dirty="0"/>
              <a:t> la </a:t>
            </a:r>
            <a:r>
              <a:rPr lang="en-US" sz="2000" dirty="0" err="1"/>
              <a:t>inteligencia</a:t>
            </a:r>
            <a:r>
              <a:rPr lang="en-US" sz="2000" dirty="0"/>
              <a:t>… </a:t>
            </a:r>
            <a:r>
              <a:rPr lang="en-US" sz="2000" dirty="0" err="1"/>
              <a:t>comenzar</a:t>
            </a:r>
            <a:r>
              <a:rPr lang="en-US" sz="2000" dirty="0"/>
              <a:t> </a:t>
            </a:r>
            <a:r>
              <a:rPr lang="en-US" sz="2000" dirty="0" err="1"/>
              <a:t>por</a:t>
            </a:r>
            <a:r>
              <a:rPr lang="en-US" sz="2000" dirty="0"/>
              <a:t> </a:t>
            </a:r>
            <a:r>
              <a:rPr lang="en-US" sz="2000" dirty="0" err="1"/>
              <a:t>esclarecer</a:t>
            </a:r>
            <a:r>
              <a:rPr lang="en-US" sz="2000" dirty="0"/>
              <a:t> </a:t>
            </a:r>
            <a:r>
              <a:rPr lang="en-US" sz="2000" dirty="0" err="1"/>
              <a:t>el</a:t>
            </a:r>
            <a:r>
              <a:rPr lang="en-US" sz="2000" dirty="0"/>
              <a:t> ser del hombre y de </a:t>
            </a:r>
            <a:r>
              <a:rPr lang="en-US" sz="2000" dirty="0" err="1"/>
              <a:t>su</a:t>
            </a:r>
            <a:r>
              <a:rPr lang="en-US" sz="2000" dirty="0"/>
              <a:t> </a:t>
            </a:r>
            <a:r>
              <a:rPr lang="en-US" sz="2000" dirty="0" err="1"/>
              <a:t>vida</a:t>
            </a:r>
            <a:r>
              <a:rPr lang="en-US" sz="2000" dirty="0"/>
              <a:t>” (</a:t>
            </a:r>
            <a:r>
              <a:rPr lang="en-US" sz="2000" dirty="0" err="1"/>
              <a:t>recuperar</a:t>
            </a:r>
            <a:r>
              <a:rPr lang="en-US" sz="2000" dirty="0"/>
              <a:t> la </a:t>
            </a:r>
            <a:r>
              <a:rPr lang="en-US" sz="2000" dirty="0" err="1"/>
              <a:t>concepción</a:t>
            </a:r>
            <a:r>
              <a:rPr lang="en-US" sz="2000" dirty="0"/>
              <a:t> </a:t>
            </a:r>
            <a:r>
              <a:rPr lang="en-US" sz="2000" dirty="0" err="1"/>
              <a:t>teocéntrica</a:t>
            </a:r>
            <a:r>
              <a:rPr lang="en-US" sz="2000" dirty="0"/>
              <a:t>).</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400399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975AD-2519-A4B6-EA3C-94EB3A9432E8}"/>
              </a:ext>
            </a:extLst>
          </p:cNvPr>
          <p:cNvSpPr>
            <a:spLocks noGrp="1"/>
          </p:cNvSpPr>
          <p:nvPr>
            <p:ph type="ctrTitle"/>
          </p:nvPr>
        </p:nvSpPr>
        <p:spPr>
          <a:xfrm>
            <a:off x="838200" y="1175335"/>
            <a:ext cx="4654339" cy="2495971"/>
          </a:xfrm>
        </p:spPr>
        <p:txBody>
          <a:bodyPr anchor="t">
            <a:normAutofit/>
          </a:bodyPr>
          <a:lstStyle/>
          <a:p>
            <a:pPr algn="l"/>
            <a:r>
              <a:rPr lang="es-AR" sz="4000"/>
              <a:t>1. Es el </a:t>
            </a:r>
            <a:r>
              <a:rPr lang="es-AR" sz="4000" i="1"/>
              <a:t>cultivo</a:t>
            </a:r>
            <a:r>
              <a:rPr lang="es-AR" sz="4000"/>
              <a:t> de …</a:t>
            </a:r>
            <a:endParaRPr lang="es-AR" sz="4000" dirty="0"/>
          </a:p>
        </p:txBody>
      </p:sp>
      <p:sp>
        <p:nvSpPr>
          <p:cNvPr id="3" name="Subtítulo 2">
            <a:extLst>
              <a:ext uri="{FF2B5EF4-FFF2-40B4-BE49-F238E27FC236}">
                <a16:creationId xmlns:a16="http://schemas.microsoft.com/office/drawing/2014/main" id="{6660D8E9-5BC2-6F79-7806-689234BF5966}"/>
              </a:ext>
            </a:extLst>
          </p:cNvPr>
          <p:cNvSpPr>
            <a:spLocks noGrp="1"/>
          </p:cNvSpPr>
          <p:nvPr>
            <p:ph type="subTitle" idx="1"/>
          </p:nvPr>
        </p:nvSpPr>
        <p:spPr>
          <a:xfrm>
            <a:off x="838200" y="1976284"/>
            <a:ext cx="5257800" cy="4005417"/>
          </a:xfrm>
        </p:spPr>
        <p:txBody>
          <a:bodyPr anchor="ctr">
            <a:normAutofit fontScale="92500"/>
          </a:bodyPr>
          <a:lstStyle/>
          <a:p>
            <a:pPr algn="l"/>
            <a:r>
              <a:rPr lang="es-AR" dirty="0"/>
              <a:t>La interioridad personal, el hombre es un ser que, por su dimensión espiritual, no identifica con su naturaleza biológica sino que la supera. En la filosofía alemana, al pensar la educación, se habla de la </a:t>
            </a:r>
            <a:r>
              <a:rPr lang="es-AR" i="1" dirty="0"/>
              <a:t>formación </a:t>
            </a:r>
            <a:r>
              <a:rPr lang="es-AR" dirty="0"/>
              <a:t>o </a:t>
            </a:r>
            <a:r>
              <a:rPr lang="es-AR" i="1" dirty="0" err="1"/>
              <a:t>bildung</a:t>
            </a:r>
            <a:r>
              <a:rPr lang="es-AR" dirty="0"/>
              <a:t>. Se trata del compromiso formativo con uno mismo (y con los demás, esencialmente quien se dedica al el ámbito educativo)</a:t>
            </a:r>
          </a:p>
          <a:p>
            <a:pPr algn="l"/>
            <a:r>
              <a:rPr lang="es-AR" dirty="0"/>
              <a:t>                    ¿Esto no te hace recordar a un filósofo de la antigüedad?... </a:t>
            </a:r>
          </a:p>
          <a:p>
            <a:pPr algn="l"/>
            <a:endParaRPr lang="es-AR" sz="1400" dirty="0"/>
          </a:p>
        </p:txBody>
      </p:sp>
      <p:pic>
        <p:nvPicPr>
          <p:cNvPr id="5" name="Picture 4" descr="Brotes verdes saliendo del suelo">
            <a:extLst>
              <a:ext uri="{FF2B5EF4-FFF2-40B4-BE49-F238E27FC236}">
                <a16:creationId xmlns:a16="http://schemas.microsoft.com/office/drawing/2014/main" id="{23FBC1EB-E257-9CA8-4342-90B05FBCF9FA}"/>
              </a:ext>
            </a:extLst>
          </p:cNvPr>
          <p:cNvPicPr>
            <a:picLocks noChangeAspect="1"/>
          </p:cNvPicPr>
          <p:nvPr/>
        </p:nvPicPr>
        <p:blipFill rotWithShape="1">
          <a:blip r:embed="rId2"/>
          <a:srcRect l="15248" r="30703" b="-2"/>
          <a:stretch/>
        </p:blipFill>
        <p:spPr>
          <a:xfrm>
            <a:off x="6638988" y="-1"/>
            <a:ext cx="5553012" cy="6858001"/>
          </a:xfrm>
          <a:prstGeom prst="rect">
            <a:avLst/>
          </a:prstGeom>
        </p:spPr>
      </p:pic>
      <p:grpSp>
        <p:nvGrpSpPr>
          <p:cNvPr id="9" name="Group 8">
            <a:extLst>
              <a:ext uri="{FF2B5EF4-FFF2-40B4-BE49-F238E27FC236}">
                <a16:creationId xmlns:a16="http://schemas.microsoft.com/office/drawing/2014/main" id="{F2C2385A-6F3A-07EF-D18E-AA9E680CE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6794B55E-EB5A-B230-96EA-54C8AEB1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58827A-DDAE-A009-92D2-4F4452814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80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E8E74E-137F-522A-7D15-CD79E4FC1851}"/>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3400" kern="1200">
                <a:solidFill>
                  <a:srgbClr val="FFFFFF"/>
                </a:solidFill>
                <a:latin typeface="+mj-lt"/>
                <a:ea typeface="+mj-ea"/>
                <a:cs typeface="+mj-cs"/>
              </a:rPr>
              <a:t>2. Es la </a:t>
            </a:r>
            <a:r>
              <a:rPr lang="en-US" sz="3400" i="1" kern="1200">
                <a:solidFill>
                  <a:srgbClr val="FFFFFF"/>
                </a:solidFill>
                <a:latin typeface="+mj-lt"/>
                <a:ea typeface="+mj-ea"/>
                <a:cs typeface="+mj-cs"/>
              </a:rPr>
              <a:t>manifestación…</a:t>
            </a:r>
            <a:endParaRPr lang="en-US" sz="3400" kern="1200">
              <a:solidFill>
                <a:srgbClr val="FFFFFF"/>
              </a:solidFill>
              <a:latin typeface="+mj-lt"/>
              <a:ea typeface="+mj-ea"/>
              <a:cs typeface="+mj-cs"/>
            </a:endParaRPr>
          </a:p>
        </p:txBody>
      </p:sp>
      <p:sp>
        <p:nvSpPr>
          <p:cNvPr id="3" name="Subtítulo 2">
            <a:extLst>
              <a:ext uri="{FF2B5EF4-FFF2-40B4-BE49-F238E27FC236}">
                <a16:creationId xmlns:a16="http://schemas.microsoft.com/office/drawing/2014/main" id="{E587D853-A825-AFA6-77E4-6253AF92BB6B}"/>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r>
              <a:rPr lang="en-US" sz="2000" dirty="0" err="1"/>
              <a:t>Manifestación</a:t>
            </a:r>
            <a:r>
              <a:rPr lang="en-US" sz="2000" dirty="0"/>
              <a:t> al exterior de la </a:t>
            </a:r>
            <a:r>
              <a:rPr lang="en-US" sz="2000" dirty="0" err="1"/>
              <a:t>interioridad</a:t>
            </a:r>
            <a:r>
              <a:rPr lang="en-US" sz="2000" dirty="0"/>
              <a:t>  </a:t>
            </a:r>
            <a:r>
              <a:rPr lang="en-US" sz="2000" dirty="0" err="1"/>
              <a:t>espiritual</a:t>
            </a:r>
            <a:r>
              <a:rPr lang="en-US" sz="2000" dirty="0"/>
              <a:t> del hombre. </a:t>
            </a:r>
            <a:r>
              <a:rPr lang="en-US" sz="2000" dirty="0" err="1"/>
              <a:t>Implica</a:t>
            </a:r>
            <a:r>
              <a:rPr lang="en-US" sz="2000" dirty="0"/>
              <a:t> </a:t>
            </a:r>
            <a:r>
              <a:rPr lang="en-US" sz="2000" dirty="0" err="1"/>
              <a:t>una</a:t>
            </a:r>
            <a:r>
              <a:rPr lang="en-US" sz="2000" dirty="0"/>
              <a:t> </a:t>
            </a:r>
            <a:r>
              <a:rPr lang="en-US" sz="2000" dirty="0" err="1"/>
              <a:t>superación</a:t>
            </a:r>
            <a:r>
              <a:rPr lang="en-US" sz="2000" dirty="0"/>
              <a:t> de la </a:t>
            </a:r>
            <a:r>
              <a:rPr lang="en-US" sz="2000" dirty="0" err="1"/>
              <a:t>clausura</a:t>
            </a:r>
            <a:r>
              <a:rPr lang="en-US" sz="2000" dirty="0"/>
              <a:t> del </a:t>
            </a:r>
            <a:r>
              <a:rPr lang="en-US" sz="2000" dirty="0" err="1"/>
              <a:t>mundo</a:t>
            </a:r>
            <a:r>
              <a:rPr lang="en-US" sz="2000" dirty="0"/>
              <a:t> </a:t>
            </a:r>
            <a:r>
              <a:rPr lang="en-US" sz="2000" dirty="0" err="1"/>
              <a:t>estrictamente</a:t>
            </a:r>
            <a:r>
              <a:rPr lang="en-US" sz="2000" dirty="0"/>
              <a:t> </a:t>
            </a:r>
            <a:r>
              <a:rPr lang="en-US" sz="2000" dirty="0" err="1"/>
              <a:t>biológico</a:t>
            </a:r>
            <a:r>
              <a:rPr lang="en-US" sz="2000" dirty="0"/>
              <a:t>.</a:t>
            </a:r>
          </a:p>
          <a:p>
            <a:pPr indent="-228600" algn="l">
              <a:buFont typeface="Arial" panose="020B0604020202020204" pitchFamily="34" charset="0"/>
              <a:buChar char="•"/>
            </a:pPr>
            <a:r>
              <a:rPr lang="en-US" sz="2000" dirty="0"/>
              <a:t>Esta </a:t>
            </a:r>
            <a:r>
              <a:rPr lang="en-US" sz="2000" dirty="0" err="1"/>
              <a:t>expresión</a:t>
            </a:r>
            <a:r>
              <a:rPr lang="en-US" sz="2000" dirty="0"/>
              <a:t> se </a:t>
            </a:r>
            <a:r>
              <a:rPr lang="en-US" sz="2000" dirty="0" err="1"/>
              <a:t>comprende</a:t>
            </a:r>
            <a:r>
              <a:rPr lang="en-US" sz="2000" dirty="0"/>
              <a:t> </a:t>
            </a:r>
            <a:r>
              <a:rPr lang="en-US" sz="2000" dirty="0" err="1"/>
              <a:t>como</a:t>
            </a:r>
            <a:r>
              <a:rPr lang="en-US" sz="2000" dirty="0"/>
              <a:t> la “</a:t>
            </a:r>
            <a:r>
              <a:rPr lang="en-US" sz="2000" dirty="0" err="1"/>
              <a:t>creación</a:t>
            </a:r>
            <a:r>
              <a:rPr lang="en-US" sz="2000" dirty="0"/>
              <a:t>” del </a:t>
            </a:r>
            <a:r>
              <a:rPr lang="en-US" sz="2000" dirty="0" err="1"/>
              <a:t>mundo</a:t>
            </a:r>
            <a:r>
              <a:rPr lang="en-US" sz="2000" dirty="0"/>
              <a:t> </a:t>
            </a:r>
            <a:r>
              <a:rPr lang="en-US" sz="2000" dirty="0" err="1"/>
              <a:t>humano</a:t>
            </a:r>
            <a:r>
              <a:rPr lang="en-US" sz="2000" dirty="0"/>
              <a:t>, es la </a:t>
            </a:r>
            <a:r>
              <a:rPr lang="en-US" sz="2000" dirty="0" err="1"/>
              <a:t>producción</a:t>
            </a:r>
            <a:r>
              <a:rPr lang="en-US" sz="2000" dirty="0"/>
              <a:t> de </a:t>
            </a:r>
            <a:r>
              <a:rPr lang="en-US" sz="2000" dirty="0" err="1"/>
              <a:t>obras</a:t>
            </a:r>
            <a:r>
              <a:rPr lang="en-US" sz="2000" dirty="0"/>
              <a:t> </a:t>
            </a:r>
            <a:r>
              <a:rPr lang="en-US" sz="2000" dirty="0" err="1"/>
              <a:t>humanas</a:t>
            </a:r>
            <a:r>
              <a:rPr lang="en-US" sz="2000" dirty="0"/>
              <a:t> </a:t>
            </a:r>
            <a:r>
              <a:rPr lang="en-US" sz="2000" dirty="0" err="1"/>
              <a:t>como</a:t>
            </a:r>
            <a:r>
              <a:rPr lang="en-US" sz="2000" dirty="0"/>
              <a:t> la “</a:t>
            </a:r>
            <a:r>
              <a:rPr lang="en-US" sz="2000" dirty="0" err="1"/>
              <a:t>introducción</a:t>
            </a:r>
            <a:r>
              <a:rPr lang="en-US" sz="2000" dirty="0"/>
              <a:t> de </a:t>
            </a:r>
            <a:r>
              <a:rPr lang="en-US" sz="2000" dirty="0" err="1"/>
              <a:t>nuevas</a:t>
            </a:r>
            <a:r>
              <a:rPr lang="en-US" sz="2000" dirty="0"/>
              <a:t> </a:t>
            </a:r>
            <a:r>
              <a:rPr lang="en-US" sz="2000" dirty="0" err="1"/>
              <a:t>formas</a:t>
            </a:r>
            <a:r>
              <a:rPr lang="en-US" sz="2000" dirty="0"/>
              <a:t> en la </a:t>
            </a:r>
            <a:r>
              <a:rPr lang="en-US" sz="2000" dirty="0" err="1"/>
              <a:t>materia</a:t>
            </a:r>
            <a:r>
              <a:rPr lang="en-US" sz="2000" dirty="0"/>
              <a:t>.</a:t>
            </a:r>
          </a:p>
          <a:p>
            <a:pPr algn="l"/>
            <a:endParaRPr lang="en-US" sz="2000" dirty="0"/>
          </a:p>
          <a:p>
            <a:pPr algn="l"/>
            <a:r>
              <a:rPr lang="en-US" sz="2000" dirty="0"/>
              <a:t>                                      ¿</a:t>
            </a:r>
            <a:r>
              <a:rPr lang="en-US" sz="2000" dirty="0" err="1"/>
              <a:t>Recuerdas</a:t>
            </a:r>
            <a:r>
              <a:rPr lang="en-US" sz="2000" dirty="0"/>
              <a:t> </a:t>
            </a:r>
            <a:r>
              <a:rPr lang="en-US" sz="2000" dirty="0" err="1"/>
              <a:t>qué</a:t>
            </a:r>
            <a:r>
              <a:rPr lang="en-US" sz="2000" dirty="0"/>
              <a:t> </a:t>
            </a:r>
            <a:r>
              <a:rPr lang="en-US" sz="2000" dirty="0" err="1"/>
              <a:t>filósofo</a:t>
            </a:r>
            <a:r>
              <a:rPr lang="en-US" sz="2000" dirty="0"/>
              <a:t> se </a:t>
            </a:r>
            <a:r>
              <a:rPr lang="en-US" sz="2000" dirty="0" err="1"/>
              <a:t>refirió</a:t>
            </a:r>
            <a:r>
              <a:rPr lang="en-US" sz="2000" dirty="0"/>
              <a:t> a </a:t>
            </a:r>
            <a:r>
              <a:rPr lang="en-US" sz="2000" i="1" dirty="0"/>
              <a:t>forma</a:t>
            </a:r>
            <a:r>
              <a:rPr lang="en-US" sz="2000" dirty="0"/>
              <a:t> y </a:t>
            </a:r>
            <a:r>
              <a:rPr lang="en-US" sz="2000" i="1" dirty="0" err="1"/>
              <a:t>materia</a:t>
            </a:r>
            <a:r>
              <a:rPr lang="en-US" sz="2000" i="1" dirty="0"/>
              <a:t> </a:t>
            </a:r>
            <a:r>
              <a:rPr lang="en-US" sz="2000" dirty="0"/>
              <a:t>y </a:t>
            </a:r>
            <a:r>
              <a:rPr lang="en-US" sz="2000" dirty="0" err="1"/>
              <a:t>cómo</a:t>
            </a:r>
            <a:r>
              <a:rPr lang="en-US" sz="2000" dirty="0"/>
              <a:t> lo </a:t>
            </a:r>
            <a:r>
              <a:rPr lang="en-US" sz="2000" dirty="0" err="1"/>
              <a:t>hizo</a:t>
            </a:r>
            <a:r>
              <a:rPr lang="en-US" sz="2000" dirty="0"/>
              <a:t>?...</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6402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FFC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magen que contiene edificio">
            <a:extLst>
              <a:ext uri="{FF2B5EF4-FFF2-40B4-BE49-F238E27FC236}">
                <a16:creationId xmlns:a16="http://schemas.microsoft.com/office/drawing/2014/main" id="{F85F88F7-5188-9396-376C-B82755EBE2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600" y="643467"/>
            <a:ext cx="3708843" cy="2475653"/>
          </a:xfrm>
          <a:prstGeom prst="rect">
            <a:avLst/>
          </a:prstGeom>
        </p:spPr>
      </p:pic>
      <p:sp>
        <p:nvSpPr>
          <p:cNvPr id="31" name="Rectangle 30">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FFC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descr="Un dibujo de una casa&#10;&#10;Descripción generada automáticamente con confianza media">
            <a:extLst>
              <a:ext uri="{FF2B5EF4-FFF2-40B4-BE49-F238E27FC236}">
                <a16:creationId xmlns:a16="http://schemas.microsoft.com/office/drawing/2014/main" id="{DB9A41CB-AD0B-9414-7EDF-76364841AE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8613" y="3748194"/>
            <a:ext cx="3702817" cy="2471631"/>
          </a:xfrm>
          <a:prstGeom prst="rect">
            <a:avLst/>
          </a:prstGeom>
        </p:spPr>
      </p:pic>
      <p:sp>
        <p:nvSpPr>
          <p:cNvPr id="33" name="Rectangle 32">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descr="Interfaz de usuario gráfica&#10;&#10;Descripción generada automáticamente">
            <a:extLst>
              <a:ext uri="{FF2B5EF4-FFF2-40B4-BE49-F238E27FC236}">
                <a16:creationId xmlns:a16="http://schemas.microsoft.com/office/drawing/2014/main" id="{CE0E29CE-C088-2C1E-065B-697A8E5184F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44764" y="1176475"/>
            <a:ext cx="6410084" cy="4519109"/>
          </a:xfrm>
          <a:prstGeom prst="rect">
            <a:avLst/>
          </a:prstGeom>
        </p:spPr>
      </p:pic>
      <p:sp>
        <p:nvSpPr>
          <p:cNvPr id="10" name="CuadroTexto 9">
            <a:extLst>
              <a:ext uri="{FF2B5EF4-FFF2-40B4-BE49-F238E27FC236}">
                <a16:creationId xmlns:a16="http://schemas.microsoft.com/office/drawing/2014/main" id="{BBF61315-A546-3FB2-A397-819CAE0225B6}"/>
              </a:ext>
            </a:extLst>
          </p:cNvPr>
          <p:cNvSpPr txBox="1"/>
          <p:nvPr/>
        </p:nvSpPr>
        <p:spPr>
          <a:xfrm>
            <a:off x="2054121" y="2919065"/>
            <a:ext cx="235032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chuspaversos.blogspot.com/2016/08/fuego-viento-agua-y-tierra.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s-AR" sz="700">
              <a:solidFill>
                <a:srgbClr val="FFFFFF"/>
              </a:solidFill>
            </a:endParaRPr>
          </a:p>
        </p:txBody>
      </p:sp>
      <p:sp>
        <p:nvSpPr>
          <p:cNvPr id="13" name="CuadroTexto 12">
            <a:extLst>
              <a:ext uri="{FF2B5EF4-FFF2-40B4-BE49-F238E27FC236}">
                <a16:creationId xmlns:a16="http://schemas.microsoft.com/office/drawing/2014/main" id="{2ACDA795-60EA-284D-1213-8D174DCA3D44}"/>
              </a:ext>
            </a:extLst>
          </p:cNvPr>
          <p:cNvSpPr txBox="1"/>
          <p:nvPr/>
        </p:nvSpPr>
        <p:spPr>
          <a:xfrm>
            <a:off x="8912778" y="5495529"/>
            <a:ext cx="2642070"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7" tooltip="https://www.naliamandalay.com/va-marmol-cinceles/">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Tree>
    <p:extLst>
      <p:ext uri="{BB962C8B-B14F-4D97-AF65-F5344CB8AC3E}">
        <p14:creationId xmlns:p14="http://schemas.microsoft.com/office/powerpoint/2010/main" val="1472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C0E09F8E-529F-7B43-F2FA-738ABB68DAF1}"/>
              </a:ext>
            </a:extLst>
          </p:cNvPr>
          <p:cNvSpPr>
            <a:spLocks noGrp="1"/>
          </p:cNvSpPr>
          <p:nvPr>
            <p:ph type="ctrTitle"/>
          </p:nvPr>
        </p:nvSpPr>
        <p:spPr>
          <a:xfrm>
            <a:off x="786385" y="841248"/>
            <a:ext cx="5129600" cy="5340097"/>
          </a:xfrm>
        </p:spPr>
        <p:txBody>
          <a:bodyPr vert="horz" lIns="91440" tIns="45720" rIns="91440" bIns="45720" rtlCol="0" anchor="ctr">
            <a:normAutofit/>
          </a:bodyPr>
          <a:lstStyle/>
          <a:p>
            <a:pPr algn="l"/>
            <a:r>
              <a:rPr lang="en-US" sz="4800" kern="1200">
                <a:solidFill>
                  <a:schemeClr val="bg1"/>
                </a:solidFill>
                <a:latin typeface="+mj-lt"/>
                <a:ea typeface="+mj-ea"/>
                <a:cs typeface="+mj-cs"/>
              </a:rPr>
              <a:t>Dimensiones de la cultura como manifestación espiritual humana</a:t>
            </a:r>
          </a:p>
        </p:txBody>
      </p:sp>
      <p:sp>
        <p:nvSpPr>
          <p:cNvPr id="3" name="Subtítulo 2">
            <a:extLst>
              <a:ext uri="{FF2B5EF4-FFF2-40B4-BE49-F238E27FC236}">
                <a16:creationId xmlns:a16="http://schemas.microsoft.com/office/drawing/2014/main" id="{44754D7C-F9B8-3EF7-8103-AE0F57B0E8F3}"/>
              </a:ext>
            </a:extLst>
          </p:cNvPr>
          <p:cNvSpPr>
            <a:spLocks noGrp="1"/>
          </p:cNvSpPr>
          <p:nvPr>
            <p:ph type="subTitle" idx="1"/>
          </p:nvPr>
        </p:nvSpPr>
        <p:spPr>
          <a:xfrm>
            <a:off x="6464410" y="841247"/>
            <a:ext cx="4484536" cy="5340097"/>
          </a:xfrm>
        </p:spPr>
        <p:txBody>
          <a:bodyPr vert="horz" lIns="91440" tIns="45720" rIns="91440" bIns="45720" rtlCol="0" anchor="ctr">
            <a:normAutofit/>
          </a:bodyPr>
          <a:lstStyle/>
          <a:p>
            <a:pPr indent="-228600" algn="l">
              <a:buFont typeface="Arial" panose="020B0604020202020204" pitchFamily="34" charset="0"/>
              <a:buChar char="•"/>
            </a:pPr>
            <a:r>
              <a:rPr lang="en-US" sz="3200" dirty="0" err="1">
                <a:solidFill>
                  <a:schemeClr val="tx2"/>
                </a:solidFill>
              </a:rPr>
              <a:t>Expresiva</a:t>
            </a:r>
            <a:endParaRPr lang="en-US" sz="3200" dirty="0">
              <a:solidFill>
                <a:schemeClr val="tx2"/>
              </a:solidFill>
            </a:endParaRPr>
          </a:p>
          <a:p>
            <a:pPr indent="-228600" algn="l">
              <a:buFont typeface="Arial" panose="020B0604020202020204" pitchFamily="34" charset="0"/>
              <a:buChar char="•"/>
            </a:pPr>
            <a:r>
              <a:rPr lang="en-US" sz="3200" dirty="0" err="1">
                <a:solidFill>
                  <a:schemeClr val="tx2"/>
                </a:solidFill>
              </a:rPr>
              <a:t>Comunicativa</a:t>
            </a:r>
            <a:endParaRPr lang="en-US" sz="3200" dirty="0">
              <a:solidFill>
                <a:schemeClr val="tx2"/>
              </a:solidFill>
            </a:endParaRPr>
          </a:p>
          <a:p>
            <a:pPr indent="-228600" algn="l">
              <a:buFont typeface="Arial" panose="020B0604020202020204" pitchFamily="34" charset="0"/>
              <a:buChar char="•"/>
            </a:pPr>
            <a:r>
              <a:rPr lang="en-US" sz="3200" dirty="0" err="1">
                <a:solidFill>
                  <a:schemeClr val="tx2"/>
                </a:solidFill>
              </a:rPr>
              <a:t>Productiva</a:t>
            </a:r>
            <a:endParaRPr lang="en-US" sz="3200" dirty="0">
              <a:solidFill>
                <a:schemeClr val="tx2"/>
              </a:solidFill>
            </a:endParaRPr>
          </a:p>
          <a:p>
            <a:pPr indent="-228600" algn="l">
              <a:buFont typeface="Arial" panose="020B0604020202020204" pitchFamily="34" charset="0"/>
              <a:buChar char="•"/>
            </a:pPr>
            <a:r>
              <a:rPr lang="en-US" sz="3200" dirty="0" err="1">
                <a:solidFill>
                  <a:schemeClr val="tx2"/>
                </a:solidFill>
              </a:rPr>
              <a:t>Simbólica</a:t>
            </a:r>
            <a:endParaRPr lang="en-US" sz="3200" dirty="0">
              <a:solidFill>
                <a:schemeClr val="tx2"/>
              </a:solidFill>
            </a:endParaRPr>
          </a:p>
          <a:p>
            <a:pPr indent="-228600" algn="l">
              <a:buFont typeface="Arial" panose="020B0604020202020204" pitchFamily="34" charset="0"/>
              <a:buChar char="•"/>
            </a:pPr>
            <a:r>
              <a:rPr lang="en-US" sz="3200" dirty="0" err="1">
                <a:solidFill>
                  <a:schemeClr val="tx2"/>
                </a:solidFill>
              </a:rPr>
              <a:t>Histórica</a:t>
            </a:r>
            <a:endParaRPr lang="en-US" sz="3200" dirty="0">
              <a:solidFill>
                <a:schemeClr val="tx2"/>
              </a:solidFill>
            </a:endParaRPr>
          </a:p>
          <a:p>
            <a:pPr indent="-228600" algn="l">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329742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C981E44-37D7-465C-A378-B9D6563BF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8" name="Color">
              <a:extLst>
                <a:ext uri="{FF2B5EF4-FFF2-40B4-BE49-F238E27FC236}">
                  <a16:creationId xmlns:a16="http://schemas.microsoft.com/office/drawing/2014/main" id="{93F25058-67AF-44F1-A572-82937A47B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a:extLst>
                <a:ext uri="{FF2B5EF4-FFF2-40B4-BE49-F238E27FC236}">
                  <a16:creationId xmlns:a16="http://schemas.microsoft.com/office/drawing/2014/main" id="{989A2A08-401A-47A7-B6E5-6162CB05B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gen 4" descr="Un edificio antiguo&#10;&#10;Descripción generada automáticamente con confianza media">
            <a:extLst>
              <a:ext uri="{FF2B5EF4-FFF2-40B4-BE49-F238E27FC236}">
                <a16:creationId xmlns:a16="http://schemas.microsoft.com/office/drawing/2014/main" id="{8C7D32F9-72C7-0492-62E2-ACFDFC75CF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973"/>
          <a:stretch/>
        </p:blipFill>
        <p:spPr>
          <a:xfrm>
            <a:off x="6007044" y="1400188"/>
            <a:ext cx="2742659" cy="4239212"/>
          </a:xfrm>
          <a:prstGeom prst="rect">
            <a:avLst/>
          </a:prstGeom>
        </p:spPr>
      </p:pic>
      <p:pic>
        <p:nvPicPr>
          <p:cNvPr id="8" name="Imagen 7" descr="Un hombre parado con un traje de color negro&#10;&#10;Descripción generada automáticamente con confianza media">
            <a:extLst>
              <a:ext uri="{FF2B5EF4-FFF2-40B4-BE49-F238E27FC236}">
                <a16:creationId xmlns:a16="http://schemas.microsoft.com/office/drawing/2014/main" id="{9BBC9EEB-BC28-B532-D284-BA2C0BD96FE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496"/>
          <a:stretch/>
        </p:blipFill>
        <p:spPr>
          <a:xfrm>
            <a:off x="8807614" y="1400188"/>
            <a:ext cx="2740988" cy="4239212"/>
          </a:xfrm>
          <a:prstGeom prst="rect">
            <a:avLst/>
          </a:prstGeom>
        </p:spPr>
      </p:pic>
      <p:grpSp>
        <p:nvGrpSpPr>
          <p:cNvPr id="51" name="Group 5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2" name="Freeform: Shape 5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83A42A7C-733A-E53B-6848-17C230DA4C3C}"/>
              </a:ext>
            </a:extLst>
          </p:cNvPr>
          <p:cNvSpPr>
            <a:spLocks noGrp="1"/>
          </p:cNvSpPr>
          <p:nvPr>
            <p:ph type="ctrTitle"/>
          </p:nvPr>
        </p:nvSpPr>
        <p:spPr>
          <a:xfrm>
            <a:off x="398015" y="1558887"/>
            <a:ext cx="4538649" cy="980141"/>
          </a:xfrm>
        </p:spPr>
        <p:txBody>
          <a:bodyPr anchor="b">
            <a:normAutofit fontScale="90000"/>
          </a:bodyPr>
          <a:lstStyle/>
          <a:p>
            <a:pPr algn="l"/>
            <a:r>
              <a:rPr lang="es-AR" sz="4800" dirty="0">
                <a:solidFill>
                  <a:schemeClr val="bg1"/>
                </a:solidFill>
              </a:rPr>
              <a:t>Es </a:t>
            </a:r>
            <a:r>
              <a:rPr lang="es-AR" sz="4800" i="1" dirty="0">
                <a:solidFill>
                  <a:schemeClr val="bg1"/>
                </a:solidFill>
              </a:rPr>
              <a:t>expresión y comunicación</a:t>
            </a:r>
            <a:r>
              <a:rPr lang="es-AR" sz="4800" dirty="0">
                <a:solidFill>
                  <a:schemeClr val="bg1"/>
                </a:solidFill>
              </a:rPr>
              <a:t>…</a:t>
            </a:r>
          </a:p>
        </p:txBody>
      </p:sp>
      <p:sp>
        <p:nvSpPr>
          <p:cNvPr id="3" name="Subtítulo 2">
            <a:extLst>
              <a:ext uri="{FF2B5EF4-FFF2-40B4-BE49-F238E27FC236}">
                <a16:creationId xmlns:a16="http://schemas.microsoft.com/office/drawing/2014/main" id="{F96768F8-F949-0FA5-AA8C-0092098A1798}"/>
              </a:ext>
            </a:extLst>
          </p:cNvPr>
          <p:cNvSpPr>
            <a:spLocks noGrp="1"/>
          </p:cNvSpPr>
          <p:nvPr>
            <p:ph type="subTitle" idx="1"/>
          </p:nvPr>
        </p:nvSpPr>
        <p:spPr>
          <a:xfrm>
            <a:off x="1012643" y="2893024"/>
            <a:ext cx="4538649" cy="3245709"/>
          </a:xfrm>
        </p:spPr>
        <p:txBody>
          <a:bodyPr anchor="t">
            <a:normAutofit lnSpcReduction="10000"/>
          </a:bodyPr>
          <a:lstStyle/>
          <a:p>
            <a:pPr algn="l"/>
            <a:r>
              <a:rPr lang="es-AR" sz="2800" dirty="0">
                <a:solidFill>
                  <a:schemeClr val="bg1"/>
                </a:solidFill>
              </a:rPr>
              <a:t>-Las obras humanas son portadoras de un </a:t>
            </a:r>
            <a:r>
              <a:rPr lang="es-AR" sz="2800" i="1" dirty="0">
                <a:solidFill>
                  <a:schemeClr val="bg1"/>
                </a:solidFill>
              </a:rPr>
              <a:t>sentido</a:t>
            </a:r>
            <a:r>
              <a:rPr lang="es-AR" sz="2800" dirty="0">
                <a:solidFill>
                  <a:schemeClr val="bg1"/>
                </a:solidFill>
              </a:rPr>
              <a:t> o significado que brota de la </a:t>
            </a:r>
            <a:r>
              <a:rPr lang="es-AR" sz="2800" i="1" dirty="0">
                <a:solidFill>
                  <a:schemeClr val="bg1"/>
                </a:solidFill>
              </a:rPr>
              <a:t>intencionalidad </a:t>
            </a:r>
            <a:r>
              <a:rPr lang="es-AR" sz="2800" dirty="0">
                <a:solidFill>
                  <a:schemeClr val="bg1"/>
                </a:solidFill>
              </a:rPr>
              <a:t>del hombre y se liga a la </a:t>
            </a:r>
            <a:r>
              <a:rPr lang="es-AR" sz="2800" i="1" dirty="0">
                <a:solidFill>
                  <a:schemeClr val="bg1"/>
                </a:solidFill>
              </a:rPr>
              <a:t>verdad…</a:t>
            </a:r>
          </a:p>
          <a:p>
            <a:pPr algn="l"/>
            <a:r>
              <a:rPr lang="es-AR" sz="2800" i="1" dirty="0">
                <a:solidFill>
                  <a:schemeClr val="bg1"/>
                </a:solidFill>
              </a:rPr>
              <a:t>-No son netamente individuales, sino que tiene un carácter comunitario</a:t>
            </a:r>
          </a:p>
        </p:txBody>
      </p:sp>
      <p:sp>
        <p:nvSpPr>
          <p:cNvPr id="6" name="CuadroTexto 5">
            <a:extLst>
              <a:ext uri="{FF2B5EF4-FFF2-40B4-BE49-F238E27FC236}">
                <a16:creationId xmlns:a16="http://schemas.microsoft.com/office/drawing/2014/main" id="{7C8650DA-DD05-3C41-D072-E6B5945C0575}"/>
              </a:ext>
            </a:extLst>
          </p:cNvPr>
          <p:cNvSpPr txBox="1"/>
          <p:nvPr/>
        </p:nvSpPr>
        <p:spPr>
          <a:xfrm>
            <a:off x="6086795" y="5439345"/>
            <a:ext cx="266290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lacamaradelarte.com/2019/07/catedral-de-chartres.html?showComment=1562329365587">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
        <p:nvSpPr>
          <p:cNvPr id="9" name="CuadroTexto 8">
            <a:extLst>
              <a:ext uri="{FF2B5EF4-FFF2-40B4-BE49-F238E27FC236}">
                <a16:creationId xmlns:a16="http://schemas.microsoft.com/office/drawing/2014/main" id="{5A8F5466-3FD4-997A-948B-0896CACB0EA1}"/>
              </a:ext>
            </a:extLst>
          </p:cNvPr>
          <p:cNvSpPr txBox="1"/>
          <p:nvPr/>
        </p:nvSpPr>
        <p:spPr>
          <a:xfrm>
            <a:off x="9063626" y="5439345"/>
            <a:ext cx="2484976"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5" tooltip="https://carrodeguas.blogspot.com/2011/07/">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AR" sz="700">
              <a:solidFill>
                <a:srgbClr val="FFFFFF"/>
              </a:solidFill>
            </a:endParaRPr>
          </a:p>
        </p:txBody>
      </p:sp>
    </p:spTree>
    <p:extLst>
      <p:ext uri="{BB962C8B-B14F-4D97-AF65-F5344CB8AC3E}">
        <p14:creationId xmlns:p14="http://schemas.microsoft.com/office/powerpoint/2010/main" val="109674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descr="Imagen que contiene edificio, hombre, persona, tabla&#10;&#10;Descripción generada automáticamente">
            <a:extLst>
              <a:ext uri="{FF2B5EF4-FFF2-40B4-BE49-F238E27FC236}">
                <a16:creationId xmlns:a16="http://schemas.microsoft.com/office/drawing/2014/main" id="{6125340A-2AB5-143F-A3AB-C5D33F7DB6D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069" r="20862"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Imagen 6">
            <a:extLst>
              <a:ext uri="{FF2B5EF4-FFF2-40B4-BE49-F238E27FC236}">
                <a16:creationId xmlns:a16="http://schemas.microsoft.com/office/drawing/2014/main" id="{844F6B4A-B742-4525-A62A-8021570BCF9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092" r="13045"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Imagen 4" descr="Banca de madera en un parque&#10;&#10;Descripción generada automáticamente">
            <a:extLst>
              <a:ext uri="{FF2B5EF4-FFF2-40B4-BE49-F238E27FC236}">
                <a16:creationId xmlns:a16="http://schemas.microsoft.com/office/drawing/2014/main" id="{5C0AD728-94FC-5C64-BC90-C14A6E1EBA72}"/>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27446"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41" name="Freeform: Shape 35">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BCF21CF-5BAD-2EE1-8F93-3FC46CC9C742}"/>
              </a:ext>
            </a:extLst>
          </p:cNvPr>
          <p:cNvSpPr>
            <a:spLocks noGrp="1"/>
          </p:cNvSpPr>
          <p:nvPr>
            <p:ph type="ctrTitle"/>
          </p:nvPr>
        </p:nvSpPr>
        <p:spPr>
          <a:xfrm>
            <a:off x="448056" y="685800"/>
            <a:ext cx="4922338" cy="1325563"/>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Es </a:t>
            </a:r>
            <a:r>
              <a:rPr lang="en-US" sz="4000" kern="1200" dirty="0" err="1">
                <a:solidFill>
                  <a:schemeClr val="tx1"/>
                </a:solidFill>
                <a:latin typeface="+mj-lt"/>
                <a:ea typeface="+mj-ea"/>
                <a:cs typeface="+mj-cs"/>
              </a:rPr>
              <a:t>producción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trabajo</a:t>
            </a:r>
            <a:r>
              <a:rPr lang="en-US" sz="4000" kern="1200" dirty="0">
                <a:solidFill>
                  <a:schemeClr val="tx1"/>
                </a:solidFill>
                <a:latin typeface="+mj-lt"/>
                <a:ea typeface="+mj-ea"/>
                <a:cs typeface="+mj-cs"/>
              </a:rPr>
              <a:t>…</a:t>
            </a:r>
          </a:p>
        </p:txBody>
      </p:sp>
      <p:sp>
        <p:nvSpPr>
          <p:cNvPr id="40" name="Rectangle 3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ítulo 2">
            <a:extLst>
              <a:ext uri="{FF2B5EF4-FFF2-40B4-BE49-F238E27FC236}">
                <a16:creationId xmlns:a16="http://schemas.microsoft.com/office/drawing/2014/main" id="{EDD98E82-05C3-BF08-2F9B-506C3258A62B}"/>
              </a:ext>
            </a:extLst>
          </p:cNvPr>
          <p:cNvSpPr>
            <a:spLocks noGrp="1"/>
          </p:cNvSpPr>
          <p:nvPr>
            <p:ph type="subTitle" idx="1"/>
          </p:nvPr>
        </p:nvSpPr>
        <p:spPr>
          <a:xfrm>
            <a:off x="505313" y="2304914"/>
            <a:ext cx="4922338" cy="4356401"/>
          </a:xfrm>
        </p:spPr>
        <p:txBody>
          <a:bodyPr vert="horz" lIns="91440" tIns="45720" rIns="91440" bIns="45720" rtlCol="0">
            <a:normAutofit/>
          </a:bodyPr>
          <a:lstStyle/>
          <a:p>
            <a:pPr indent="-228600" algn="l">
              <a:buFont typeface="Arial" panose="020B0604020202020204" pitchFamily="34" charset="0"/>
              <a:buChar char="•"/>
            </a:pPr>
            <a:r>
              <a:rPr lang="en-US" dirty="0"/>
              <a:t>“El </a:t>
            </a:r>
            <a:r>
              <a:rPr lang="en-US" dirty="0" err="1"/>
              <a:t>espíritu</a:t>
            </a:r>
            <a:r>
              <a:rPr lang="en-US" dirty="0"/>
              <a:t> se </a:t>
            </a:r>
            <a:r>
              <a:rPr lang="en-US" dirty="0" err="1"/>
              <a:t>vuelve</a:t>
            </a:r>
            <a:r>
              <a:rPr lang="en-US" dirty="0"/>
              <a:t> </a:t>
            </a:r>
            <a:r>
              <a:rPr lang="en-US" dirty="0" err="1"/>
              <a:t>objetivo</a:t>
            </a:r>
            <a:r>
              <a:rPr lang="en-US" dirty="0"/>
              <a:t>” (Hegel)…</a:t>
            </a:r>
          </a:p>
          <a:p>
            <a:pPr indent="-228600" algn="l">
              <a:buFont typeface="Arial" panose="020B0604020202020204" pitchFamily="34" charset="0"/>
              <a:buChar char="•"/>
            </a:pPr>
            <a:r>
              <a:rPr lang="en-US" dirty="0"/>
              <a:t>Se </a:t>
            </a:r>
            <a:r>
              <a:rPr lang="en-US" dirty="0" err="1"/>
              <a:t>concreta</a:t>
            </a:r>
            <a:r>
              <a:rPr lang="en-US" dirty="0"/>
              <a:t> en la </a:t>
            </a:r>
            <a:r>
              <a:rPr lang="en-US" dirty="0" err="1"/>
              <a:t>actualización</a:t>
            </a:r>
            <a:r>
              <a:rPr lang="en-US" dirty="0"/>
              <a:t> de la </a:t>
            </a:r>
            <a:r>
              <a:rPr lang="en-US" dirty="0" err="1"/>
              <a:t>materia</a:t>
            </a:r>
            <a:r>
              <a:rPr lang="en-US" dirty="0"/>
              <a:t> </a:t>
            </a:r>
            <a:r>
              <a:rPr lang="en-US" dirty="0" err="1"/>
              <a:t>por</a:t>
            </a:r>
            <a:r>
              <a:rPr lang="en-US" dirty="0"/>
              <a:t> la forma, es la </a:t>
            </a:r>
            <a:r>
              <a:rPr lang="en-US" dirty="0" err="1"/>
              <a:t>obra</a:t>
            </a:r>
            <a:r>
              <a:rPr lang="en-US" dirty="0"/>
              <a:t> en…</a:t>
            </a:r>
          </a:p>
          <a:p>
            <a:pPr indent="-228600" algn="l">
              <a:buFont typeface="Arial" panose="020B0604020202020204" pitchFamily="34" charset="0"/>
              <a:buChar char="•"/>
            </a:pPr>
            <a:r>
              <a:rPr lang="en-US" dirty="0" err="1"/>
              <a:t>el</a:t>
            </a:r>
            <a:r>
              <a:rPr lang="en-US" dirty="0"/>
              <a:t> </a:t>
            </a:r>
            <a:r>
              <a:rPr lang="en-US" dirty="0" err="1"/>
              <a:t>proceso</a:t>
            </a:r>
            <a:r>
              <a:rPr lang="en-US" dirty="0"/>
              <a:t> </a:t>
            </a:r>
          </a:p>
          <a:p>
            <a:pPr indent="-228600" algn="l">
              <a:buFont typeface="Arial" panose="020B0604020202020204" pitchFamily="34" charset="0"/>
              <a:buChar char="•"/>
            </a:pPr>
            <a:r>
              <a:rPr lang="en-US" dirty="0"/>
              <a:t>y en </a:t>
            </a:r>
            <a:r>
              <a:rPr lang="en-US" dirty="0" err="1"/>
              <a:t>el</a:t>
            </a:r>
            <a:r>
              <a:rPr lang="en-US" dirty="0"/>
              <a:t> </a:t>
            </a:r>
            <a:r>
              <a:rPr lang="en-US" dirty="0" err="1"/>
              <a:t>producto</a:t>
            </a:r>
            <a:r>
              <a:rPr lang="en-US" dirty="0"/>
              <a:t> </a:t>
            </a:r>
          </a:p>
          <a:p>
            <a:pPr indent="-228600" algn="l">
              <a:buFont typeface="Arial" panose="020B0604020202020204" pitchFamily="34" charset="0"/>
              <a:buChar char="•"/>
            </a:pPr>
            <a:endParaRPr lang="en-US" dirty="0"/>
          </a:p>
          <a:p>
            <a:pPr algn="l"/>
            <a:r>
              <a:rPr lang="en-US" dirty="0"/>
              <a:t>                          </a:t>
            </a:r>
            <a:r>
              <a:rPr lang="en-US" i="1" dirty="0"/>
              <a:t>¿</a:t>
            </a:r>
            <a:r>
              <a:rPr lang="en-US" i="1" dirty="0" err="1"/>
              <a:t>Cómo</a:t>
            </a:r>
            <a:r>
              <a:rPr lang="en-US" i="1" dirty="0"/>
              <a:t> </a:t>
            </a:r>
            <a:r>
              <a:rPr lang="en-US" i="1" dirty="0" err="1"/>
              <a:t>percibe</a:t>
            </a:r>
            <a:r>
              <a:rPr lang="en-US" i="1" dirty="0"/>
              <a:t> </a:t>
            </a:r>
            <a:r>
              <a:rPr lang="en-US" i="1" dirty="0" err="1"/>
              <a:t>nuestra</a:t>
            </a:r>
            <a:r>
              <a:rPr lang="en-US" i="1" dirty="0"/>
              <a:t> </a:t>
            </a:r>
            <a:r>
              <a:rPr lang="en-US" i="1" dirty="0" err="1"/>
              <a:t>sociedad</a:t>
            </a:r>
            <a:r>
              <a:rPr lang="en-US" i="1" dirty="0"/>
              <a:t> lo que es </a:t>
            </a:r>
            <a:r>
              <a:rPr lang="en-US" i="1" dirty="0" err="1"/>
              <a:t>el</a:t>
            </a:r>
            <a:r>
              <a:rPr lang="en-US" i="1" dirty="0"/>
              <a:t> </a:t>
            </a:r>
            <a:r>
              <a:rPr lang="en-US" i="1" dirty="0" err="1"/>
              <a:t>trabajo</a:t>
            </a:r>
            <a:r>
              <a:rPr lang="en-US" i="1" dirty="0"/>
              <a:t>? ¿</a:t>
            </a:r>
            <a:r>
              <a:rPr lang="en-US" i="1" dirty="0" err="1"/>
              <a:t>Qué</a:t>
            </a:r>
            <a:r>
              <a:rPr lang="en-US" i="1" dirty="0"/>
              <a:t> </a:t>
            </a:r>
            <a:r>
              <a:rPr lang="en-US" i="1" dirty="0" err="1"/>
              <a:t>piensas</a:t>
            </a:r>
            <a:r>
              <a:rPr lang="en-US" i="1" dirty="0"/>
              <a:t> al </a:t>
            </a:r>
            <a:r>
              <a:rPr lang="en-US" i="1" dirty="0" err="1"/>
              <a:t>respecto</a:t>
            </a:r>
            <a:r>
              <a:rPr lang="en-US" i="1" dirty="0"/>
              <a:t>?</a:t>
            </a:r>
          </a:p>
        </p:txBody>
      </p:sp>
      <p:sp>
        <p:nvSpPr>
          <p:cNvPr id="9" name="CuadroTexto 8">
            <a:extLst>
              <a:ext uri="{FF2B5EF4-FFF2-40B4-BE49-F238E27FC236}">
                <a16:creationId xmlns:a16="http://schemas.microsoft.com/office/drawing/2014/main" id="{EADCB42D-8CD8-0791-983A-4D5B6F6E4CDF}"/>
              </a:ext>
            </a:extLst>
          </p:cNvPr>
          <p:cNvSpPr txBox="1"/>
          <p:nvPr/>
        </p:nvSpPr>
        <p:spPr>
          <a:xfrm>
            <a:off x="9549931" y="6870700"/>
            <a:ext cx="2642069"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6" tooltip="https://savoirecrire.blogspot.com/2018/03/un-scriptorium-medieval.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
        <p:nvSpPr>
          <p:cNvPr id="15" name="CuadroTexto 14">
            <a:extLst>
              <a:ext uri="{FF2B5EF4-FFF2-40B4-BE49-F238E27FC236}">
                <a16:creationId xmlns:a16="http://schemas.microsoft.com/office/drawing/2014/main" id="{B0B120C1-4FCA-3D91-C691-CA324EA528D1}"/>
              </a:ext>
            </a:extLst>
          </p:cNvPr>
          <p:cNvSpPr txBox="1"/>
          <p:nvPr/>
        </p:nvSpPr>
        <p:spPr>
          <a:xfrm>
            <a:off x="7029813" y="6870700"/>
            <a:ext cx="250741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4" tooltip="https://www.bachilleratocinefilo.com/2021/06/los-atracadores-1962-francesc-rovira-i.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es-AR" sz="700">
              <a:solidFill>
                <a:srgbClr val="FFFFFF"/>
              </a:solidFill>
            </a:endParaRPr>
          </a:p>
        </p:txBody>
      </p:sp>
    </p:spTree>
    <p:extLst>
      <p:ext uri="{BB962C8B-B14F-4D97-AF65-F5344CB8AC3E}">
        <p14:creationId xmlns:p14="http://schemas.microsoft.com/office/powerpoint/2010/main" val="219858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9526E-FFC7-6B25-2C9C-86E212A4DEAA}"/>
              </a:ext>
            </a:extLst>
          </p:cNvPr>
          <p:cNvSpPr>
            <a:spLocks noGrp="1"/>
          </p:cNvSpPr>
          <p:nvPr>
            <p:ph type="ctrTitle"/>
          </p:nvPr>
        </p:nvSpPr>
        <p:spPr>
          <a:xfrm>
            <a:off x="3995342" y="4158465"/>
            <a:ext cx="4937937" cy="1363215"/>
          </a:xfrm>
        </p:spPr>
        <p:txBody>
          <a:bodyPr anchor="t">
            <a:normAutofit/>
          </a:bodyPr>
          <a:lstStyle/>
          <a:p>
            <a:pPr algn="l"/>
            <a:r>
              <a:rPr lang="es-AR" sz="4400" dirty="0"/>
              <a:t>Dimensión simbólica de la cultura…</a:t>
            </a:r>
          </a:p>
        </p:txBody>
      </p:sp>
      <p:sp>
        <p:nvSpPr>
          <p:cNvPr id="3" name="Subtítulo 2">
            <a:extLst>
              <a:ext uri="{FF2B5EF4-FFF2-40B4-BE49-F238E27FC236}">
                <a16:creationId xmlns:a16="http://schemas.microsoft.com/office/drawing/2014/main" id="{88E74D12-2BF1-8302-E66C-4004BFC24BA6}"/>
              </a:ext>
            </a:extLst>
          </p:cNvPr>
          <p:cNvSpPr>
            <a:spLocks noGrp="1"/>
          </p:cNvSpPr>
          <p:nvPr>
            <p:ph type="subTitle" idx="1"/>
          </p:nvPr>
        </p:nvSpPr>
        <p:spPr>
          <a:xfrm>
            <a:off x="3995342" y="5452067"/>
            <a:ext cx="4937936" cy="1061388"/>
          </a:xfrm>
        </p:spPr>
        <p:txBody>
          <a:bodyPr anchor="b">
            <a:noAutofit/>
          </a:bodyPr>
          <a:lstStyle/>
          <a:p>
            <a:pPr algn="l"/>
            <a:r>
              <a:rPr lang="es-AR" sz="1400" dirty="0"/>
              <a:t>El símbolo tiene…</a:t>
            </a:r>
          </a:p>
          <a:p>
            <a:pPr algn="l"/>
            <a:r>
              <a:rPr lang="es-AR" sz="1400" dirty="0"/>
              <a:t>Función representativa: es imagen de un objeto ausente, lo sugiere…</a:t>
            </a:r>
          </a:p>
          <a:p>
            <a:pPr algn="l"/>
            <a:r>
              <a:rPr lang="es-AR" sz="1400" dirty="0"/>
              <a:t>El arte, en este sentido, ocupa un lugar muy importante</a:t>
            </a:r>
          </a:p>
        </p:txBody>
      </p:sp>
      <p:sp>
        <p:nvSpPr>
          <p:cNvPr id="28" name="Freeform: Shape 2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n 21" descr="Un dibujo de una persona&#10;&#10;Descripción generada automáticamente con confianza baja">
            <a:extLst>
              <a:ext uri="{FF2B5EF4-FFF2-40B4-BE49-F238E27FC236}">
                <a16:creationId xmlns:a16="http://schemas.microsoft.com/office/drawing/2014/main" id="{4BF1165D-BAD5-40FC-277A-2CAEE3D879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522"/>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5" name="Imagen 14" descr="Imagen de la pantalla de un video juego&#10;&#10;Descripción generada automáticamente con confianza baja">
            <a:extLst>
              <a:ext uri="{FF2B5EF4-FFF2-40B4-BE49-F238E27FC236}">
                <a16:creationId xmlns:a16="http://schemas.microsoft.com/office/drawing/2014/main" id="{FDC0EB61-187B-0008-F1B2-AAAA8333109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87" r="-4" b="749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2" name="Oval 3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Una caricatura de una persona&#10;&#10;Descripción generada automáticamente con confianza media">
            <a:extLst>
              <a:ext uri="{FF2B5EF4-FFF2-40B4-BE49-F238E27FC236}">
                <a16:creationId xmlns:a16="http://schemas.microsoft.com/office/drawing/2014/main" id="{A9691524-BD4B-B9DF-FC3E-D5406743950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629" r="7118"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Imagen 10" descr="Una caricatura de una persona&#10;&#10;Descripción generada automáticamente con confianza baja">
            <a:extLst>
              <a:ext uri="{FF2B5EF4-FFF2-40B4-BE49-F238E27FC236}">
                <a16:creationId xmlns:a16="http://schemas.microsoft.com/office/drawing/2014/main" id="{04AEA978-EC5C-F9D4-B3C8-5A66632F783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9780" r="29437"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6" name="Freeform: Shape 3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Un hombre en una roca&#10;&#10;Descripción generada automáticamente con confianza media">
            <a:extLst>
              <a:ext uri="{FF2B5EF4-FFF2-40B4-BE49-F238E27FC236}">
                <a16:creationId xmlns:a16="http://schemas.microsoft.com/office/drawing/2014/main" id="{6280BE65-A93B-9832-4496-5150640A94D4}"/>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5613" r="16629"/>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6" name="CuadroTexto 5">
            <a:extLst>
              <a:ext uri="{FF2B5EF4-FFF2-40B4-BE49-F238E27FC236}">
                <a16:creationId xmlns:a16="http://schemas.microsoft.com/office/drawing/2014/main" id="{D3D934E4-A722-FF96-CB84-073670D4AECF}"/>
              </a:ext>
            </a:extLst>
          </p:cNvPr>
          <p:cNvSpPr txBox="1"/>
          <p:nvPr/>
        </p:nvSpPr>
        <p:spPr>
          <a:xfrm>
            <a:off x="9684583" y="6870700"/>
            <a:ext cx="2507417"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11" tooltip="https://global-geography.org/af/Geography/Europe/Spain/Pictures/Picos_de_Europa/Altamira_-_Cave_Painting_2">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12" tooltip="https://creativecommons.org/licenses/by-nc/3.0/">
                  <a:extLst>
                    <a:ext uri="{A12FA001-AC4F-418D-AE19-62706E023703}">
                      <ahyp:hlinkClr xmlns:ahyp="http://schemas.microsoft.com/office/drawing/2018/hyperlinkcolor" val="tx"/>
                    </a:ext>
                  </a:extLst>
                </a:hlinkClick>
              </a:rPr>
              <a:t>CC BY-NC</a:t>
            </a:r>
            <a:endParaRPr lang="es-AR" sz="700">
              <a:solidFill>
                <a:srgbClr val="FFFFFF"/>
              </a:solidFill>
            </a:endParaRPr>
          </a:p>
        </p:txBody>
      </p:sp>
      <p:sp>
        <p:nvSpPr>
          <p:cNvPr id="12" name="CuadroTexto 11">
            <a:extLst>
              <a:ext uri="{FF2B5EF4-FFF2-40B4-BE49-F238E27FC236}">
                <a16:creationId xmlns:a16="http://schemas.microsoft.com/office/drawing/2014/main" id="{9F2B568F-1925-B504-E629-AC17EFD769C4}"/>
              </a:ext>
            </a:extLst>
          </p:cNvPr>
          <p:cNvSpPr txBox="1"/>
          <p:nvPr/>
        </p:nvSpPr>
        <p:spPr>
          <a:xfrm>
            <a:off x="7008975" y="6870700"/>
            <a:ext cx="266290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9" tooltip="https://www.3minutosdearte.com/movimientos-y-estilos/el-expresionismo/">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13"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
        <p:nvSpPr>
          <p:cNvPr id="23" name="CuadroTexto 22">
            <a:extLst>
              <a:ext uri="{FF2B5EF4-FFF2-40B4-BE49-F238E27FC236}">
                <a16:creationId xmlns:a16="http://schemas.microsoft.com/office/drawing/2014/main" id="{20EC8AEA-9EB1-85A9-B3BE-E6317D632838}"/>
              </a:ext>
            </a:extLst>
          </p:cNvPr>
          <p:cNvSpPr txBox="1"/>
          <p:nvPr/>
        </p:nvSpPr>
        <p:spPr>
          <a:xfrm>
            <a:off x="4645953" y="6870700"/>
            <a:ext cx="235032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antrophistoria.com/2020/03/los-juegos-olimpicos-en-la-antiguedad.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14" tooltip="https://creativecommons.org/licenses/by/3.0/">
                  <a:extLst>
                    <a:ext uri="{A12FA001-AC4F-418D-AE19-62706E023703}">
                      <ahyp:hlinkClr xmlns:ahyp="http://schemas.microsoft.com/office/drawing/2018/hyperlinkcolor" val="tx"/>
                    </a:ext>
                  </a:extLst>
                </a:hlinkClick>
              </a:rPr>
              <a:t>CC BY</a:t>
            </a:r>
            <a:endParaRPr lang="es-AR" sz="700">
              <a:solidFill>
                <a:srgbClr val="FFFFFF"/>
              </a:solidFill>
            </a:endParaRPr>
          </a:p>
        </p:txBody>
      </p:sp>
    </p:spTree>
    <p:extLst>
      <p:ext uri="{BB962C8B-B14F-4D97-AF65-F5344CB8AC3E}">
        <p14:creationId xmlns:p14="http://schemas.microsoft.com/office/powerpoint/2010/main" val="229899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a imagen en primer plano de los peones de ajedrez">
            <a:extLst>
              <a:ext uri="{FF2B5EF4-FFF2-40B4-BE49-F238E27FC236}">
                <a16:creationId xmlns:a16="http://schemas.microsoft.com/office/drawing/2014/main" id="{99256EB6-70C9-7EDB-B497-011F640EFE13}"/>
              </a:ext>
            </a:extLst>
          </p:cNvPr>
          <p:cNvPicPr>
            <a:picLocks noChangeAspect="1"/>
          </p:cNvPicPr>
          <p:nvPr/>
        </p:nvPicPr>
        <p:blipFill rotWithShape="1">
          <a:blip r:embed="rId2"/>
          <a:srcRect l="20993" r="152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 name="Freeform: Shape 1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A8C88CD-425E-F54B-C8BB-6FAB505E2BA3}"/>
              </a:ext>
            </a:extLst>
          </p:cNvPr>
          <p:cNvSpPr>
            <a:spLocks noGrp="1"/>
          </p:cNvSpPr>
          <p:nvPr>
            <p:ph type="ctrTitle"/>
          </p:nvPr>
        </p:nvSpPr>
        <p:spPr>
          <a:xfrm>
            <a:off x="477981" y="1122363"/>
            <a:ext cx="4023360" cy="3204134"/>
          </a:xfrm>
        </p:spPr>
        <p:txBody>
          <a:bodyPr anchor="b">
            <a:normAutofit/>
          </a:bodyPr>
          <a:lstStyle/>
          <a:p>
            <a:pPr algn="l"/>
            <a:r>
              <a:rPr lang="es-AR" sz="4800"/>
              <a:t>Hacia una visión crítica de la cultura actual</a:t>
            </a:r>
          </a:p>
        </p:txBody>
      </p:sp>
      <p:sp>
        <p:nvSpPr>
          <p:cNvPr id="5" name="Subtítulo 4">
            <a:extLst>
              <a:ext uri="{FF2B5EF4-FFF2-40B4-BE49-F238E27FC236}">
                <a16:creationId xmlns:a16="http://schemas.microsoft.com/office/drawing/2014/main" id="{E77D54EA-480B-3F4F-B22A-DF12C8FE8815}"/>
              </a:ext>
            </a:extLst>
          </p:cNvPr>
          <p:cNvSpPr>
            <a:spLocks noGrp="1"/>
          </p:cNvSpPr>
          <p:nvPr>
            <p:ph type="subTitle" idx="1"/>
          </p:nvPr>
        </p:nvSpPr>
        <p:spPr>
          <a:xfrm>
            <a:off x="477981" y="4872922"/>
            <a:ext cx="3933306" cy="1208141"/>
          </a:xfrm>
        </p:spPr>
        <p:txBody>
          <a:bodyPr>
            <a:normAutofit/>
          </a:bodyPr>
          <a:lstStyle/>
          <a:p>
            <a:pPr algn="l"/>
            <a:endParaRPr lang="es-AR" sz="200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850</Words>
  <Application>Microsoft Office PowerPoint</Application>
  <PresentationFormat>Panorámica</PresentationFormat>
  <Paragraphs>70</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Aptos</vt:lpstr>
      <vt:lpstr>Aptos Display</vt:lpstr>
      <vt:lpstr>Arial</vt:lpstr>
      <vt:lpstr>Calibri</vt:lpstr>
      <vt:lpstr>Tema de Office</vt:lpstr>
      <vt:lpstr>¿Qué es la cultura?</vt:lpstr>
      <vt:lpstr>1. Es el cultivo de …</vt:lpstr>
      <vt:lpstr>2. Es la manifestación…</vt:lpstr>
      <vt:lpstr>Presentación de PowerPoint</vt:lpstr>
      <vt:lpstr>Dimensiones de la cultura como manifestación espiritual humana</vt:lpstr>
      <vt:lpstr>Es expresión y comunicación…</vt:lpstr>
      <vt:lpstr>Es producción, trabajo…</vt:lpstr>
      <vt:lpstr>Dimensión simbólica de la cultura…</vt:lpstr>
      <vt:lpstr>Hacia una visión crítica de la cultura actual</vt:lpstr>
      <vt:lpstr>Presentación de PowerPoint</vt:lpstr>
      <vt:lpstr>La “Edad Media” (Ontoteocéntrica)</vt:lpstr>
      <vt:lpstr>Edad Moderna (Antropocéntrica)</vt:lpstr>
      <vt:lpstr>  Crisis actual de la cultura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cultura?</dc:title>
  <dc:creator>Capelari Luis Gabriel</dc:creator>
  <cp:lastModifiedBy>Capelari Luis Gabriel</cp:lastModifiedBy>
  <cp:revision>3</cp:revision>
  <dcterms:created xsi:type="dcterms:W3CDTF">2024-04-22T11:47:26Z</dcterms:created>
  <dcterms:modified xsi:type="dcterms:W3CDTF">2024-04-22T14:32:35Z</dcterms:modified>
</cp:coreProperties>
</file>