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85" r:id="rId4"/>
    <p:sldId id="258" r:id="rId5"/>
    <p:sldId id="259" r:id="rId6"/>
    <p:sldId id="299" r:id="rId7"/>
    <p:sldId id="300" r:id="rId8"/>
    <p:sldId id="301" r:id="rId9"/>
    <p:sldId id="260" r:id="rId10"/>
    <p:sldId id="292" r:id="rId11"/>
    <p:sldId id="263" r:id="rId12"/>
    <p:sldId id="264" r:id="rId13"/>
    <p:sldId id="284" r:id="rId14"/>
    <p:sldId id="293" r:id="rId15"/>
    <p:sldId id="294" r:id="rId16"/>
    <p:sldId id="295" r:id="rId17"/>
    <p:sldId id="296" r:id="rId18"/>
    <p:sldId id="290" r:id="rId19"/>
    <p:sldId id="291" r:id="rId20"/>
    <p:sldId id="286" r:id="rId21"/>
    <p:sldId id="302" r:id="rId22"/>
    <p:sldId id="297" r:id="rId23"/>
    <p:sldId id="2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C0DB1F8E-6782-47AE-9B72-D803418100FA}" type="datetimeFigureOut">
              <a:rPr lang="es-AR" smtClean="0"/>
              <a:t>27/5/2025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272999188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0DB1F8E-6782-47AE-9B72-D803418100FA}" type="datetimeFigureOut">
              <a:rPr lang="es-AR" smtClean="0"/>
              <a:t>27/5/2025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411841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0DB1F8E-6782-47AE-9B72-D803418100FA}" type="datetimeFigureOut">
              <a:rPr lang="es-AR" smtClean="0"/>
              <a:t>27/5/2025</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177529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0DB1F8E-6782-47AE-9B72-D803418100FA}" type="datetimeFigureOut">
              <a:rPr lang="es-AR" smtClean="0"/>
              <a:t>27/5/2025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198193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C0DB1F8E-6782-47AE-9B72-D803418100FA}" type="datetimeFigureOut">
              <a:rPr lang="es-AR" smtClean="0"/>
              <a:t>27/5/2025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19647527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C0DB1F8E-6782-47AE-9B72-D803418100FA}" type="datetimeFigureOut">
              <a:rPr lang="es-AR" smtClean="0"/>
              <a:t>27/5/2025</a:t>
            </a:fld>
            <a:endParaRPr lang="es-AR"/>
          </a:p>
        </p:txBody>
      </p:sp>
      <p:sp>
        <p:nvSpPr>
          <p:cNvPr id="9" name="Footer Placeholder 8"/>
          <p:cNvSpPr>
            <a:spLocks noGrp="1"/>
          </p:cNvSpPr>
          <p:nvPr>
            <p:ph type="ftr" sz="quarter" idx="11"/>
          </p:nvPr>
        </p:nvSpPr>
        <p:spPr/>
        <p:txBody>
          <a:bodyPr/>
          <a:lstStyle/>
          <a:p>
            <a:endParaRPr lang="es-AR"/>
          </a:p>
        </p:txBody>
      </p:sp>
      <p:sp>
        <p:nvSpPr>
          <p:cNvPr id="10" name="Slide Number Placeholder 9"/>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21893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C0DB1F8E-6782-47AE-9B72-D803418100FA}" type="datetimeFigureOut">
              <a:rPr lang="es-AR" smtClean="0"/>
              <a:t>27/5/2025</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982C08F9-0E2F-47E8-9362-99FE2B932E3C}" type="slidenum">
              <a:rPr lang="es-AR" smtClean="0"/>
              <a:t>‹Nº›</a:t>
            </a:fld>
            <a:endParaRPr lang="es-AR"/>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18629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0DB1F8E-6782-47AE-9B72-D803418100FA}" type="datetimeFigureOut">
              <a:rPr lang="es-AR" smtClean="0"/>
              <a:t>27/5/2025</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308347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B1F8E-6782-47AE-9B72-D803418100FA}" type="datetimeFigureOut">
              <a:rPr lang="es-AR" smtClean="0"/>
              <a:t>27/5/2025</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297534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C0DB1F8E-6782-47AE-9B72-D803418100FA}" type="datetimeFigureOut">
              <a:rPr lang="es-AR" smtClean="0"/>
              <a:t>27/5/2025</a:t>
            </a:fld>
            <a:endParaRPr lang="es-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AR"/>
          </a:p>
        </p:txBody>
      </p:sp>
      <p:sp>
        <p:nvSpPr>
          <p:cNvPr id="11" name="Slide Number Placeholder 10"/>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114003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0DB1F8E-6782-47AE-9B72-D803418100FA}" type="datetimeFigureOut">
              <a:rPr lang="es-AR" smtClean="0"/>
              <a:t>27/5/2025</a:t>
            </a:fld>
            <a:endParaRPr lang="es-A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982C08F9-0E2F-47E8-9362-99FE2B932E3C}" type="slidenum">
              <a:rPr lang="es-AR" smtClean="0"/>
              <a:t>‹Nº›</a:t>
            </a:fld>
            <a:endParaRPr lang="es-AR"/>
          </a:p>
        </p:txBody>
      </p:sp>
    </p:spTree>
    <p:extLst>
      <p:ext uri="{BB962C8B-B14F-4D97-AF65-F5344CB8AC3E}">
        <p14:creationId xmlns:p14="http://schemas.microsoft.com/office/powerpoint/2010/main" val="235243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0DB1F8E-6782-47AE-9B72-D803418100FA}" type="datetimeFigureOut">
              <a:rPr lang="es-AR" smtClean="0"/>
              <a:t>27/5/2025</a:t>
            </a:fld>
            <a:endParaRPr lang="es-A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82C08F9-0E2F-47E8-9362-99FE2B932E3C}" type="slidenum">
              <a:rPr lang="es-AR" smtClean="0"/>
              <a:t>‹Nº›</a:t>
            </a:fld>
            <a:endParaRPr lang="es-AR"/>
          </a:p>
        </p:txBody>
      </p:sp>
    </p:spTree>
    <p:extLst>
      <p:ext uri="{BB962C8B-B14F-4D97-AF65-F5344CB8AC3E}">
        <p14:creationId xmlns:p14="http://schemas.microsoft.com/office/powerpoint/2010/main" val="296123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5K6lwF5pEOY?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ITly5fTTTtw?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SCyt3KSRPjs?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video" Target="https://www.youtube.com/embed/5m9ozjgRIe0?feature=oembed"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8D8AF-2ADE-4EBA-AAA9-A091A113973D}"/>
              </a:ext>
            </a:extLst>
          </p:cNvPr>
          <p:cNvSpPr>
            <a:spLocks noGrp="1"/>
          </p:cNvSpPr>
          <p:nvPr>
            <p:ph type="ctrTitle"/>
          </p:nvPr>
        </p:nvSpPr>
        <p:spPr/>
        <p:txBody>
          <a:bodyPr>
            <a:normAutofit/>
          </a:bodyPr>
          <a:lstStyle/>
          <a:p>
            <a:r>
              <a:rPr lang="es-ES" dirty="0"/>
              <a:t>ADD-H, TEA y dislexia</a:t>
            </a:r>
            <a:endParaRPr lang="es-AR" dirty="0"/>
          </a:p>
        </p:txBody>
      </p:sp>
      <p:sp>
        <p:nvSpPr>
          <p:cNvPr id="3" name="Subtítulo 2">
            <a:extLst>
              <a:ext uri="{FF2B5EF4-FFF2-40B4-BE49-F238E27FC236}">
                <a16:creationId xmlns:a16="http://schemas.microsoft.com/office/drawing/2014/main" id="{A4244417-F1F6-4B09-A6C0-E8F1FD39FD4D}"/>
              </a:ext>
            </a:extLst>
          </p:cNvPr>
          <p:cNvSpPr>
            <a:spLocks noGrp="1"/>
          </p:cNvSpPr>
          <p:nvPr>
            <p:ph type="subTitle" idx="1"/>
          </p:nvPr>
        </p:nvSpPr>
        <p:spPr>
          <a:xfrm>
            <a:off x="1069593" y="4301744"/>
            <a:ext cx="10394273" cy="1239894"/>
          </a:xfrm>
        </p:spPr>
        <p:txBody>
          <a:bodyPr>
            <a:normAutofit/>
          </a:bodyPr>
          <a:lstStyle/>
          <a:p>
            <a:r>
              <a:rPr lang="es-ES" dirty="0"/>
              <a:t>COMO CASOS TESTIGOS DE PATOLOGIZACIÓN DE LAS INFANCIAS</a:t>
            </a:r>
            <a:endParaRPr lang="es-AR" dirty="0"/>
          </a:p>
        </p:txBody>
      </p:sp>
    </p:spTree>
    <p:extLst>
      <p:ext uri="{BB962C8B-B14F-4D97-AF65-F5344CB8AC3E}">
        <p14:creationId xmlns:p14="http://schemas.microsoft.com/office/powerpoint/2010/main" val="337798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title="Dytective for Samsung">
            <a:hlinkClick r:id="" action="ppaction://media"/>
            <a:extLst>
              <a:ext uri="{FF2B5EF4-FFF2-40B4-BE49-F238E27FC236}">
                <a16:creationId xmlns:a16="http://schemas.microsoft.com/office/drawing/2014/main" id="{634E3710-436E-97BC-859F-023713D80CA5}"/>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7513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4AF959-4BCC-4037-AE74-6B6905D5F9DE}"/>
              </a:ext>
            </a:extLst>
          </p:cNvPr>
          <p:cNvSpPr>
            <a:spLocks noGrp="1"/>
          </p:cNvSpPr>
          <p:nvPr>
            <p:ph type="title"/>
          </p:nvPr>
        </p:nvSpPr>
        <p:spPr/>
        <p:txBody>
          <a:bodyPr/>
          <a:lstStyle/>
          <a:p>
            <a:r>
              <a:rPr lang="es-AR" dirty="0"/>
              <a:t>Gustavo Cantú</a:t>
            </a:r>
          </a:p>
        </p:txBody>
      </p:sp>
      <p:sp>
        <p:nvSpPr>
          <p:cNvPr id="4" name="CuadroTexto 3">
            <a:extLst>
              <a:ext uri="{FF2B5EF4-FFF2-40B4-BE49-F238E27FC236}">
                <a16:creationId xmlns:a16="http://schemas.microsoft.com/office/drawing/2014/main" id="{6E3FF2C0-05DE-4CFA-89E1-3C65A5B58E2D}"/>
              </a:ext>
            </a:extLst>
          </p:cNvPr>
          <p:cNvSpPr txBox="1"/>
          <p:nvPr/>
        </p:nvSpPr>
        <p:spPr>
          <a:xfrm>
            <a:off x="2231136" y="2536448"/>
            <a:ext cx="7729728" cy="1323439"/>
          </a:xfrm>
          <a:prstGeom prst="rect">
            <a:avLst/>
          </a:prstGeom>
          <a:noFill/>
        </p:spPr>
        <p:txBody>
          <a:bodyPr wrap="square">
            <a:spAutoFit/>
          </a:bodyPr>
          <a:lstStyle/>
          <a:p>
            <a:pPr algn="just"/>
            <a:r>
              <a:rPr lang="es-ES" sz="2000" dirty="0"/>
              <a:t>No se trata de ubicar al sujeto en relación con un parámetro que le es exterior (normas, tablas, baremos, expectativas escolares o sociales), sino de </a:t>
            </a:r>
            <a:r>
              <a:rPr lang="es-ES" sz="2000" b="1" dirty="0"/>
              <a:t>comprender sus formas de funcionamiento psíquico </a:t>
            </a:r>
            <a:r>
              <a:rPr lang="es-ES" sz="2000" dirty="0"/>
              <a:t>y sus </a:t>
            </a:r>
            <a:r>
              <a:rPr lang="es-ES" sz="2000" b="1" dirty="0"/>
              <a:t>modos de producción simbólica singulares.</a:t>
            </a:r>
            <a:endParaRPr lang="es-AR" sz="2000" b="1" dirty="0"/>
          </a:p>
        </p:txBody>
      </p:sp>
      <p:sp>
        <p:nvSpPr>
          <p:cNvPr id="6" name="CuadroTexto 5">
            <a:extLst>
              <a:ext uri="{FF2B5EF4-FFF2-40B4-BE49-F238E27FC236}">
                <a16:creationId xmlns:a16="http://schemas.microsoft.com/office/drawing/2014/main" id="{19191425-2FAD-418D-A50F-8CD22EF861DE}"/>
              </a:ext>
            </a:extLst>
          </p:cNvPr>
          <p:cNvSpPr txBox="1"/>
          <p:nvPr/>
        </p:nvSpPr>
        <p:spPr>
          <a:xfrm>
            <a:off x="2231136" y="4287686"/>
            <a:ext cx="7729727" cy="1015663"/>
          </a:xfrm>
          <a:prstGeom prst="rect">
            <a:avLst/>
          </a:prstGeom>
          <a:noFill/>
        </p:spPr>
        <p:txBody>
          <a:bodyPr wrap="square">
            <a:spAutoFit/>
          </a:bodyPr>
          <a:lstStyle/>
          <a:p>
            <a:pPr algn="just"/>
            <a:r>
              <a:rPr lang="es-ES" sz="2000" dirty="0"/>
              <a:t>Elaborar hipótesis singulares sobre las formas en que cada sujeto lee y las dificultades que encuentra en este complejo proceso, nos permite comprender las diferencias no como déficits sino como </a:t>
            </a:r>
            <a:r>
              <a:rPr lang="es-ES" sz="2000" b="1" dirty="0"/>
              <a:t>singularidades</a:t>
            </a:r>
            <a:r>
              <a:rPr lang="es-ES" sz="2000" dirty="0"/>
              <a:t>.</a:t>
            </a:r>
            <a:endParaRPr lang="es-AR" sz="2000" dirty="0"/>
          </a:p>
        </p:txBody>
      </p:sp>
    </p:spTree>
    <p:extLst>
      <p:ext uri="{BB962C8B-B14F-4D97-AF65-F5344CB8AC3E}">
        <p14:creationId xmlns:p14="http://schemas.microsoft.com/office/powerpoint/2010/main" val="215455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7A18C-B3F5-49A9-970D-725DC645831F}"/>
              </a:ext>
            </a:extLst>
          </p:cNvPr>
          <p:cNvSpPr>
            <a:spLocks noGrp="1"/>
          </p:cNvSpPr>
          <p:nvPr>
            <p:ph type="title"/>
          </p:nvPr>
        </p:nvSpPr>
        <p:spPr/>
        <p:txBody>
          <a:bodyPr/>
          <a:lstStyle/>
          <a:p>
            <a:r>
              <a:rPr lang="es-AR" dirty="0"/>
              <a:t>Juan </a:t>
            </a:r>
            <a:r>
              <a:rPr lang="es-AR" dirty="0" err="1"/>
              <a:t>Vasen</a:t>
            </a:r>
            <a:endParaRPr lang="es-AR" dirty="0"/>
          </a:p>
        </p:txBody>
      </p:sp>
      <p:sp>
        <p:nvSpPr>
          <p:cNvPr id="4" name="CuadroTexto 3">
            <a:extLst>
              <a:ext uri="{FF2B5EF4-FFF2-40B4-BE49-F238E27FC236}">
                <a16:creationId xmlns:a16="http://schemas.microsoft.com/office/drawing/2014/main" id="{0AFF02A8-CFD9-4720-8DC4-115D86E1B4AB}"/>
              </a:ext>
            </a:extLst>
          </p:cNvPr>
          <p:cNvSpPr txBox="1"/>
          <p:nvPr/>
        </p:nvSpPr>
        <p:spPr>
          <a:xfrm>
            <a:off x="2231136" y="2632207"/>
            <a:ext cx="7729728" cy="2554545"/>
          </a:xfrm>
          <a:prstGeom prst="rect">
            <a:avLst/>
          </a:prstGeom>
          <a:noFill/>
        </p:spPr>
        <p:txBody>
          <a:bodyPr wrap="square">
            <a:spAutoFit/>
          </a:bodyPr>
          <a:lstStyle/>
          <a:p>
            <a:pPr marL="342900" indent="-342900" algn="just">
              <a:buFont typeface="Arial" panose="020B0604020202020204" pitchFamily="34" charset="0"/>
              <a:buChar char="•"/>
            </a:pPr>
            <a:r>
              <a:rPr lang="es-ES" sz="2000" dirty="0"/>
              <a:t>Contrariamente a la creencia de muchos, una vez que la dificultad en la lectura o escritura es identificada el diagnóstico de Dislexia ofrece poco o ningún beneficio para guiar la naturaleza de las intervenciones. </a:t>
            </a:r>
          </a:p>
          <a:p>
            <a:pPr marL="342900" indent="-342900" algn="just">
              <a:buFont typeface="Arial" panose="020B0604020202020204" pitchFamily="34" charset="0"/>
              <a:buChar char="•"/>
            </a:pPr>
            <a:endParaRPr lang="es-ES" sz="2000" dirty="0"/>
          </a:p>
          <a:p>
            <a:pPr marL="342900" indent="-342900" algn="just">
              <a:buFont typeface="Arial" panose="020B0604020202020204" pitchFamily="34" charset="0"/>
              <a:buChar char="•"/>
            </a:pPr>
            <a:r>
              <a:rPr lang="es-ES" sz="2000" dirty="0"/>
              <a:t>A lo que habría que sumar como situación problemática que este rótulo, más allá de su cuestionable rigor o valor científico, podría convertirse (y, leyes mediante, está a punto de convertirse) en la contraseña necesaria para tener recursos educativos adicionales. </a:t>
            </a:r>
          </a:p>
        </p:txBody>
      </p:sp>
      <p:pic>
        <p:nvPicPr>
          <p:cNvPr id="5" name="Imagen 4">
            <a:extLst>
              <a:ext uri="{FF2B5EF4-FFF2-40B4-BE49-F238E27FC236}">
                <a16:creationId xmlns:a16="http://schemas.microsoft.com/office/drawing/2014/main" id="{BF6C2E40-40DB-4E41-B1C5-27D92E59E483}"/>
              </a:ext>
            </a:extLst>
          </p:cNvPr>
          <p:cNvPicPr>
            <a:picLocks noChangeAspect="1"/>
          </p:cNvPicPr>
          <p:nvPr/>
        </p:nvPicPr>
        <p:blipFill>
          <a:blip r:embed="rId2"/>
          <a:stretch>
            <a:fillRect/>
          </a:stretch>
        </p:blipFill>
        <p:spPr>
          <a:xfrm>
            <a:off x="10395479" y="1830976"/>
            <a:ext cx="1019175" cy="3048000"/>
          </a:xfrm>
          <a:prstGeom prst="rect">
            <a:avLst/>
          </a:prstGeom>
        </p:spPr>
      </p:pic>
    </p:spTree>
    <p:extLst>
      <p:ext uri="{BB962C8B-B14F-4D97-AF65-F5344CB8AC3E}">
        <p14:creationId xmlns:p14="http://schemas.microsoft.com/office/powerpoint/2010/main" val="129634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34EED-55A7-391B-9025-DA41AB23985E}"/>
              </a:ext>
            </a:extLst>
          </p:cNvPr>
          <p:cNvSpPr>
            <a:spLocks noGrp="1"/>
          </p:cNvSpPr>
          <p:nvPr>
            <p:ph type="title"/>
          </p:nvPr>
        </p:nvSpPr>
        <p:spPr>
          <a:xfrm>
            <a:off x="1631852" y="801859"/>
            <a:ext cx="9256542" cy="880341"/>
          </a:xfrm>
        </p:spPr>
        <p:txBody>
          <a:bodyPr>
            <a:noAutofit/>
          </a:bodyPr>
          <a:lstStyle/>
          <a:p>
            <a:r>
              <a:rPr lang="es-ES" dirty="0"/>
              <a:t>SIGNIFICACIONES: MÁS ALLÁ DE LA “DISLEXIA”</a:t>
            </a:r>
            <a:r>
              <a:rPr lang="es-AR" dirty="0"/>
              <a:t> - Nora Emilce </a:t>
            </a:r>
            <a:r>
              <a:rPr lang="es-AR" dirty="0" err="1"/>
              <a:t>Elichiry</a:t>
            </a:r>
            <a:endParaRPr lang="es-AR" dirty="0"/>
          </a:p>
        </p:txBody>
      </p:sp>
      <p:sp>
        <p:nvSpPr>
          <p:cNvPr id="4" name="CuadroTexto 3">
            <a:extLst>
              <a:ext uri="{FF2B5EF4-FFF2-40B4-BE49-F238E27FC236}">
                <a16:creationId xmlns:a16="http://schemas.microsoft.com/office/drawing/2014/main" id="{E37CE154-98CF-D839-C63E-B0E89FCCE0EC}"/>
              </a:ext>
            </a:extLst>
          </p:cNvPr>
          <p:cNvSpPr txBox="1"/>
          <p:nvPr/>
        </p:nvSpPr>
        <p:spPr>
          <a:xfrm>
            <a:off x="1631852" y="2166425"/>
            <a:ext cx="9256541" cy="2246769"/>
          </a:xfrm>
          <a:prstGeom prst="rect">
            <a:avLst/>
          </a:prstGeom>
          <a:noFill/>
        </p:spPr>
        <p:txBody>
          <a:bodyPr wrap="square">
            <a:spAutoFit/>
          </a:bodyPr>
          <a:lstStyle/>
          <a:p>
            <a:pPr algn="just"/>
            <a:r>
              <a:rPr lang="es-ES" sz="2000" dirty="0"/>
              <a:t>El aprendizaje de la lectura y escritura es un proceso constructivo que involucra aspectos </a:t>
            </a:r>
            <a:r>
              <a:rPr lang="es-ES" sz="2000" b="1" dirty="0"/>
              <a:t>cognitivos, lingüísticos y sociales. </a:t>
            </a:r>
            <a:r>
              <a:rPr lang="es-ES" sz="2000" b="1" dirty="0">
                <a:sym typeface="Wingdings" panose="05000000000000000000" pitchFamily="2" charset="2"/>
              </a:rPr>
              <a:t> </a:t>
            </a:r>
            <a:r>
              <a:rPr lang="es-ES" sz="2000" dirty="0"/>
              <a:t>Proceso que requiere la mediación de enseñantes, la interacción con pares y con soportes apropiados. </a:t>
            </a:r>
          </a:p>
          <a:p>
            <a:pPr algn="just"/>
            <a:endParaRPr lang="es-ES" sz="2000" dirty="0"/>
          </a:p>
          <a:p>
            <a:pPr algn="just"/>
            <a:r>
              <a:rPr lang="es-ES" sz="2000" dirty="0"/>
              <a:t>Se generan problemas cuando el propio sistema educativo -bajo el discurso de “igualdad de oportunidades”- presenta una </a:t>
            </a:r>
            <a:r>
              <a:rPr lang="es-ES" sz="2000" b="1" dirty="0"/>
              <a:t>propuesta homogénea </a:t>
            </a:r>
            <a:r>
              <a:rPr lang="es-ES" sz="2000" dirty="0"/>
              <a:t>con tiempos rígidos para todo el alumnado y al ignorarlos recorridos previos desestima la heterogeneidad. </a:t>
            </a:r>
          </a:p>
        </p:txBody>
      </p:sp>
    </p:spTree>
    <p:extLst>
      <p:ext uri="{BB962C8B-B14F-4D97-AF65-F5344CB8AC3E}">
        <p14:creationId xmlns:p14="http://schemas.microsoft.com/office/powerpoint/2010/main" val="568132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FF68D6B-8B43-CC35-562B-F5326DD77F0A}"/>
              </a:ext>
            </a:extLst>
          </p:cNvPr>
          <p:cNvSpPr>
            <a:spLocks noGrp="1"/>
          </p:cNvSpPr>
          <p:nvPr>
            <p:ph idx="1"/>
          </p:nvPr>
        </p:nvSpPr>
        <p:spPr>
          <a:xfrm>
            <a:off x="1851777" y="1160937"/>
            <a:ext cx="8488445" cy="3987838"/>
          </a:xfrm>
        </p:spPr>
        <p:txBody>
          <a:bodyPr>
            <a:norm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La igualdad de oportunidades para la educación no es tal si se desconoce:</a:t>
            </a:r>
          </a:p>
          <a:p>
            <a:pPr algn="just" defTabSz="457200">
              <a:spcBef>
                <a:spcPts val="0"/>
              </a:spcBef>
              <a:buClrTx/>
              <a:defRPr/>
            </a:pP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la historia extraescolar</a:t>
            </a:r>
          </a:p>
          <a:p>
            <a:pPr algn="just" defTabSz="457200">
              <a:spcBef>
                <a:spcPts val="0"/>
              </a:spcBef>
              <a:buClrTx/>
              <a:defRPr/>
            </a:pP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sus procesos constructivos </a:t>
            </a:r>
          </a:p>
          <a:p>
            <a:pPr algn="just" defTabSz="457200">
              <a:spcBef>
                <a:spcPts val="0"/>
              </a:spcBef>
              <a:buClrTx/>
              <a:defRPr/>
            </a:pP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los recorridos de apropiación que son diferenciales según las posibilidades que el contexto brinda.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Es necesario pensar la </a:t>
            </a:r>
            <a:r>
              <a:rPr kumimoji="0" lang="es-ES" sz="2000" b="1" i="0" u="none" strike="noStrike" kern="1200" cap="none" spc="0" normalizeH="0" baseline="0" noProof="0" dirty="0">
                <a:ln>
                  <a:noFill/>
                </a:ln>
                <a:solidFill>
                  <a:prstClr val="black"/>
                </a:solidFill>
                <a:effectLst/>
                <a:uLnTx/>
                <a:uFillTx/>
                <a:latin typeface="Gill Sans MT" panose="020B0502020104020203"/>
                <a:ea typeface="+mn-ea"/>
                <a:cs typeface="+mn-cs"/>
              </a:rPr>
              <a:t>escuela</a:t>
            </a: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 como un espacio que posibilite una </a:t>
            </a:r>
            <a:r>
              <a:rPr kumimoji="0" lang="es-ES" sz="2000" b="1" i="0" u="none" strike="noStrike" kern="1200" cap="none" spc="0" normalizeH="0" baseline="0" noProof="0" dirty="0">
                <a:ln>
                  <a:noFill/>
                </a:ln>
                <a:solidFill>
                  <a:prstClr val="black"/>
                </a:solidFill>
                <a:effectLst/>
                <a:uLnTx/>
                <a:uFillTx/>
                <a:latin typeface="Gill Sans MT" panose="020B0502020104020203"/>
                <a:ea typeface="+mn-ea"/>
                <a:cs typeface="+mn-cs"/>
              </a:rPr>
              <a:t>enseñanza </a:t>
            </a:r>
            <a:r>
              <a:rPr kumimoji="0" lang="es-ES" sz="2000" i="0" u="none" strike="noStrike" kern="1200" cap="none" spc="0" normalizeH="0" baseline="0" noProof="0" dirty="0">
                <a:ln>
                  <a:noFill/>
                </a:ln>
                <a:solidFill>
                  <a:prstClr val="black"/>
                </a:solidFill>
                <a:effectLst/>
                <a:uLnTx/>
                <a:uFillTx/>
                <a:latin typeface="Gill Sans MT" panose="020B0502020104020203"/>
                <a:ea typeface="+mn-ea"/>
                <a:cs typeface="+mn-cs"/>
              </a:rPr>
              <a:t>que:</a:t>
            </a:r>
          </a:p>
          <a:p>
            <a:pPr algn="just" defTabSz="457200">
              <a:spcBef>
                <a:spcPts val="0"/>
              </a:spcBef>
              <a:buClrTx/>
              <a:buFont typeface="Symbol" panose="05050102010706020507" pitchFamily="18" charset="2"/>
              <a:buChar char=""/>
              <a:defRPr/>
            </a:pPr>
            <a:r>
              <a:rPr kumimoji="0" lang="es-ES" sz="2000" i="0" u="none" strike="noStrike" kern="1200" cap="none" spc="0" normalizeH="0" baseline="0" noProof="0" dirty="0">
                <a:ln>
                  <a:noFill/>
                </a:ln>
                <a:solidFill>
                  <a:prstClr val="black"/>
                </a:solidFill>
                <a:effectLst/>
                <a:uLnTx/>
                <a:uFillTx/>
                <a:latin typeface="Gill Sans MT" panose="020B0502020104020203"/>
                <a:ea typeface="+mn-ea"/>
                <a:cs typeface="+mn-cs"/>
              </a:rPr>
              <a:t> respete </a:t>
            </a:r>
            <a:r>
              <a:rPr kumimoji="0" lang="es-ES" sz="2000" b="1" i="0" u="none" strike="noStrike" kern="1200" cap="none" spc="0" normalizeH="0" baseline="0" noProof="0" dirty="0">
                <a:ln>
                  <a:noFill/>
                </a:ln>
                <a:solidFill>
                  <a:prstClr val="black"/>
                </a:solidFill>
                <a:effectLst/>
                <a:uLnTx/>
                <a:uFillTx/>
                <a:latin typeface="Gill Sans MT" panose="020B0502020104020203"/>
                <a:ea typeface="+mn-ea"/>
                <a:cs typeface="+mn-cs"/>
              </a:rPr>
              <a:t>ritmos</a:t>
            </a:r>
          </a:p>
          <a:p>
            <a:pPr algn="just" defTabSz="457200">
              <a:spcBef>
                <a:spcPts val="0"/>
              </a:spcBef>
              <a:buClrTx/>
              <a:buFont typeface="Symbol" panose="05050102010706020507" pitchFamily="18" charset="2"/>
              <a:buChar char=""/>
              <a:defRPr/>
            </a:pPr>
            <a:r>
              <a:rPr kumimoji="0" lang="es-ES" sz="2000" i="0" u="none" strike="noStrike" kern="1200" cap="none" spc="0" normalizeH="0" baseline="0" noProof="0" dirty="0">
                <a:ln>
                  <a:noFill/>
                </a:ln>
                <a:solidFill>
                  <a:prstClr val="black"/>
                </a:solidFill>
                <a:effectLst/>
                <a:uLnTx/>
                <a:uFillTx/>
                <a:latin typeface="Gill Sans MT" panose="020B0502020104020203"/>
                <a:ea typeface="+mn-ea"/>
                <a:cs typeface="+mn-cs"/>
              </a:rPr>
              <a:t> </a:t>
            </a:r>
            <a:r>
              <a:rPr kumimoji="0" lang="es-ES" sz="2000" b="1" i="0" u="none" strike="noStrike" kern="1200" cap="none" spc="0" normalizeH="0" baseline="0" noProof="0" dirty="0">
                <a:ln>
                  <a:noFill/>
                </a:ln>
                <a:solidFill>
                  <a:prstClr val="black"/>
                </a:solidFill>
                <a:effectLst/>
                <a:uLnTx/>
                <a:uFillTx/>
                <a:latin typeface="Gill Sans MT" panose="020B0502020104020203"/>
                <a:ea typeface="+mn-ea"/>
                <a:cs typeface="+mn-cs"/>
              </a:rPr>
              <a:t>estilos de aprendizaje </a:t>
            </a:r>
          </a:p>
          <a:p>
            <a:pPr algn="just" defTabSz="457200">
              <a:spcBef>
                <a:spcPts val="0"/>
              </a:spcBef>
              <a:buClrTx/>
              <a:buFont typeface="Symbol" panose="05050102010706020507" pitchFamily="18" charset="2"/>
              <a:buChar char=""/>
              <a:defRPr/>
            </a:pPr>
            <a:r>
              <a:rPr lang="es-ES" sz="2000" dirty="0">
                <a:solidFill>
                  <a:prstClr val="black"/>
                </a:solidFill>
                <a:latin typeface="Gill Sans MT" panose="020B0502020104020203"/>
              </a:rPr>
              <a:t> </a:t>
            </a:r>
            <a:r>
              <a:rPr kumimoji="0" lang="es-ES" sz="2000" i="0" u="none" strike="noStrike" kern="1200" cap="none" spc="0" normalizeH="0" baseline="0" noProof="0" dirty="0">
                <a:ln>
                  <a:noFill/>
                </a:ln>
                <a:solidFill>
                  <a:prstClr val="black"/>
                </a:solidFill>
                <a:effectLst/>
                <a:uLnTx/>
                <a:uFillTx/>
                <a:latin typeface="Gill Sans MT" panose="020B0502020104020203"/>
                <a:ea typeface="+mn-ea"/>
                <a:cs typeface="+mn-cs"/>
              </a:rPr>
              <a:t>que se oriente a la </a:t>
            </a:r>
            <a:r>
              <a:rPr kumimoji="0" lang="es-ES" sz="2000" b="1" i="0" u="none" strike="noStrike" kern="1200" cap="none" spc="0" normalizeH="0" baseline="0" noProof="0" dirty="0">
                <a:ln>
                  <a:noFill/>
                </a:ln>
                <a:solidFill>
                  <a:prstClr val="black"/>
                </a:solidFill>
                <a:effectLst/>
                <a:uLnTx/>
                <a:uFillTx/>
                <a:latin typeface="Gill Sans MT" panose="020B0502020104020203"/>
                <a:ea typeface="+mn-ea"/>
                <a:cs typeface="+mn-cs"/>
              </a:rPr>
              <a:t>búsqueda de sentido </a:t>
            </a:r>
            <a:r>
              <a:rPr kumimoji="0" lang="es-ES" sz="2000" b="0" i="0" u="none" strike="noStrike" kern="1200" cap="none" spc="0" normalizeH="0" baseline="0" noProof="0" dirty="0">
                <a:ln>
                  <a:noFill/>
                </a:ln>
                <a:solidFill>
                  <a:prstClr val="black"/>
                </a:solidFill>
                <a:effectLst/>
                <a:uLnTx/>
                <a:uFillTx/>
                <a:latin typeface="Gill Sans MT" panose="020B0502020104020203"/>
                <a:ea typeface="+mn-ea"/>
                <a:cs typeface="+mn-cs"/>
              </a:rPr>
              <a:t>tomando en cuenta que los resultados escolares son situados y colectivos.</a:t>
            </a:r>
            <a:endParaRPr kumimoji="0" lang="es-AR"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endParaRPr lang="es-AR" dirty="0"/>
          </a:p>
        </p:txBody>
      </p:sp>
    </p:spTree>
    <p:extLst>
      <p:ext uri="{BB962C8B-B14F-4D97-AF65-F5344CB8AC3E}">
        <p14:creationId xmlns:p14="http://schemas.microsoft.com/office/powerpoint/2010/main" val="132982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02ABF2-EBCF-7787-B878-EA0B9A152CB3}"/>
              </a:ext>
            </a:extLst>
          </p:cNvPr>
          <p:cNvPicPr>
            <a:picLocks noChangeAspect="1"/>
          </p:cNvPicPr>
          <p:nvPr/>
        </p:nvPicPr>
        <p:blipFill rotWithShape="1">
          <a:blip r:embed="rId2"/>
          <a:srcRect r="-40" b="50000"/>
          <a:stretch/>
        </p:blipFill>
        <p:spPr>
          <a:xfrm>
            <a:off x="497101" y="1472385"/>
            <a:ext cx="10923042" cy="3440415"/>
          </a:xfrm>
          <a:prstGeom prst="rect">
            <a:avLst/>
          </a:prstGeom>
        </p:spPr>
      </p:pic>
    </p:spTree>
    <p:extLst>
      <p:ext uri="{BB962C8B-B14F-4D97-AF65-F5344CB8AC3E}">
        <p14:creationId xmlns:p14="http://schemas.microsoft.com/office/powerpoint/2010/main" val="174932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943B86-A206-0E35-74F8-5BE461E789CD}"/>
              </a:ext>
            </a:extLst>
          </p:cNvPr>
          <p:cNvPicPr>
            <a:picLocks noChangeAspect="1"/>
          </p:cNvPicPr>
          <p:nvPr/>
        </p:nvPicPr>
        <p:blipFill rotWithShape="1">
          <a:blip r:embed="rId2"/>
          <a:srcRect l="22984" t="52690" r="21249" b="16757"/>
          <a:stretch/>
        </p:blipFill>
        <p:spPr>
          <a:xfrm>
            <a:off x="575774" y="1419503"/>
            <a:ext cx="10828230" cy="3335377"/>
          </a:xfrm>
          <a:prstGeom prst="rect">
            <a:avLst/>
          </a:prstGeom>
        </p:spPr>
      </p:pic>
    </p:spTree>
    <p:extLst>
      <p:ext uri="{BB962C8B-B14F-4D97-AF65-F5344CB8AC3E}">
        <p14:creationId xmlns:p14="http://schemas.microsoft.com/office/powerpoint/2010/main" val="298550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8F1528-8EA8-314A-FF3B-2A504B93C06D}"/>
              </a:ext>
            </a:extLst>
          </p:cNvPr>
          <p:cNvPicPr>
            <a:picLocks noChangeAspect="1"/>
          </p:cNvPicPr>
          <p:nvPr/>
        </p:nvPicPr>
        <p:blipFill>
          <a:blip r:embed="rId2"/>
          <a:stretch>
            <a:fillRect/>
          </a:stretch>
        </p:blipFill>
        <p:spPr>
          <a:xfrm>
            <a:off x="745683" y="1283164"/>
            <a:ext cx="10353587" cy="3246633"/>
          </a:xfrm>
          <a:prstGeom prst="rect">
            <a:avLst/>
          </a:prstGeom>
        </p:spPr>
      </p:pic>
    </p:spTree>
    <p:extLst>
      <p:ext uri="{BB962C8B-B14F-4D97-AF65-F5344CB8AC3E}">
        <p14:creationId xmlns:p14="http://schemas.microsoft.com/office/powerpoint/2010/main" val="12800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title="Carmen Fusca - Cuestionando la Dislexia">
            <a:hlinkClick r:id="" action="ppaction://media"/>
            <a:extLst>
              <a:ext uri="{FF2B5EF4-FFF2-40B4-BE49-F238E27FC236}">
                <a16:creationId xmlns:a16="http://schemas.microsoft.com/office/drawing/2014/main" id="{1606F9C2-B7E7-2856-758D-48F8A1312FC3}"/>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38913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s multimedia en línea 1" title="Mg Carmen Fusca (Psicopedagoga) - Programa &quot;Caminos de tiza&quot; TV Pública - Parte 1/2 - Año 2012">
            <a:hlinkClick r:id="" action="ppaction://media"/>
            <a:extLst>
              <a:ext uri="{FF2B5EF4-FFF2-40B4-BE49-F238E27FC236}">
                <a16:creationId xmlns:a16="http://schemas.microsoft.com/office/drawing/2014/main" id="{346209F9-8902-4124-0CCE-CC23036BD99E}"/>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7835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F04D3-51F2-48D7-84CC-F9197A7B7FD4}"/>
              </a:ext>
            </a:extLst>
          </p:cNvPr>
          <p:cNvSpPr>
            <a:spLocks noGrp="1"/>
          </p:cNvSpPr>
          <p:nvPr>
            <p:ph type="title"/>
          </p:nvPr>
        </p:nvSpPr>
        <p:spPr/>
        <p:txBody>
          <a:bodyPr/>
          <a:lstStyle/>
          <a:p>
            <a:r>
              <a:rPr lang="es-ES" b="1" dirty="0"/>
              <a:t>Casos testigos: dislexia</a:t>
            </a:r>
            <a:endParaRPr lang="es-AR" b="1" dirty="0"/>
          </a:p>
        </p:txBody>
      </p:sp>
      <p:sp>
        <p:nvSpPr>
          <p:cNvPr id="3" name="Marcador de contenido 2">
            <a:extLst>
              <a:ext uri="{FF2B5EF4-FFF2-40B4-BE49-F238E27FC236}">
                <a16:creationId xmlns:a16="http://schemas.microsoft.com/office/drawing/2014/main" id="{15C167A0-8574-4FD1-B1DF-592CE53CF954}"/>
              </a:ext>
            </a:extLst>
          </p:cNvPr>
          <p:cNvSpPr>
            <a:spLocks noGrp="1"/>
          </p:cNvSpPr>
          <p:nvPr>
            <p:ph idx="1"/>
          </p:nvPr>
        </p:nvSpPr>
        <p:spPr>
          <a:xfrm>
            <a:off x="2231136" y="2518123"/>
            <a:ext cx="7729728" cy="4084489"/>
          </a:xfrm>
        </p:spPr>
        <p:txBody>
          <a:bodyPr>
            <a:normAutofit/>
          </a:bodyPr>
          <a:lstStyle/>
          <a:p>
            <a:pPr algn="just"/>
            <a:r>
              <a:rPr lang="es-ES" sz="2000" b="1" dirty="0"/>
              <a:t>En 2015 </a:t>
            </a:r>
            <a:r>
              <a:rPr lang="es-ES" sz="2000" b="1" dirty="0">
                <a:sym typeface="Wingdings" panose="05000000000000000000" pitchFamily="2" charset="2"/>
              </a:rPr>
              <a:t></a:t>
            </a:r>
            <a:r>
              <a:rPr lang="es-ES" sz="2000" b="1" dirty="0"/>
              <a:t> "Proyecto de Ley sobre Dificultades Especificas del Aprendizaje". </a:t>
            </a:r>
          </a:p>
          <a:p>
            <a:pPr algn="just"/>
            <a:r>
              <a:rPr lang="es-ES" sz="2000" dirty="0"/>
              <a:t>Respecto a dicho proyecto de ley, FORUM INFANCIAS, se pronunció a través de un documento titulado: “Una ley que, más que garantizar derechos de los niños, los vulneraría”.</a:t>
            </a:r>
          </a:p>
          <a:p>
            <a:pPr algn="just"/>
            <a:r>
              <a:rPr lang="es-ES" sz="2000" dirty="0"/>
              <a:t>El mismo expresa la preocupación de simplificar un aprendizaje como el de la lectura y la escritura a una </a:t>
            </a:r>
            <a:r>
              <a:rPr lang="es-ES" sz="2000" b="1" dirty="0"/>
              <a:t>causa neurobiológica. </a:t>
            </a:r>
          </a:p>
          <a:p>
            <a:pPr algn="just"/>
            <a:r>
              <a:rPr lang="es-ES" sz="2000" dirty="0"/>
              <a:t>Además, mencionan que mucho de los así llamados síntomas, no son sino etapas esperables del proceso de aprendizaje. Ponen en tela de juicio la condición de que, para recibir ayuda, un niño necesite ser portador de un diagnóstico.</a:t>
            </a:r>
          </a:p>
          <a:p>
            <a:endParaRPr lang="es-AR" dirty="0"/>
          </a:p>
        </p:txBody>
      </p:sp>
    </p:spTree>
    <p:extLst>
      <p:ext uri="{BB962C8B-B14F-4D97-AF65-F5344CB8AC3E}">
        <p14:creationId xmlns:p14="http://schemas.microsoft.com/office/powerpoint/2010/main" val="358064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ni es ">
            <a:hlinkClick r:id="" action="ppaction://media"/>
            <a:extLst>
              <a:ext uri="{FF2B5EF4-FFF2-40B4-BE49-F238E27FC236}">
                <a16:creationId xmlns:a16="http://schemas.microsoft.com/office/drawing/2014/main" id="{19A6FEEE-43D9-35D7-00EC-6DF386B6E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8098" y="997927"/>
            <a:ext cx="9795803" cy="5510140"/>
          </a:xfrm>
          <a:prstGeom prst="rect">
            <a:avLst/>
          </a:prstGeom>
        </p:spPr>
      </p:pic>
      <p:sp>
        <p:nvSpPr>
          <p:cNvPr id="9" name="CuadroTexto 8">
            <a:extLst>
              <a:ext uri="{FF2B5EF4-FFF2-40B4-BE49-F238E27FC236}">
                <a16:creationId xmlns:a16="http://schemas.microsoft.com/office/drawing/2014/main" id="{DAAA975F-2812-F602-D9E2-0718615889BA}"/>
              </a:ext>
            </a:extLst>
          </p:cNvPr>
          <p:cNvSpPr txBox="1"/>
          <p:nvPr/>
        </p:nvSpPr>
        <p:spPr>
          <a:xfrm>
            <a:off x="1198098" y="218442"/>
            <a:ext cx="6098344" cy="646331"/>
          </a:xfrm>
          <a:prstGeom prst="rect">
            <a:avLst/>
          </a:prstGeom>
          <a:noFill/>
        </p:spPr>
        <p:txBody>
          <a:bodyPr wrap="square">
            <a:spAutoFit/>
          </a:bodyPr>
          <a:lstStyle/>
          <a:p>
            <a:br>
              <a:rPr lang="es-AR" dirty="0"/>
            </a:br>
            <a:r>
              <a:rPr lang="es-AR" b="1" i="0" dirty="0">
                <a:effectLst/>
                <a:latin typeface="+mj-lt"/>
              </a:rPr>
              <a:t>DANI ES DISBICICLÉTICO</a:t>
            </a:r>
            <a:endParaRPr lang="es-AR" b="1" dirty="0">
              <a:latin typeface="+mj-lt"/>
            </a:endParaRPr>
          </a:p>
        </p:txBody>
      </p:sp>
    </p:spTree>
    <p:extLst>
      <p:ext uri="{BB962C8B-B14F-4D97-AF65-F5344CB8AC3E}">
        <p14:creationId xmlns:p14="http://schemas.microsoft.com/office/powerpoint/2010/main" val="312159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43A0A11-D5CB-A29D-1B8E-6D3B499FAADA}"/>
              </a:ext>
            </a:extLst>
          </p:cNvPr>
          <p:cNvSpPr>
            <a:spLocks noGrp="1"/>
          </p:cNvSpPr>
          <p:nvPr>
            <p:ph type="title"/>
          </p:nvPr>
        </p:nvSpPr>
        <p:spPr>
          <a:xfrm>
            <a:off x="2582131" y="2368453"/>
            <a:ext cx="7731125" cy="1187450"/>
          </a:xfrm>
        </p:spPr>
        <p:txBody>
          <a:bodyPr>
            <a:noAutofit/>
          </a:bodyPr>
          <a:lstStyle/>
          <a:p>
            <a:r>
              <a:rPr lang="es-ES" sz="2400" dirty="0"/>
              <a:t>Los invito a leer el cuento: </a:t>
            </a:r>
            <a:br>
              <a:rPr lang="es-ES" sz="2400" dirty="0"/>
            </a:br>
            <a:r>
              <a:rPr lang="es-ES" sz="2400" dirty="0"/>
              <a:t>“Teresa Acosta y la Virgen de Fátima” – </a:t>
            </a:r>
            <a:br>
              <a:rPr lang="es-ES" sz="2400" dirty="0"/>
            </a:br>
            <a:r>
              <a:rPr lang="es-ES" sz="2400" dirty="0"/>
              <a:t>Ana </a:t>
            </a:r>
            <a:r>
              <a:rPr lang="es-ES" sz="2400" dirty="0" err="1"/>
              <a:t>Caporale</a:t>
            </a:r>
            <a:endParaRPr lang="es-AR" sz="2400" dirty="0"/>
          </a:p>
        </p:txBody>
      </p:sp>
    </p:spTree>
    <p:extLst>
      <p:ext uri="{BB962C8B-B14F-4D97-AF65-F5344CB8AC3E}">
        <p14:creationId xmlns:p14="http://schemas.microsoft.com/office/powerpoint/2010/main" val="1948643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DF68A-AF52-FDF4-ED81-FD810B11E713}"/>
              </a:ext>
            </a:extLst>
          </p:cNvPr>
          <p:cNvSpPr>
            <a:spLocks noGrp="1"/>
          </p:cNvSpPr>
          <p:nvPr>
            <p:ph type="title"/>
          </p:nvPr>
        </p:nvSpPr>
        <p:spPr>
          <a:xfrm>
            <a:off x="2231136" y="505532"/>
            <a:ext cx="8066415" cy="1188720"/>
          </a:xfrm>
        </p:spPr>
        <p:txBody>
          <a:bodyPr>
            <a:noAutofit/>
          </a:bodyPr>
          <a:lstStyle/>
          <a:p>
            <a:r>
              <a:rPr lang="es-ES" sz="2400" dirty="0"/>
              <a:t>REFLEXIONES</a:t>
            </a:r>
            <a:endParaRPr lang="es-AR" sz="2400" dirty="0"/>
          </a:p>
        </p:txBody>
      </p:sp>
      <p:sp>
        <p:nvSpPr>
          <p:cNvPr id="3" name="Marcador de contenido 2">
            <a:extLst>
              <a:ext uri="{FF2B5EF4-FFF2-40B4-BE49-F238E27FC236}">
                <a16:creationId xmlns:a16="http://schemas.microsoft.com/office/drawing/2014/main" id="{184A3E95-DC37-6D5B-9EB9-34DB4859E38F}"/>
              </a:ext>
            </a:extLst>
          </p:cNvPr>
          <p:cNvSpPr>
            <a:spLocks noGrp="1"/>
          </p:cNvSpPr>
          <p:nvPr>
            <p:ph idx="1"/>
          </p:nvPr>
        </p:nvSpPr>
        <p:spPr>
          <a:xfrm>
            <a:off x="2231136" y="1885175"/>
            <a:ext cx="8066414" cy="3762756"/>
          </a:xfrm>
        </p:spPr>
        <p:txBody>
          <a:bodyPr>
            <a:noAutofit/>
          </a:bodyPr>
          <a:lstStyle/>
          <a:p>
            <a:pPr algn="just"/>
            <a:r>
              <a:rPr lang="es-ES" sz="2000" dirty="0"/>
              <a:t>Teresa Acosta podría haber sido fácilmente diagnosticada como disléxica.</a:t>
            </a:r>
          </a:p>
          <a:p>
            <a:pPr algn="just"/>
            <a:r>
              <a:rPr lang="es-ES" sz="2000" dirty="0"/>
              <a:t>Quizás si hubiese vivido en el contexto contemporáneo, su dificultad para “juntar” las letras hubiese sido rápidamente catalogada bajo el diagnóstico que nos convoca en esta clase.</a:t>
            </a:r>
          </a:p>
          <a:p>
            <a:pPr algn="just"/>
            <a:r>
              <a:rPr lang="es-ES" sz="2000" dirty="0"/>
              <a:t>Sin embargo, el contexto de la protagonista era otro, y vivió ciertas experiencias fuera de la escuela que hicieron que finalmente pueda aprender. ¿Entonces podría Teresa tener un problema de aprendizaje, un atrapamiento de su inteligencia (Alicia Fernández)? ¿O estaríamos más bien ante un claro ejemplo del así llamado fracaso escolar? </a:t>
            </a:r>
          </a:p>
          <a:p>
            <a:pPr algn="just"/>
            <a:r>
              <a:rPr lang="es-ES" sz="2000" dirty="0"/>
              <a:t>Muchas de nuestras experiencias escolares dan cuenta de la persistencia de los métodos fonológicos para la enseñanza de la lectura y la escritura, por fuera de situaciones con significación social. </a:t>
            </a:r>
            <a:endParaRPr lang="es-AR" sz="2000" dirty="0"/>
          </a:p>
        </p:txBody>
      </p:sp>
    </p:spTree>
    <p:extLst>
      <p:ext uri="{BB962C8B-B14F-4D97-AF65-F5344CB8AC3E}">
        <p14:creationId xmlns:p14="http://schemas.microsoft.com/office/powerpoint/2010/main" val="101461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C6870-0AB8-7CB6-3656-ED0300A0811B}"/>
              </a:ext>
            </a:extLst>
          </p:cNvPr>
          <p:cNvSpPr>
            <a:spLocks noGrp="1"/>
          </p:cNvSpPr>
          <p:nvPr>
            <p:ph type="title"/>
          </p:nvPr>
        </p:nvSpPr>
        <p:spPr/>
        <p:txBody>
          <a:bodyPr/>
          <a:lstStyle/>
          <a:p>
            <a:r>
              <a:rPr lang="es-ES" dirty="0"/>
              <a:t>¿Qué nos dice con respecto a esto Emilia Ferreiro?</a:t>
            </a:r>
            <a:endParaRPr lang="es-AR" dirty="0"/>
          </a:p>
        </p:txBody>
      </p:sp>
      <p:sp>
        <p:nvSpPr>
          <p:cNvPr id="3" name="Marcador de contenido 2">
            <a:extLst>
              <a:ext uri="{FF2B5EF4-FFF2-40B4-BE49-F238E27FC236}">
                <a16:creationId xmlns:a16="http://schemas.microsoft.com/office/drawing/2014/main" id="{3D540BF7-C4C8-6159-DC87-558D1EA6BC3C}"/>
              </a:ext>
            </a:extLst>
          </p:cNvPr>
          <p:cNvSpPr>
            <a:spLocks noGrp="1"/>
          </p:cNvSpPr>
          <p:nvPr>
            <p:ph idx="1"/>
          </p:nvPr>
        </p:nvSpPr>
        <p:spPr/>
        <p:txBody>
          <a:bodyPr>
            <a:normAutofit/>
          </a:bodyPr>
          <a:lstStyle/>
          <a:p>
            <a:pPr marL="0" indent="0" algn="just">
              <a:buNone/>
            </a:pPr>
            <a:r>
              <a:rPr lang="es-ES" sz="2000" dirty="0"/>
              <a:t>Hay dos formas de ingresar al mundo de las letras: </a:t>
            </a:r>
          </a:p>
          <a:p>
            <a:pPr algn="just"/>
            <a:endParaRPr lang="es-ES" sz="2000" dirty="0"/>
          </a:p>
          <a:p>
            <a:pPr algn="just"/>
            <a:r>
              <a:rPr lang="es-ES" sz="2000" b="1" dirty="0"/>
              <a:t>La que está cubierta de magia</a:t>
            </a:r>
            <a:r>
              <a:rPr lang="es-ES" sz="2000" dirty="0"/>
              <a:t>: implica el descubrimiento, a partir de la experiencia con otros sujetos lectores, que esas marcas tienen poderes especiales: con sólo mirarlas se produce lenguaje</a:t>
            </a:r>
          </a:p>
          <a:p>
            <a:pPr algn="just"/>
            <a:r>
              <a:rPr lang="es-ES" sz="2000" b="1" dirty="0"/>
              <a:t>La de la técnica: </a:t>
            </a:r>
            <a:r>
              <a:rPr lang="es-ES" sz="2000" dirty="0"/>
              <a:t>niños a los que quizás no se les leen cuentos y su primer contacto con la lectura y la escritura se produce en la escuela. </a:t>
            </a:r>
          </a:p>
          <a:p>
            <a:pPr algn="just"/>
            <a:endParaRPr lang="es-ES" sz="2000" dirty="0"/>
          </a:p>
          <a:p>
            <a:pPr marL="0" indent="0" algn="just">
              <a:buNone/>
            </a:pPr>
            <a:endParaRPr lang="es-AR" sz="2000" dirty="0"/>
          </a:p>
        </p:txBody>
      </p:sp>
    </p:spTree>
    <p:extLst>
      <p:ext uri="{BB962C8B-B14F-4D97-AF65-F5344CB8AC3E}">
        <p14:creationId xmlns:p14="http://schemas.microsoft.com/office/powerpoint/2010/main" val="218176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os multimedia en línea 2" title="Dificultades en la lectura y escritura - La dislexia en debate - FORUM INFANCIAS">
            <a:hlinkClick r:id="" action="ppaction://media"/>
            <a:extLst>
              <a:ext uri="{FF2B5EF4-FFF2-40B4-BE49-F238E27FC236}">
                <a16:creationId xmlns:a16="http://schemas.microsoft.com/office/drawing/2014/main" id="{C2047C7D-0AA5-EA7B-7448-1C6995B51329}"/>
              </a:ext>
            </a:extLst>
          </p:cNvPr>
          <p:cNvPicPr>
            <a:picLocks noRot="1" noChangeAspect="1"/>
          </p:cNvPicPr>
          <p:nvPr>
            <a:videoFile r:link="rId1"/>
          </p:nvPr>
        </p:nvPicPr>
        <p:blipFill>
          <a:blip r:embed="rId3"/>
          <a:stretch>
            <a:fillRect/>
          </a:stretch>
        </p:blipFill>
        <p:spPr>
          <a:xfrm>
            <a:off x="26988" y="0"/>
            <a:ext cx="12138023" cy="6858000"/>
          </a:xfrm>
          <a:prstGeom prst="rect">
            <a:avLst/>
          </a:prstGeom>
        </p:spPr>
      </p:pic>
    </p:spTree>
    <p:extLst>
      <p:ext uri="{BB962C8B-B14F-4D97-AF65-F5344CB8AC3E}">
        <p14:creationId xmlns:p14="http://schemas.microsoft.com/office/powerpoint/2010/main" val="7534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EECA3-F83E-4A2D-953E-5D745E71FB35}"/>
              </a:ext>
            </a:extLst>
          </p:cNvPr>
          <p:cNvSpPr>
            <a:spLocks noGrp="1"/>
          </p:cNvSpPr>
          <p:nvPr>
            <p:ph type="title"/>
          </p:nvPr>
        </p:nvSpPr>
        <p:spPr/>
        <p:txBody>
          <a:bodyPr/>
          <a:lstStyle/>
          <a:p>
            <a:r>
              <a:rPr lang="es-ES" dirty="0"/>
              <a:t>Carmen fusca</a:t>
            </a:r>
            <a:endParaRPr lang="es-AR" dirty="0"/>
          </a:p>
        </p:txBody>
      </p:sp>
      <p:sp>
        <p:nvSpPr>
          <p:cNvPr id="3" name="Marcador de contenido 2">
            <a:extLst>
              <a:ext uri="{FF2B5EF4-FFF2-40B4-BE49-F238E27FC236}">
                <a16:creationId xmlns:a16="http://schemas.microsoft.com/office/drawing/2014/main" id="{4E7186BD-241E-4D4A-9785-A60E2CFEB925}"/>
              </a:ext>
            </a:extLst>
          </p:cNvPr>
          <p:cNvSpPr>
            <a:spLocks noGrp="1"/>
          </p:cNvSpPr>
          <p:nvPr>
            <p:ph idx="1"/>
          </p:nvPr>
        </p:nvSpPr>
        <p:spPr>
          <a:xfrm>
            <a:off x="2231136" y="2638044"/>
            <a:ext cx="7729728" cy="3860291"/>
          </a:xfrm>
        </p:spPr>
        <p:txBody>
          <a:bodyPr>
            <a:normAutofit fontScale="92500" lnSpcReduction="20000"/>
          </a:bodyPr>
          <a:lstStyle/>
          <a:p>
            <a:pPr algn="just"/>
            <a:r>
              <a:rPr lang="es-ES" sz="2000" dirty="0"/>
              <a:t>Aprender a leer y a escribir es difícil, son tareas complejas. </a:t>
            </a:r>
          </a:p>
          <a:p>
            <a:pPr algn="just"/>
            <a:r>
              <a:rPr lang="es-ES" sz="2000" dirty="0"/>
              <a:t>El aprendizaje de la lengua escrita implica activos procesos de construcción para los niños y adolescentes en los que están involucrados aspectos:</a:t>
            </a:r>
          </a:p>
          <a:p>
            <a:pPr algn="just">
              <a:buFont typeface="Symbol" panose="05050102010706020507" pitchFamily="18" charset="2"/>
              <a:buChar char=""/>
            </a:pPr>
            <a:r>
              <a:rPr lang="es-ES" sz="2000" dirty="0"/>
              <a:t>Cognitivos</a:t>
            </a:r>
          </a:p>
          <a:p>
            <a:pPr algn="just">
              <a:buFont typeface="Symbol" panose="05050102010706020507" pitchFamily="18" charset="2"/>
              <a:buChar char=""/>
            </a:pPr>
            <a:r>
              <a:rPr lang="es-ES" sz="2000" dirty="0"/>
              <a:t>Psicológicos</a:t>
            </a:r>
          </a:p>
          <a:p>
            <a:pPr algn="just">
              <a:buFont typeface="Symbol" panose="05050102010706020507" pitchFamily="18" charset="2"/>
              <a:buChar char=""/>
            </a:pPr>
            <a:r>
              <a:rPr lang="es-ES" sz="2000" dirty="0"/>
              <a:t>Psicolingüísticos</a:t>
            </a:r>
          </a:p>
          <a:p>
            <a:pPr algn="just">
              <a:buFont typeface="Symbol" panose="05050102010706020507" pitchFamily="18" charset="2"/>
              <a:buChar char=""/>
            </a:pPr>
            <a:r>
              <a:rPr lang="es-ES" sz="2000" dirty="0"/>
              <a:t>Sociales </a:t>
            </a:r>
          </a:p>
          <a:p>
            <a:pPr algn="just">
              <a:buFont typeface="Symbol" panose="05050102010706020507" pitchFamily="18" charset="2"/>
              <a:buChar char=""/>
            </a:pPr>
            <a:r>
              <a:rPr lang="es-ES" sz="2000" dirty="0"/>
              <a:t>Pedagógicos.</a:t>
            </a:r>
          </a:p>
          <a:p>
            <a:pPr algn="just"/>
            <a:r>
              <a:rPr lang="es-ES" sz="2000" dirty="0"/>
              <a:t>Tienen que apropiarse y comprender la complejidad de nuestro sistema de representación escrito, apropiarse y ejercer las diferentes estrategias y quehaceres que se ponen en juego en los actos de lectura y escritura.</a:t>
            </a:r>
            <a:endParaRPr lang="es-AR" sz="2000" dirty="0"/>
          </a:p>
        </p:txBody>
      </p:sp>
      <p:pic>
        <p:nvPicPr>
          <p:cNvPr id="4" name="Imagen 3">
            <a:extLst>
              <a:ext uri="{FF2B5EF4-FFF2-40B4-BE49-F238E27FC236}">
                <a16:creationId xmlns:a16="http://schemas.microsoft.com/office/drawing/2014/main" id="{AFB0A9F2-AE06-4CFA-95FC-A9FA58552E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48" b="92751" l="5063" r="93882">
                        <a14:foregroundMark x1="48523" y1="29368" x2="40717" y2="30297"/>
                        <a14:foregroundMark x1="47468" y1="29368" x2="49156" y2="26952"/>
                        <a14:foregroundMark x1="10338" y1="28067" x2="25105" y2="27138"/>
                        <a14:foregroundMark x1="25105" y1="27138" x2="33122" y2="20818"/>
                        <a14:foregroundMark x1="32068" y1="20074" x2="6962" y2="32714"/>
                        <a14:foregroundMark x1="79536" y1="10781" x2="90928" y2="13011"/>
                        <a14:foregroundMark x1="90928" y1="13011" x2="77426" y2="9851"/>
                        <a14:foregroundMark x1="77426" y1="9851" x2="72152" y2="11524"/>
                        <a14:foregroundMark x1="83755" y1="6877" x2="93249" y2="13383"/>
                        <a14:foregroundMark x1="93249" y1="13383" x2="93460" y2="13755"/>
                        <a14:foregroundMark x1="84599" y1="5948" x2="84599" y2="5948"/>
                        <a14:foregroundMark x1="93882" y1="47770" x2="93882" y2="47770"/>
                        <a14:foregroundMark x1="10970" y1="35316" x2="11392" y2="35874"/>
                        <a14:foregroundMark x1="5274" y1="34387" x2="5274" y2="34387"/>
                        <a14:foregroundMark x1="55907" y1="92751" x2="55907" y2="92751"/>
                      </a14:backgroundRemoval>
                    </a14:imgEffect>
                  </a14:imgLayer>
                </a14:imgProps>
              </a:ext>
            </a:extLst>
          </a:blip>
          <a:stretch>
            <a:fillRect/>
          </a:stretch>
        </p:blipFill>
        <p:spPr>
          <a:xfrm>
            <a:off x="796947" y="359665"/>
            <a:ext cx="1793854" cy="2036063"/>
          </a:xfrm>
          <a:prstGeom prst="rect">
            <a:avLst/>
          </a:prstGeom>
        </p:spPr>
      </p:pic>
    </p:spTree>
    <p:extLst>
      <p:ext uri="{BB962C8B-B14F-4D97-AF65-F5344CB8AC3E}">
        <p14:creationId xmlns:p14="http://schemas.microsoft.com/office/powerpoint/2010/main" val="139617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8E6849-8F58-4E69-81CC-93B797077482}"/>
              </a:ext>
            </a:extLst>
          </p:cNvPr>
          <p:cNvSpPr txBox="1"/>
          <p:nvPr/>
        </p:nvSpPr>
        <p:spPr>
          <a:xfrm>
            <a:off x="1930400" y="966170"/>
            <a:ext cx="7823200" cy="1938992"/>
          </a:xfrm>
          <a:prstGeom prst="rect">
            <a:avLst/>
          </a:prstGeom>
          <a:noFill/>
        </p:spPr>
        <p:txBody>
          <a:bodyPr wrap="square">
            <a:spAutoFit/>
          </a:bodyPr>
          <a:lstStyle/>
          <a:p>
            <a:r>
              <a:rPr lang="es-ES" sz="2000" dirty="0"/>
              <a:t>Es importante no transformar en una patología PROCESOS ESPERABLES durante el aprendizaje de la lectura y escritura como:</a:t>
            </a:r>
          </a:p>
          <a:p>
            <a:pPr marL="285750" indent="-285750">
              <a:buFont typeface="Arial" panose="020B0604020202020204" pitchFamily="34" charset="0"/>
              <a:buChar char="•"/>
            </a:pPr>
            <a:r>
              <a:rPr lang="es-ES" sz="2000" dirty="0"/>
              <a:t>omisiones</a:t>
            </a:r>
          </a:p>
          <a:p>
            <a:pPr marL="285750" indent="-285750">
              <a:buFont typeface="Arial" panose="020B0604020202020204" pitchFamily="34" charset="0"/>
              <a:buChar char="•"/>
            </a:pPr>
            <a:r>
              <a:rPr lang="es-ES" sz="2000" dirty="0"/>
              <a:t>sustituciones de letras</a:t>
            </a:r>
          </a:p>
          <a:p>
            <a:pPr marL="285750" indent="-285750">
              <a:buFont typeface="Arial" panose="020B0604020202020204" pitchFamily="34" charset="0"/>
              <a:buChar char="•"/>
            </a:pPr>
            <a:r>
              <a:rPr lang="es-ES" sz="2000" dirty="0"/>
              <a:t>uniones de palabras</a:t>
            </a:r>
          </a:p>
          <a:p>
            <a:pPr marL="285750" indent="-285750">
              <a:buFont typeface="Arial" panose="020B0604020202020204" pitchFamily="34" charset="0"/>
              <a:buChar char="•"/>
            </a:pPr>
            <a:r>
              <a:rPr lang="es-ES" sz="2000" dirty="0"/>
              <a:t>palabras escritas no convencionalmente</a:t>
            </a:r>
            <a:endParaRPr lang="es-AR" sz="2000" dirty="0"/>
          </a:p>
        </p:txBody>
      </p:sp>
      <p:sp>
        <p:nvSpPr>
          <p:cNvPr id="5" name="CuadroTexto 4">
            <a:extLst>
              <a:ext uri="{FF2B5EF4-FFF2-40B4-BE49-F238E27FC236}">
                <a16:creationId xmlns:a16="http://schemas.microsoft.com/office/drawing/2014/main" id="{C3459CAA-C7A1-43F6-8459-D35A4C666EBD}"/>
              </a:ext>
            </a:extLst>
          </p:cNvPr>
          <p:cNvSpPr txBox="1"/>
          <p:nvPr/>
        </p:nvSpPr>
        <p:spPr>
          <a:xfrm>
            <a:off x="1930400" y="3952839"/>
            <a:ext cx="8331200" cy="2246769"/>
          </a:xfrm>
          <a:prstGeom prst="rect">
            <a:avLst/>
          </a:prstGeom>
          <a:noFill/>
        </p:spPr>
        <p:txBody>
          <a:bodyPr wrap="square">
            <a:spAutoFit/>
          </a:bodyPr>
          <a:lstStyle/>
          <a:p>
            <a:r>
              <a:rPr lang="es-ES" sz="2000" dirty="0"/>
              <a:t>Para ser buen lector o para producir textos no alcanza con conocer el sistema de escritura. </a:t>
            </a:r>
          </a:p>
          <a:p>
            <a:endParaRPr lang="es-ES" sz="2000" dirty="0"/>
          </a:p>
          <a:p>
            <a:endParaRPr lang="es-ES" sz="2000" dirty="0"/>
          </a:p>
          <a:p>
            <a:r>
              <a:rPr lang="es-ES" sz="2000" dirty="0"/>
              <a:t>Si un niño participa de situaciones de lectura y escritura se va apropiando de las características del lenguaje escrito, de los procesos y estrategias que se requieren para leer y para escribir.</a:t>
            </a:r>
            <a:endParaRPr lang="es-AR" sz="2000" dirty="0"/>
          </a:p>
        </p:txBody>
      </p:sp>
      <p:sp>
        <p:nvSpPr>
          <p:cNvPr id="8" name="Flecha: hacia abajo 7">
            <a:extLst>
              <a:ext uri="{FF2B5EF4-FFF2-40B4-BE49-F238E27FC236}">
                <a16:creationId xmlns:a16="http://schemas.microsoft.com/office/drawing/2014/main" id="{816EEEF5-83EE-4EB7-863A-CBFE4116FFF8}"/>
              </a:ext>
            </a:extLst>
          </p:cNvPr>
          <p:cNvSpPr/>
          <p:nvPr/>
        </p:nvSpPr>
        <p:spPr>
          <a:xfrm>
            <a:off x="5875866" y="4609462"/>
            <a:ext cx="440267" cy="466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 name="Imagen 8">
            <a:extLst>
              <a:ext uri="{FF2B5EF4-FFF2-40B4-BE49-F238E27FC236}">
                <a16:creationId xmlns:a16="http://schemas.microsoft.com/office/drawing/2014/main" id="{1350B2E4-41B6-41BA-A9D9-674F596397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466" b="97619" l="6083" r="95221">
                        <a14:foregroundMark x1="49385" y1="28146" x2="49385" y2="28146"/>
                        <a14:foregroundMark x1="54019" y1="9099" x2="54019" y2="9099"/>
                        <a14:foregroundMark x1="55684" y1="8418" x2="55684" y2="8418"/>
                        <a14:foregroundMark x1="56336" y1="5187" x2="56336" y2="5187"/>
                        <a14:foregroundMark x1="55684" y1="3741" x2="55684" y2="3741"/>
                        <a14:foregroundMark x1="74584" y1="18282" x2="74584" y2="18282"/>
                        <a14:foregroundMark x1="87183" y1="18537" x2="87183" y2="18537"/>
                        <a14:foregroundMark x1="76684" y1="18793" x2="76684" y2="18793"/>
                        <a14:foregroundMark x1="76104" y1="19218" x2="71832" y2="21769"/>
                        <a14:foregroundMark x1="78204" y1="19218" x2="78204" y2="19218"/>
                        <a14:foregroundMark x1="85735" y1="20748" x2="91238" y2="17857"/>
                        <a14:foregroundMark x1="91238" y1="17857" x2="95221" y2="23299"/>
                        <a14:foregroundMark x1="95221" y1="23299" x2="95221" y2="23469"/>
                        <a14:foregroundMark x1="64518" y1="92092" x2="64518" y2="92092"/>
                        <a14:foregroundMark x1="74366" y1="94048" x2="76104" y2="94048"/>
                        <a14:foregroundMark x1="55684" y1="92602" x2="55684" y2="92602"/>
                        <a14:foregroundMark x1="57567" y1="92602" x2="51050" y2="90646"/>
                        <a14:foregroundMark x1="38668" y1="92347" x2="36785" y2="92857"/>
                        <a14:foregroundMark x1="60319" y1="92092" x2="59232" y2="93367"/>
                        <a14:foregroundMark x1="59015" y1="92347" x2="58653" y2="92092"/>
                        <a14:foregroundMark x1="59884" y1="91837" x2="60536" y2="92347"/>
                        <a14:foregroundMark x1="60536" y1="92347" x2="60536" y2="92347"/>
                        <a14:foregroundMark x1="59667" y1="94813" x2="51919" y2="93622"/>
                        <a14:foregroundMark x1="41999" y1="95068" x2="35337" y2="94813"/>
                        <a14:foregroundMark x1="35337" y1="94813" x2="35699" y2="91837"/>
                        <a14:foregroundMark x1="36568" y1="91837" x2="34830" y2="90391"/>
                        <a14:foregroundMark x1="36133" y1="90391" x2="36568" y2="90391"/>
                        <a14:foregroundMark x1="41564" y1="90391" x2="44533" y2="92347"/>
                        <a14:foregroundMark x1="46850" y1="92857" x2="46850" y2="92857"/>
                        <a14:foregroundMark x1="45185" y1="93112" x2="40768" y2="94558"/>
                        <a14:foregroundMark x1="9196" y1="78741" x2="9413" y2="72874"/>
                        <a14:foregroundMark x1="17596" y1="34099" x2="20999" y2="48895"/>
                        <a14:foregroundMark x1="16148" y1="11565" x2="9631" y2="13776"/>
                        <a14:foregroundMark x1="9631" y1="13776" x2="6083" y2="12075"/>
                        <a14:foregroundMark x1="26865" y1="5952" x2="26430" y2="15391"/>
                        <a14:foregroundMark x1="26430" y1="15391" x2="31933" y2="13095"/>
                        <a14:foregroundMark x1="49602" y1="43452" x2="66618" y2="35289"/>
                        <a14:foregroundMark x1="67053" y1="35289" x2="58581" y2="40476"/>
                        <a14:foregroundMark x1="58581" y1="40476" x2="50905" y2="42177"/>
                        <a14:foregroundMark x1="50905" y1="42177" x2="51050" y2="43197"/>
                        <a14:foregroundMark x1="53150" y1="42942" x2="51702" y2="37075"/>
                        <a14:foregroundMark x1="51267" y1="35034" x2="53295" y2="44218"/>
                        <a14:foregroundMark x1="53295" y1="44218" x2="53440" y2="36820"/>
                        <a14:foregroundMark x1="53440" y1="36820" x2="54381" y2="37245"/>
                        <a14:foregroundMark x1="54236" y1="38265" x2="48950" y2="45238"/>
                        <a14:foregroundMark x1="48950" y1="45238" x2="47864" y2="38520"/>
                        <a14:foregroundMark x1="49385" y1="37755" x2="51629" y2="45493"/>
                        <a14:foregroundMark x1="51629" y1="45493" x2="54815" y2="42007"/>
                        <a14:foregroundMark x1="66618" y1="35034" x2="67270" y2="36054"/>
                        <a14:foregroundMark x1="67487" y1="32823" x2="67632" y2="39711"/>
                        <a14:foregroundMark x1="66618" y1="96088" x2="66618" y2="96088"/>
                        <a14:foregroundMark x1="66401" y1="96088" x2="66401" y2="96088"/>
                        <a14:foregroundMark x1="79435" y1="95833" x2="80666" y2="95578"/>
                        <a14:foregroundMark x1="82983" y1="94303" x2="77508" y2="97160"/>
                        <a14:foregroundMark x1="75018" y1="96259" x2="79435" y2="96088"/>
                        <a14:foregroundMark x1="83852" y1="94048" x2="83852" y2="94048"/>
                        <a14:foregroundMark x1="84070" y1="94048" x2="84070" y2="94048"/>
                        <a14:foregroundMark x1="85301" y1="92347" x2="85301" y2="92347"/>
                        <a14:foregroundMark x1="85301" y1="92092" x2="85301" y2="92092"/>
                        <a14:foregroundMark x1="84938" y1="92857" x2="84938" y2="92857"/>
                        <a14:foregroundMark x1="84721" y1="93112" x2="84721" y2="93112"/>
                        <a14:foregroundMark x1="84070" y1="94303" x2="84070" y2="93622"/>
                        <a14:foregroundMark x1="83852" y1="93622" x2="85301" y2="92602"/>
                        <a14:foregroundMark x1="71253" y1="13095" x2="71253" y2="13095"/>
                        <a14:foregroundMark x1="71253" y1="13095" x2="70601" y2="11139"/>
                        <a14:foregroundMark x1="25199" y1="2466" x2="25199" y2="2466"/>
                        <a14:foregroundMark x1="51702" y1="76786" x2="51702" y2="76786"/>
                        <a14:foregroundMark x1="50615" y1="76276" x2="47719" y2="63946"/>
                        <a14:foregroundMark x1="47285" y1="81207" x2="50181" y2="84184"/>
                        <a14:foregroundMark x1="50833" y1="85204" x2="43664" y2="84439"/>
                        <a14:foregroundMark x1="43664" y1="84439" x2="43664" y2="84439"/>
                        <a14:foregroundMark x1="44533" y1="89371" x2="44533" y2="89371"/>
                        <a14:foregroundMark x1="82187" y1="93622" x2="82187" y2="93622"/>
                        <a14:foregroundMark x1="82766" y1="94048" x2="82766" y2="94048"/>
                        <a14:foregroundMark x1="82983" y1="94303" x2="82983" y2="94303"/>
                        <a14:foregroundMark x1="84721" y1="93112" x2="84721" y2="93112"/>
                        <a14:foregroundMark x1="84721" y1="93622" x2="84721" y2="93622"/>
                        <a14:foregroundMark x1="84721" y1="93622" x2="84721" y2="93622"/>
                        <a14:foregroundMark x1="86169" y1="92602" x2="86169" y2="92602"/>
                        <a14:foregroundMark x1="84504" y1="93793" x2="84504" y2="93793"/>
                        <a14:backgroundMark x1="84090" y1="93697" x2="86025" y2="93027"/>
                        <a14:backgroundMark x1="76684" y1="97534" x2="76684" y2="97534"/>
                        <a14:backgroundMark x1="75887" y1="98980" x2="76684" y2="98980"/>
                        <a14:backgroundMark x1="77987" y1="98044" x2="76249" y2="98044"/>
                      </a14:backgroundRemoval>
                    </a14:imgEffect>
                  </a14:imgLayer>
                </a14:imgProps>
              </a:ext>
            </a:extLst>
          </a:blip>
          <a:stretch>
            <a:fillRect/>
          </a:stretch>
        </p:blipFill>
        <p:spPr>
          <a:xfrm>
            <a:off x="7675918" y="1564716"/>
            <a:ext cx="2585682" cy="2201855"/>
          </a:xfrm>
          <a:prstGeom prst="rect">
            <a:avLst/>
          </a:prstGeom>
        </p:spPr>
      </p:pic>
    </p:spTree>
    <p:extLst>
      <p:ext uri="{BB962C8B-B14F-4D97-AF65-F5344CB8AC3E}">
        <p14:creationId xmlns:p14="http://schemas.microsoft.com/office/powerpoint/2010/main" val="212339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EC037C-FD4A-EB38-9B88-240AA209EFDF}"/>
              </a:ext>
            </a:extLst>
          </p:cNvPr>
          <p:cNvSpPr>
            <a:spLocks noGrp="1"/>
          </p:cNvSpPr>
          <p:nvPr>
            <p:ph type="title"/>
          </p:nvPr>
        </p:nvSpPr>
        <p:spPr>
          <a:xfrm>
            <a:off x="2231136" y="964692"/>
            <a:ext cx="7729728" cy="714206"/>
          </a:xfrm>
        </p:spPr>
        <p:txBody>
          <a:bodyPr>
            <a:normAutofit fontScale="90000"/>
          </a:bodyPr>
          <a:lstStyle/>
          <a:p>
            <a:r>
              <a:rPr lang="es-ES" dirty="0"/>
              <a:t>Desafíos durante el proceso de lectura</a:t>
            </a:r>
            <a:endParaRPr lang="es-AR" dirty="0"/>
          </a:p>
        </p:txBody>
      </p:sp>
      <p:sp>
        <p:nvSpPr>
          <p:cNvPr id="3" name="Marcador de contenido 2">
            <a:extLst>
              <a:ext uri="{FF2B5EF4-FFF2-40B4-BE49-F238E27FC236}">
                <a16:creationId xmlns:a16="http://schemas.microsoft.com/office/drawing/2014/main" id="{29F06C42-76A2-813D-D481-8BBDD8BF0FC3}"/>
              </a:ext>
            </a:extLst>
          </p:cNvPr>
          <p:cNvSpPr>
            <a:spLocks noGrp="1"/>
          </p:cNvSpPr>
          <p:nvPr>
            <p:ph idx="1"/>
          </p:nvPr>
        </p:nvSpPr>
        <p:spPr>
          <a:xfrm>
            <a:off x="2231136" y="2113614"/>
            <a:ext cx="7729728" cy="3626414"/>
          </a:xfrm>
        </p:spPr>
        <p:txBody>
          <a:bodyPr>
            <a:normAutofit/>
          </a:bodyPr>
          <a:lstStyle/>
          <a:p>
            <a:pPr algn="just"/>
            <a:r>
              <a:rPr lang="es-ES" sz="2000" dirty="0"/>
              <a:t>Leer es más que poner sonidos a los símbolos gráficos, es un </a:t>
            </a:r>
            <a:r>
              <a:rPr lang="es-ES" sz="2000" b="1" dirty="0"/>
              <a:t>proceso de construcción de sentido. </a:t>
            </a:r>
          </a:p>
          <a:p>
            <a:pPr algn="just"/>
            <a:r>
              <a:rPr lang="es-ES" sz="2000" dirty="0"/>
              <a:t>Durante este proceso: </a:t>
            </a:r>
          </a:p>
          <a:p>
            <a:pPr algn="just">
              <a:buFont typeface="Symbol" panose="05050102010706020507" pitchFamily="18" charset="2"/>
              <a:buChar char=""/>
            </a:pPr>
            <a:r>
              <a:rPr lang="es-ES" sz="2000" dirty="0"/>
              <a:t>no solo reconocemos letras y le adjudicamos sonidos </a:t>
            </a:r>
          </a:p>
          <a:p>
            <a:pPr algn="just">
              <a:buFont typeface="Symbol" panose="05050102010706020507" pitchFamily="18" charset="2"/>
              <a:buChar char=""/>
            </a:pPr>
            <a:r>
              <a:rPr lang="es-ES" sz="2000" dirty="0"/>
              <a:t>sino que utilizamos nuestros conocimientos acerca del mundo, del lenguaje, de los tipos de textos, del tema acerca del cual se lee. </a:t>
            </a:r>
          </a:p>
          <a:p>
            <a:pPr algn="just"/>
            <a:r>
              <a:rPr lang="es-ES" sz="2000" dirty="0"/>
              <a:t>Ponemos en juego estrategias como seleccionar indicios del texto, hacer anticipaciones, predicciones, inferencias, verificar, autocontrolar el sentido que vamos construyendo. </a:t>
            </a:r>
          </a:p>
          <a:p>
            <a:endParaRPr lang="es-AR" dirty="0"/>
          </a:p>
        </p:txBody>
      </p:sp>
    </p:spTree>
    <p:extLst>
      <p:ext uri="{BB962C8B-B14F-4D97-AF65-F5344CB8AC3E}">
        <p14:creationId xmlns:p14="http://schemas.microsoft.com/office/powerpoint/2010/main" val="372312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F025A9-197A-CEF5-6872-44F58CEFED5B}"/>
              </a:ext>
            </a:extLst>
          </p:cNvPr>
          <p:cNvSpPr>
            <a:spLocks noGrp="1"/>
          </p:cNvSpPr>
          <p:nvPr>
            <p:ph type="title"/>
          </p:nvPr>
        </p:nvSpPr>
        <p:spPr>
          <a:xfrm>
            <a:off x="2231136" y="490214"/>
            <a:ext cx="7729728" cy="849118"/>
          </a:xfrm>
        </p:spPr>
        <p:txBody>
          <a:bodyPr>
            <a:normAutofit fontScale="90000"/>
          </a:bodyPr>
          <a:lstStyle/>
          <a:p>
            <a:br>
              <a:rPr lang="es-ES" dirty="0"/>
            </a:br>
            <a:r>
              <a:rPr lang="es-ES" dirty="0"/>
              <a:t>Desafíos durante el proceso de producción escrita</a:t>
            </a:r>
            <a:br>
              <a:rPr lang="es-ES" dirty="0"/>
            </a:br>
            <a:endParaRPr lang="es-AR" dirty="0"/>
          </a:p>
        </p:txBody>
      </p:sp>
      <p:sp>
        <p:nvSpPr>
          <p:cNvPr id="3" name="Marcador de contenido 2">
            <a:extLst>
              <a:ext uri="{FF2B5EF4-FFF2-40B4-BE49-F238E27FC236}">
                <a16:creationId xmlns:a16="http://schemas.microsoft.com/office/drawing/2014/main" id="{75C882E0-AB23-3997-DC69-9B331D9BD1C9}"/>
              </a:ext>
            </a:extLst>
          </p:cNvPr>
          <p:cNvSpPr>
            <a:spLocks noGrp="1"/>
          </p:cNvSpPr>
          <p:nvPr>
            <p:ph idx="1"/>
          </p:nvPr>
        </p:nvSpPr>
        <p:spPr>
          <a:xfrm>
            <a:off x="2231136" y="1494971"/>
            <a:ext cx="7729728" cy="5225144"/>
          </a:xfrm>
        </p:spPr>
        <p:txBody>
          <a:bodyPr>
            <a:normAutofit fontScale="47500" lnSpcReduction="20000"/>
          </a:bodyPr>
          <a:lstStyle/>
          <a:p>
            <a:pPr algn="just"/>
            <a:r>
              <a:rPr lang="es-ES" sz="4000" dirty="0"/>
              <a:t>En el proceso de redacción hay operaciones cognitivas recursivas involucradas como:</a:t>
            </a:r>
          </a:p>
          <a:p>
            <a:pPr marL="342900" indent="-342900" algn="just">
              <a:buFont typeface="+mj-lt"/>
              <a:buAutoNum type="arabicPeriod"/>
            </a:pPr>
            <a:r>
              <a:rPr lang="es-ES" sz="4000" dirty="0"/>
              <a:t>La planificación de lo que se va a escribir,</a:t>
            </a:r>
          </a:p>
          <a:p>
            <a:pPr marL="342900" indent="-342900" algn="just">
              <a:buFont typeface="+mj-lt"/>
              <a:buAutoNum type="arabicPeriod"/>
            </a:pPr>
            <a:r>
              <a:rPr lang="es-ES" sz="4000" dirty="0"/>
              <a:t>La puesta en texto, la revisión constante de lo que se escribe </a:t>
            </a:r>
          </a:p>
          <a:p>
            <a:pPr marL="342900" indent="-342900" algn="just">
              <a:buFont typeface="+mj-lt"/>
              <a:buAutoNum type="arabicPeriod"/>
            </a:pPr>
            <a:r>
              <a:rPr lang="es-ES" sz="4000" dirty="0"/>
              <a:t>La resolución de problemas que surgen a medida que se produce el texto. </a:t>
            </a:r>
          </a:p>
          <a:p>
            <a:pPr marL="0" indent="0" algn="just">
              <a:buNone/>
            </a:pPr>
            <a:endParaRPr lang="es-ES" sz="4000" dirty="0"/>
          </a:p>
          <a:p>
            <a:pPr algn="just"/>
            <a:r>
              <a:rPr lang="es-ES" sz="4000" dirty="0"/>
              <a:t>el modo progresivo en que se introducen las informaciones, </a:t>
            </a:r>
          </a:p>
          <a:p>
            <a:pPr algn="just"/>
            <a:r>
              <a:rPr lang="es-ES" sz="4000" dirty="0"/>
              <a:t>la coherencia y la cohesión,</a:t>
            </a:r>
          </a:p>
          <a:p>
            <a:pPr algn="just"/>
            <a:r>
              <a:rPr lang="es-ES" sz="4000" dirty="0"/>
              <a:t>la forma de evitar ambigüedades y repeticiones innecesarias, </a:t>
            </a:r>
          </a:p>
          <a:p>
            <a:pPr algn="just"/>
            <a:r>
              <a:rPr lang="es-ES" sz="4000" dirty="0"/>
              <a:t>el uso de conectores, </a:t>
            </a:r>
          </a:p>
          <a:p>
            <a:pPr algn="just"/>
            <a:r>
              <a:rPr lang="es-ES" sz="4000" dirty="0"/>
              <a:t>los tiempos verbales, </a:t>
            </a:r>
          </a:p>
          <a:p>
            <a:pPr algn="just"/>
            <a:r>
              <a:rPr lang="es-ES" sz="4000" dirty="0"/>
              <a:t>la puntuación según se quiere organizar el texto, </a:t>
            </a:r>
          </a:p>
          <a:p>
            <a:pPr algn="just"/>
            <a:r>
              <a:rPr lang="es-ES" sz="4000" dirty="0"/>
              <a:t>el respeto por las convenciones ortográficas.</a:t>
            </a:r>
          </a:p>
          <a:p>
            <a:endParaRPr lang="es-ES" dirty="0"/>
          </a:p>
          <a:p>
            <a:endParaRPr lang="es-AR" dirty="0"/>
          </a:p>
        </p:txBody>
      </p:sp>
      <p:sp>
        <p:nvSpPr>
          <p:cNvPr id="4" name="Flecha: hacia abajo 3">
            <a:extLst>
              <a:ext uri="{FF2B5EF4-FFF2-40B4-BE49-F238E27FC236}">
                <a16:creationId xmlns:a16="http://schemas.microsoft.com/office/drawing/2014/main" id="{008CADC4-5F2E-02F3-9F84-01DAF058D063}"/>
              </a:ext>
            </a:extLst>
          </p:cNvPr>
          <p:cNvSpPr/>
          <p:nvPr/>
        </p:nvSpPr>
        <p:spPr>
          <a:xfrm>
            <a:off x="5233182" y="3119511"/>
            <a:ext cx="267286" cy="3094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91062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EE5BC2-8D1B-D612-3AC2-4F569F9E8ED4}"/>
              </a:ext>
            </a:extLst>
          </p:cNvPr>
          <p:cNvSpPr txBox="1"/>
          <p:nvPr/>
        </p:nvSpPr>
        <p:spPr>
          <a:xfrm>
            <a:off x="1422400" y="801412"/>
            <a:ext cx="9347200" cy="5996513"/>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1000"/>
              </a:spcBef>
              <a:spcAft>
                <a:spcPts val="0"/>
              </a:spcAft>
              <a:buClr>
                <a:srgbClr val="A5644E"/>
              </a:buClr>
              <a:buSzTx/>
              <a:buFont typeface="Arial" panose="020B0604020202020204" pitchFamily="34" charset="0"/>
              <a:buChar char="•"/>
              <a:tabLst/>
              <a:defRPr/>
            </a:pPr>
            <a:r>
              <a:rPr lang="es-ES" dirty="0">
                <a:solidFill>
                  <a:prstClr val="black">
                    <a:lumMod val="85000"/>
                    <a:lumOff val="15000"/>
                  </a:prstClr>
                </a:solidFill>
              </a:rPr>
              <a:t>Entonces…</a:t>
            </a: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 tanto en la comprensión del sistema escrito como en los procesos de lectura y de escritura se enfrentan </a:t>
            </a:r>
            <a:r>
              <a:rPr kumimoji="0" lang="es-ES" sz="1800" b="1" i="0" u="none" strike="noStrike" kern="1200" cap="none" spc="0" normalizeH="0" baseline="0" noProof="0" dirty="0">
                <a:ln>
                  <a:noFill/>
                </a:ln>
                <a:solidFill>
                  <a:prstClr val="black">
                    <a:lumMod val="85000"/>
                    <a:lumOff val="15000"/>
                  </a:prstClr>
                </a:solidFill>
                <a:effectLst/>
                <a:uLnTx/>
                <a:uFillTx/>
                <a:ea typeface="+mn-ea"/>
                <a:cs typeface="+mn-cs"/>
              </a:rPr>
              <a:t>complejos desafíos cognitivos. </a:t>
            </a:r>
          </a:p>
          <a:p>
            <a:pPr marL="228600" marR="0" lvl="0" indent="-228600" algn="just" defTabSz="914400" rtl="0" eaLnBrk="1" fontAlgn="auto" latinLnBrk="0" hangingPunct="1">
              <a:lnSpc>
                <a:spcPct val="100000"/>
              </a:lnSpc>
              <a:spcBef>
                <a:spcPts val="1000"/>
              </a:spcBef>
              <a:spcAft>
                <a:spcPts val="0"/>
              </a:spcAft>
              <a:buClr>
                <a:srgbClr val="A5644E"/>
              </a:buClr>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Las producciones, los intentos, los errores de los niños y adolescentes, no son trastornos, son partes de un proceso de construcción y adquisición de la lengua escrita.</a:t>
            </a:r>
          </a:p>
          <a:p>
            <a:pPr marL="228600" marR="0" lvl="0" indent="-228600" algn="just" defTabSz="914400" rtl="0" eaLnBrk="1" fontAlgn="auto" latinLnBrk="0" hangingPunct="1">
              <a:lnSpc>
                <a:spcPct val="100000"/>
              </a:lnSpc>
              <a:spcBef>
                <a:spcPts val="1000"/>
              </a:spcBef>
              <a:spcAft>
                <a:spcPts val="0"/>
              </a:spcAft>
              <a:buClr>
                <a:srgbClr val="A5644E"/>
              </a:buClr>
              <a:buSzTx/>
              <a:buFont typeface="Arial" panose="020B0604020202020204" pitchFamily="34" charset="0"/>
              <a:buChar char="•"/>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Es cierto que también hay muchos niños que encuentran dificultades en estos aprendizajes. </a:t>
            </a:r>
            <a:r>
              <a:rPr kumimoji="0" lang="es-ES" sz="1800" b="1" i="0" u="none" strike="noStrike" kern="1200" cap="none" spc="0" normalizeH="0" baseline="0" noProof="0" dirty="0">
                <a:ln>
                  <a:noFill/>
                </a:ln>
                <a:solidFill>
                  <a:prstClr val="black">
                    <a:lumMod val="85000"/>
                    <a:lumOff val="15000"/>
                  </a:prstClr>
                </a:solidFill>
                <a:effectLst/>
                <a:uLnTx/>
                <a:uFillTx/>
                <a:ea typeface="+mn-ea"/>
                <a:cs typeface="+mn-cs"/>
              </a:rPr>
              <a:t>Esas dificultades no son todas iguales: </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Hay niños a los que les cuesta descubrir la característica alfabética de nuestro sistema de escritura (la relación entre fonema y letra), </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algunos se centran en el descifrado y no pueden construir el sentido del texto,</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hay niños que omiten letras al escribir o no separan las palabras,</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otros tienen dificultades para apropiarse de las características ortográficas, </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otros “leen” (</a:t>
            </a:r>
            <a:r>
              <a:rPr kumimoji="0" lang="es-ES" sz="1800" b="0" i="0" u="none" strike="noStrike" kern="1200" cap="none" spc="0" normalizeH="0" baseline="0" noProof="0" dirty="0" err="1">
                <a:ln>
                  <a:noFill/>
                </a:ln>
                <a:solidFill>
                  <a:prstClr val="black">
                    <a:lumMod val="85000"/>
                    <a:lumOff val="15000"/>
                  </a:prstClr>
                </a:solidFill>
                <a:effectLst/>
                <a:uLnTx/>
                <a:uFillTx/>
                <a:ea typeface="+mn-ea"/>
                <a:cs typeface="+mn-cs"/>
              </a:rPr>
              <a:t>oralizan</a:t>
            </a: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 de manera fluida pero no comprenden lo que leen, </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otros tienen dificultades para producir textos con coherencia y cohesión,</a:t>
            </a:r>
          </a:p>
          <a:p>
            <a:pPr marL="285750" marR="0" lvl="0" indent="-285750" algn="just" defTabSz="914400" rtl="0" eaLnBrk="1" fontAlgn="auto" latinLnBrk="0" hangingPunct="1">
              <a:lnSpc>
                <a:spcPct val="100000"/>
              </a:lnSpc>
              <a:spcBef>
                <a:spcPts val="1000"/>
              </a:spcBef>
              <a:spcAft>
                <a:spcPts val="0"/>
              </a:spcAft>
              <a:buClr>
                <a:srgbClr val="A5644E"/>
              </a:buClr>
              <a:buSzTx/>
              <a:buFont typeface="Symbol" panose="05050102010706020507" pitchFamily="18" charset="2"/>
              <a:buChar char="Þ"/>
              <a:tabLst/>
              <a:defRPr/>
            </a:pPr>
            <a:r>
              <a:rPr kumimoji="0" lang="es-ES" sz="1800" b="0" i="0" u="none" strike="noStrike" kern="1200" cap="none" spc="0" normalizeH="0" baseline="0" noProof="0" dirty="0">
                <a:ln>
                  <a:noFill/>
                </a:ln>
                <a:solidFill>
                  <a:prstClr val="black">
                    <a:lumMod val="85000"/>
                    <a:lumOff val="15000"/>
                  </a:prstClr>
                </a:solidFill>
                <a:effectLst/>
                <a:uLnTx/>
                <a:uFillTx/>
                <a:ea typeface="+mn-ea"/>
                <a:cs typeface="+mn-cs"/>
              </a:rPr>
              <a:t>otros no se les ocurre qué escribir. </a:t>
            </a:r>
          </a:p>
          <a:p>
            <a:pPr marR="0" lvl="0" algn="l" defTabSz="914400" rtl="0" eaLnBrk="1" fontAlgn="auto" latinLnBrk="0" hangingPunct="1">
              <a:lnSpc>
                <a:spcPct val="100000"/>
              </a:lnSpc>
              <a:spcBef>
                <a:spcPts val="1000"/>
              </a:spcBef>
              <a:spcAft>
                <a:spcPts val="0"/>
              </a:spcAft>
              <a:buClr>
                <a:srgbClr val="A5644E"/>
              </a:buClr>
              <a:buSzTx/>
              <a:tabLst/>
              <a:defRPr/>
            </a:pPr>
            <a:endParaRPr kumimoji="0" lang="es-ES" sz="2000" b="0" i="0" u="none" strike="noStrike" kern="1200" cap="none" spc="0" normalizeH="0" baseline="0" noProof="0" dirty="0">
              <a:ln>
                <a:noFill/>
              </a:ln>
              <a:solidFill>
                <a:prstClr val="black">
                  <a:lumMod val="85000"/>
                  <a:lumOff val="15000"/>
                </a:prstClr>
              </a:solidFill>
              <a:effectLst/>
              <a:uLnTx/>
              <a:uFillTx/>
              <a:ea typeface="+mn-ea"/>
              <a:cs typeface="+mn-cs"/>
            </a:endParaRPr>
          </a:p>
          <a:p>
            <a:pPr marR="0" lvl="0" algn="l" defTabSz="914400" rtl="0" eaLnBrk="1" fontAlgn="auto" latinLnBrk="0" hangingPunct="1">
              <a:lnSpc>
                <a:spcPct val="100000"/>
              </a:lnSpc>
              <a:spcBef>
                <a:spcPts val="1000"/>
              </a:spcBef>
              <a:spcAft>
                <a:spcPts val="0"/>
              </a:spcAft>
              <a:buClr>
                <a:srgbClr val="A5644E"/>
              </a:buClr>
              <a:buSzTx/>
              <a:tabLst/>
              <a:defRPr/>
            </a:pPr>
            <a:r>
              <a:rPr kumimoji="0" lang="es-ES" sz="2000" b="0" i="0" u="none" strike="noStrike" kern="1200" cap="none" spc="0" normalizeH="0" baseline="0" noProof="0" dirty="0">
                <a:ln>
                  <a:noFill/>
                </a:ln>
                <a:solidFill>
                  <a:prstClr val="black">
                    <a:lumMod val="85000"/>
                    <a:lumOff val="15000"/>
                  </a:prstClr>
                </a:solidFill>
                <a:effectLst/>
                <a:uLnTx/>
                <a:uFillTx/>
                <a:ea typeface="+mn-ea"/>
                <a:cs typeface="+mn-cs"/>
              </a:rPr>
              <a:t>LAS DIFICULTADES PUEDEN SER DIVERSAS Y TAMBIÉN SUS CAUSAS.</a:t>
            </a:r>
          </a:p>
        </p:txBody>
      </p:sp>
    </p:spTree>
    <p:extLst>
      <p:ext uri="{BB962C8B-B14F-4D97-AF65-F5344CB8AC3E}">
        <p14:creationId xmlns:p14="http://schemas.microsoft.com/office/powerpoint/2010/main" val="306363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2AA5E8-D036-40AC-B091-B69C4FDFC3B6}"/>
              </a:ext>
            </a:extLst>
          </p:cNvPr>
          <p:cNvSpPr txBox="1"/>
          <p:nvPr/>
        </p:nvSpPr>
        <p:spPr>
          <a:xfrm>
            <a:off x="1778000" y="974005"/>
            <a:ext cx="9194800" cy="1631216"/>
          </a:xfrm>
          <a:prstGeom prst="rect">
            <a:avLst/>
          </a:prstGeom>
          <a:noFill/>
        </p:spPr>
        <p:txBody>
          <a:bodyPr wrap="square">
            <a:spAutoFit/>
          </a:bodyPr>
          <a:lstStyle/>
          <a:p>
            <a:pPr marL="285750" indent="-285750" algn="just">
              <a:buFont typeface="Arial" panose="020B0604020202020204" pitchFamily="34" charset="0"/>
              <a:buChar char="•"/>
            </a:pPr>
            <a:r>
              <a:rPr lang="es-ES" sz="2000" b="1" dirty="0"/>
              <a:t>Una etiqueta simplifica</a:t>
            </a:r>
            <a:r>
              <a:rPr lang="es-ES" sz="2000" dirty="0"/>
              <a:t>, torna homogéneos procesos singulares. Dificultades diversas son leídas como déficits, se las incluye bajo el rótulo de dislexia, que se convierte a su vez en explicación de esa dificultad (lee así porque es disléxico) y se obtura la posibilidad de investigar y comprender de qué tipo de dificultad se trata y cuáles son los factores determinantes de las mismas</a:t>
            </a:r>
            <a:endParaRPr lang="es-AR" sz="2000" dirty="0"/>
          </a:p>
        </p:txBody>
      </p:sp>
      <p:sp>
        <p:nvSpPr>
          <p:cNvPr id="4" name="CuadroTexto 3">
            <a:extLst>
              <a:ext uri="{FF2B5EF4-FFF2-40B4-BE49-F238E27FC236}">
                <a16:creationId xmlns:a16="http://schemas.microsoft.com/office/drawing/2014/main" id="{D199185B-E54A-45D5-9F9E-7E4FCC2D851C}"/>
              </a:ext>
            </a:extLst>
          </p:cNvPr>
          <p:cNvSpPr txBox="1"/>
          <p:nvPr/>
        </p:nvSpPr>
        <p:spPr>
          <a:xfrm>
            <a:off x="1778000" y="3056466"/>
            <a:ext cx="9194800" cy="1323439"/>
          </a:xfrm>
          <a:prstGeom prst="rect">
            <a:avLst/>
          </a:prstGeom>
          <a:noFill/>
        </p:spPr>
        <p:txBody>
          <a:bodyPr wrap="square">
            <a:spAutoFit/>
          </a:bodyPr>
          <a:lstStyle/>
          <a:p>
            <a:pPr marL="285750" indent="-285750" algn="just">
              <a:buFont typeface="Arial" panose="020B0604020202020204" pitchFamily="34" charset="0"/>
              <a:buChar char="•"/>
            </a:pPr>
            <a:r>
              <a:rPr lang="es-ES" sz="2000" b="1" dirty="0"/>
              <a:t>Es riesgoso y problemático pensar la detección precoz </a:t>
            </a:r>
            <a:r>
              <a:rPr lang="es-ES" sz="2000" dirty="0"/>
              <a:t>de dificultades en el aprendizaje de la lectura y escritura. Si estas evaluaciones se llevan a cabo antes de que los niños tengan suficientes experiencias de alfabetización muy probablemente aumenten falsos diagnósticos. </a:t>
            </a:r>
            <a:endParaRPr lang="es-AR" sz="2000" dirty="0"/>
          </a:p>
        </p:txBody>
      </p:sp>
      <p:sp>
        <p:nvSpPr>
          <p:cNvPr id="5" name="CuadroTexto 4">
            <a:extLst>
              <a:ext uri="{FF2B5EF4-FFF2-40B4-BE49-F238E27FC236}">
                <a16:creationId xmlns:a16="http://schemas.microsoft.com/office/drawing/2014/main" id="{021442D9-62A2-4581-8BDE-2924842C521B}"/>
              </a:ext>
            </a:extLst>
          </p:cNvPr>
          <p:cNvSpPr txBox="1"/>
          <p:nvPr/>
        </p:nvSpPr>
        <p:spPr>
          <a:xfrm>
            <a:off x="1778000" y="4740655"/>
            <a:ext cx="9194800" cy="1631216"/>
          </a:xfrm>
          <a:prstGeom prst="rect">
            <a:avLst/>
          </a:prstGeom>
          <a:noFill/>
        </p:spPr>
        <p:txBody>
          <a:bodyPr wrap="square">
            <a:spAutoFit/>
          </a:bodyPr>
          <a:lstStyle/>
          <a:p>
            <a:pPr marL="285750" indent="-285750" algn="just">
              <a:buFont typeface="Arial" panose="020B0604020202020204" pitchFamily="34" charset="0"/>
              <a:buChar char="•"/>
            </a:pPr>
            <a:r>
              <a:rPr lang="es-ES" sz="2000" dirty="0"/>
              <a:t>Podemos observar que hay una </a:t>
            </a:r>
            <a:r>
              <a:rPr lang="es-ES" sz="2000" b="1" dirty="0"/>
              <a:t>Gran industria detrás</a:t>
            </a:r>
            <a:r>
              <a:rPr lang="es-ES" sz="2000" dirty="0"/>
              <a:t>: Test, baterías diagnósticas, tratamientos dispositivos tecnológicos que plantean programas reeducativos. Ejemplos: Una APP para detectar dislexia: </a:t>
            </a:r>
            <a:r>
              <a:rPr lang="es-ES" sz="2000" dirty="0" err="1"/>
              <a:t>Dytective</a:t>
            </a:r>
            <a:r>
              <a:rPr lang="es-ES" sz="2000" dirty="0"/>
              <a:t> </a:t>
            </a:r>
            <a:r>
              <a:rPr lang="es-ES" sz="2000" dirty="0" err="1"/>
              <a:t>for</a:t>
            </a:r>
            <a:r>
              <a:rPr lang="es-ES" sz="2000" dirty="0"/>
              <a:t> Samsung es un detector de riesgo de tener dislexia creado por Change </a:t>
            </a:r>
            <a:r>
              <a:rPr lang="es-ES" sz="2000" dirty="0" err="1"/>
              <a:t>Dyslexia</a:t>
            </a:r>
            <a:r>
              <a:rPr lang="es-ES" sz="2000" dirty="0"/>
              <a:t>, cuya publicidad dice: “Averigua con nuestro test si es posible que tengas dislexia en 15 minutos”. </a:t>
            </a:r>
            <a:endParaRPr lang="es-AR" sz="2000" dirty="0"/>
          </a:p>
        </p:txBody>
      </p:sp>
    </p:spTree>
    <p:extLst>
      <p:ext uri="{BB962C8B-B14F-4D97-AF65-F5344CB8AC3E}">
        <p14:creationId xmlns:p14="http://schemas.microsoft.com/office/powerpoint/2010/main" val="1052089713"/>
      </p:ext>
    </p:extLst>
  </p:cSld>
  <p:clrMapOvr>
    <a:masterClrMapping/>
  </p:clrMapOvr>
</p:sld>
</file>

<file path=ppt/theme/theme1.xml><?xml version="1.0" encoding="utf-8"?>
<a:theme xmlns:a="http://schemas.openxmlformats.org/drawingml/2006/main" name="Paquete">
  <a:themeElements>
    <a:clrScheme name="Naranja amarillo">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Paquete</Template>
  <TotalTime>3276</TotalTime>
  <Words>1424</Words>
  <Application>Microsoft Office PowerPoint</Application>
  <PresentationFormat>Panorámica</PresentationFormat>
  <Paragraphs>91</Paragraphs>
  <Slides>23</Slides>
  <Notes>0</Notes>
  <HiddenSlides>0</HiddenSlides>
  <MMClips>5</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Gill Sans MT</vt:lpstr>
      <vt:lpstr>Symbol</vt:lpstr>
      <vt:lpstr>Wingdings</vt:lpstr>
      <vt:lpstr>Paquete</vt:lpstr>
      <vt:lpstr>ADD-H, TEA y dislexia</vt:lpstr>
      <vt:lpstr>Casos testigos: dislexia</vt:lpstr>
      <vt:lpstr>Presentación de PowerPoint</vt:lpstr>
      <vt:lpstr>Carmen fusca</vt:lpstr>
      <vt:lpstr>Presentación de PowerPoint</vt:lpstr>
      <vt:lpstr>Desafíos durante el proceso de lectura</vt:lpstr>
      <vt:lpstr> Desafíos durante el proceso de producción escrita </vt:lpstr>
      <vt:lpstr>Presentación de PowerPoint</vt:lpstr>
      <vt:lpstr>Presentación de PowerPoint</vt:lpstr>
      <vt:lpstr>Presentación de PowerPoint</vt:lpstr>
      <vt:lpstr>Gustavo Cantú</vt:lpstr>
      <vt:lpstr>Juan Vasen</vt:lpstr>
      <vt:lpstr>SIGNIFICACIONES: MÁS ALLÁ DE LA “DISLEXIA” - Nora Emilce Elichiry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invito a leer el cuento:  “Teresa Acosta y la Virgen de Fátima” –  Ana Caporale</vt:lpstr>
      <vt:lpstr>REFLEXIONES</vt:lpstr>
      <vt:lpstr>¿Qué nos dice con respecto a esto Emilia Ferreiro?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ADD-H, TEA y dislexia</dc:title>
  <dc:creator>lopezfmanuela@gmail.com</dc:creator>
  <cp:lastModifiedBy>Manuela Lopez</cp:lastModifiedBy>
  <cp:revision>15</cp:revision>
  <dcterms:created xsi:type="dcterms:W3CDTF">2023-04-29T19:31:24Z</dcterms:created>
  <dcterms:modified xsi:type="dcterms:W3CDTF">2025-05-27T22:20:32Z</dcterms:modified>
</cp:coreProperties>
</file>