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9"/>
          <p:cNvSpPr/>
          <p:nvPr/>
        </p:nvSpPr>
        <p:spPr>
          <a:xfrm>
            <a:off x="6352" y="0"/>
            <a:ext cx="12185649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/>
          <p:cNvCxnSpPr/>
          <p:nvPr/>
        </p:nvCxnSpPr>
        <p:spPr>
          <a:xfrm flipV="1">
            <a:off x="8386233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3B7205A-398E-487C-B33B-63AC334B55EB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A3B4CEF-2F42-43C4-B4EE-BBE075EB62EA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38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E94F4BB-C5C3-4A05-98AD-8D5333DF9677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0AE40BC-06A8-429E-8EDE-B6B4AE8DA5A9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8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 rot="5400000" flipV="1">
            <a:off x="10058400" y="5873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080C132-B8EB-437F-87DC-A97D2DCC9A5D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D8E6279-C2E9-497F-9544-C0710E9A3EBF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8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1886BB2-CCAA-4E7F-AAC3-03F9BF1FA44C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B9C34D5-96DE-4DA2-AC22-A6A5F1022777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3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10"/>
          <p:cNvSpPr/>
          <p:nvPr/>
        </p:nvSpPr>
        <p:spPr>
          <a:xfrm>
            <a:off x="6352" y="0"/>
            <a:ext cx="12185649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/>
          <p:cNvCxnSpPr/>
          <p:nvPr/>
        </p:nvCxnSpPr>
        <p:spPr>
          <a:xfrm flipV="1">
            <a:off x="8386233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B237615-0C27-48B9-9D7F-9D3F7AD1EBAD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57E2854-0761-49B8-A969-DFD6113F4B81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93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C58048D-1597-4065-9CA7-026B3A2ABEF5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394F203-037D-42FA-889D-D200EC592222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0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CE3819C-6CD5-48FB-BEFA-6D7C5A9E1AEA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792874E-E804-4B2E-843E-BDB2611B9817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AE7BB3C-B2B3-487F-A40F-D69A518937B2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89BD003-9BCA-4FF8-A8C4-2E122DE4285F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9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7400C30-5634-4594-AE88-E377E81E1C7B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E0A6F8D-153D-43F7-A096-D435AA875B71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D83CFDA-A206-4068-82F1-B46AA37428F8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5CB5599-0C11-4003-B112-C81F496E6532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/>
        </p:nvCxnSpPr>
        <p:spPr>
          <a:xfrm flipV="1">
            <a:off x="8386233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38B4827-2332-4432-910A-A69F8B0073BB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08870AE-8002-4DDF-8A64-E22F3397CB82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7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467" y="585788"/>
            <a:ext cx="9719733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24467" y="2286001"/>
            <a:ext cx="9719733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Editar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  <a:endParaRPr lang="en-US" alt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467" y="6470650"/>
            <a:ext cx="215476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C1B108E-0061-4D3F-AD7D-28D975C6913C}" type="datetimeFigureOut">
              <a:rPr lang="es-AR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16/4/2024</a:t>
            </a:fld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650"/>
            <a:ext cx="590126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AR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650"/>
            <a:ext cx="97366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1292FC-8E94-41C8-B76C-F709DC99D963}" type="slidenum">
              <a:rPr lang="es-AR" altLang="es-ES" smtClean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AR" altLang="es-ES">
              <a:solidFill>
                <a:prstClr val="black">
                  <a:lumMod val="95000"/>
                  <a:lumOff val="5000"/>
                </a:prstClr>
              </a:solidFill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33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AR" altLang="es-AR">
                <a:solidFill>
                  <a:schemeClr val="tx1">
                    <a:lumMod val="95000"/>
                    <a:lumOff val="5000"/>
                  </a:schemeClr>
                </a:solidFill>
              </a:rPr>
              <a:t>SUSTANCIA GRIS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es-AR" dirty="0"/>
              <a:t>La sustancia gris del tronco del encéfalo se encuentra disgregada en numerosas masas de núcleos neuronales entre las que circulan multitud de axones ascendentes y descendentes.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es-AR" dirty="0"/>
              <a:t>Los núcleos pueden ser agrupados en tres tipos: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s-AR" dirty="0"/>
          </a:p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AR" dirty="0"/>
              <a:t>Núcleos asociados a vías nerviosas</a:t>
            </a:r>
          </a:p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AR" dirty="0"/>
              <a:t>Núcleos de los nervios craneales</a:t>
            </a:r>
          </a:p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AR" dirty="0"/>
              <a:t>Núcleos de la formación reticular</a:t>
            </a:r>
          </a:p>
        </p:txBody>
      </p:sp>
    </p:spTree>
    <p:extLst>
      <p:ext uri="{BB962C8B-B14F-4D97-AF65-F5344CB8AC3E}">
        <p14:creationId xmlns:p14="http://schemas.microsoft.com/office/powerpoint/2010/main" val="304206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AR" b="1">
                <a:solidFill>
                  <a:schemeClr val="tx1">
                    <a:lumMod val="95000"/>
                    <a:lumOff val="5000"/>
                  </a:schemeClr>
                </a:solidFill>
              </a:rPr>
              <a:t>SUSTANCIA GRIS PROPIA DEL TRONCO ENCEFALICO</a:t>
            </a:r>
            <a:endParaRPr lang="es-AR" altLang="es-A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ES" sz="1800" b="1" dirty="0"/>
              <a:t>Locus Níger:</a:t>
            </a:r>
            <a:r>
              <a:rPr lang="es-ES" sz="1800" dirty="0"/>
              <a:t> (sustancia negra) los pedúnculos cerebrales tienen al corte transversal una forma triangular; la base de este triangulo situada hacia delante constituye el pie del pedúnculo que esta separado de la </a:t>
            </a:r>
            <a:r>
              <a:rPr lang="es-ES" sz="1800" dirty="0" err="1"/>
              <a:t>calota</a:t>
            </a:r>
            <a:r>
              <a:rPr lang="es-ES" sz="1800" dirty="0"/>
              <a:t> por una formación de una sustancia gris llamada </a:t>
            </a:r>
            <a:r>
              <a:rPr lang="es-ES" sz="1800" b="1" dirty="0"/>
              <a:t>locus Níger.</a:t>
            </a:r>
            <a:r>
              <a:rPr lang="es-ES" sz="1800" dirty="0"/>
              <a:t> Este núcleo de sustancia gris, de forma de media luna, </a:t>
            </a:r>
            <a:r>
              <a:rPr lang="es-ES" sz="1800" u="sng" dirty="0"/>
              <a:t>recibe fibras aferentes provenientes de la corteza y del cuerpo estriado y emite fibras destinadas a la medula.</a:t>
            </a:r>
            <a:endParaRPr lang="es-AR" sz="1800" u="sng" dirty="0"/>
          </a:p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ES" sz="1800" b="1" dirty="0"/>
              <a:t>Núcleo rojo o de </a:t>
            </a:r>
            <a:r>
              <a:rPr lang="es-ES" sz="1800" b="1" dirty="0" err="1"/>
              <a:t>Stilling</a:t>
            </a:r>
            <a:r>
              <a:rPr lang="es-ES" sz="1800" b="1" dirty="0"/>
              <a:t>: </a:t>
            </a:r>
            <a:r>
              <a:rPr lang="es-ES" sz="1800" dirty="0"/>
              <a:t>De forma oval este núcleo ocupa la parte mas anterior e interna de la </a:t>
            </a:r>
            <a:r>
              <a:rPr lang="es-ES" sz="1800" dirty="0" err="1"/>
              <a:t>calota</a:t>
            </a:r>
            <a:r>
              <a:rPr lang="es-ES" sz="1800" dirty="0"/>
              <a:t> de los pedúnculos cerebrales. Esta en relación por delante con el locus Níger y por detrás y por dentro con el núcleo del motor ocular común.</a:t>
            </a:r>
            <a:endParaRPr lang="es-AR" sz="1800" dirty="0"/>
          </a:p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ES" sz="1800" b="1" dirty="0"/>
              <a:t>Núcleos de </a:t>
            </a:r>
            <a:r>
              <a:rPr lang="es-ES" sz="1800" b="1" dirty="0" err="1"/>
              <a:t>Goll</a:t>
            </a:r>
            <a:r>
              <a:rPr lang="es-ES" sz="1800" b="1" dirty="0"/>
              <a:t> y </a:t>
            </a:r>
            <a:r>
              <a:rPr lang="es-ES" sz="1800" b="1" dirty="0" err="1"/>
              <a:t>Burdach</a:t>
            </a:r>
            <a:r>
              <a:rPr lang="es-ES" sz="1800" b="1" dirty="0"/>
              <a:t>: </a:t>
            </a:r>
            <a:r>
              <a:rPr lang="es-ES" sz="1800" dirty="0"/>
              <a:t>Estos 2 núcleos se encuentran en la parte inferior del bulbo en lo que la medula correspondería al cordón posterior, el de </a:t>
            </a:r>
            <a:r>
              <a:rPr lang="es-ES" sz="1800" dirty="0" err="1"/>
              <a:t>Goll</a:t>
            </a:r>
            <a:r>
              <a:rPr lang="es-ES" sz="1800" dirty="0"/>
              <a:t> por dentro del de </a:t>
            </a:r>
            <a:r>
              <a:rPr lang="es-ES" sz="1800" dirty="0" err="1"/>
              <a:t>Burdach</a:t>
            </a:r>
            <a:r>
              <a:rPr lang="es-ES" sz="1800" dirty="0"/>
              <a:t>. </a:t>
            </a:r>
            <a:endParaRPr lang="es-AR" sz="1800" dirty="0"/>
          </a:p>
          <a:p>
            <a:pPr fontAlgn="auto">
              <a:buFont typeface="Wingdings" panose="05000000000000000000" pitchFamily="2" charset="2"/>
              <a:buChar char="q"/>
              <a:defRPr/>
            </a:pPr>
            <a:r>
              <a:rPr lang="es-ES" sz="1800" b="1" dirty="0"/>
              <a:t>Oliva </a:t>
            </a:r>
            <a:r>
              <a:rPr lang="es-ES" sz="1800" b="1" dirty="0" err="1"/>
              <a:t>protuberancial</a:t>
            </a:r>
            <a:r>
              <a:rPr lang="es-ES" sz="1800" b="1" dirty="0"/>
              <a:t> u oliva superior:</a:t>
            </a:r>
            <a:r>
              <a:rPr lang="es-ES" sz="1800" dirty="0"/>
              <a:t> Se encuentra situada en la </a:t>
            </a:r>
            <a:r>
              <a:rPr lang="es-ES" sz="1800" dirty="0" err="1"/>
              <a:t>calota</a:t>
            </a:r>
            <a:r>
              <a:rPr lang="es-ES" sz="1800" dirty="0"/>
              <a:t> </a:t>
            </a:r>
            <a:r>
              <a:rPr lang="es-ES" sz="1800" dirty="0" err="1"/>
              <a:t>protuberancial</a:t>
            </a:r>
            <a:r>
              <a:rPr lang="es-ES" sz="1800" dirty="0"/>
              <a:t>. Sus axones constituyen la </a:t>
            </a:r>
            <a:r>
              <a:rPr lang="es-ES" sz="1800" b="1" dirty="0"/>
              <a:t>cinta de </a:t>
            </a:r>
            <a:r>
              <a:rPr lang="es-ES" sz="1800" b="1" dirty="0" err="1"/>
              <a:t>Reil</a:t>
            </a:r>
            <a:r>
              <a:rPr lang="es-ES" sz="1800" b="1" dirty="0"/>
              <a:t> lateral</a:t>
            </a:r>
            <a:r>
              <a:rPr lang="es-ES" sz="1800" dirty="0"/>
              <a:t> teniendo por </a:t>
            </a:r>
            <a:r>
              <a:rPr lang="es-ES" sz="1800" b="1" dirty="0"/>
              <a:t>Oliva bulbar u oliva inferior: </a:t>
            </a:r>
            <a:r>
              <a:rPr lang="es-ES" sz="1800" dirty="0"/>
              <a:t>Se encuentra en la parte </a:t>
            </a:r>
            <a:r>
              <a:rPr lang="es-ES" sz="1800" dirty="0" err="1"/>
              <a:t>anterolateral</a:t>
            </a:r>
            <a:r>
              <a:rPr lang="es-ES" sz="1800" dirty="0"/>
              <a:t> del bulbo.</a:t>
            </a:r>
            <a:endParaRPr lang="es-AR" sz="1800" dirty="0"/>
          </a:p>
          <a:p>
            <a:pPr marL="0" indent="0" fontAlgn="auto">
              <a:buNone/>
              <a:defRPr/>
            </a:pPr>
            <a:r>
              <a:rPr lang="es-ES" sz="1800" dirty="0"/>
              <a:t> </a:t>
            </a:r>
            <a:endParaRPr lang="es-AR" sz="1800" dirty="0"/>
          </a:p>
          <a:p>
            <a:pPr marL="0" indent="0" fontAlgn="auto">
              <a:buNone/>
              <a:defRPr/>
            </a:pP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105410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82592" y="6053070"/>
            <a:ext cx="2176529" cy="52803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CORTE TRANSVERSAL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6956526" y="3228779"/>
            <a:ext cx="103031" cy="901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0046BE6-AAAA-21FB-103A-877A91CE51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839" y="136478"/>
            <a:ext cx="8934148" cy="5754984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D084D888-6874-408D-F6BD-1D75DAC4F879}"/>
              </a:ext>
            </a:extLst>
          </p:cNvPr>
          <p:cNvSpPr/>
          <p:nvPr/>
        </p:nvSpPr>
        <p:spPr>
          <a:xfrm>
            <a:off x="1905839" y="2756849"/>
            <a:ext cx="1565017" cy="4075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Locus Níger (sustancia negra)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A118F2C-4A92-9EA6-6720-D5762BACF959}"/>
              </a:ext>
            </a:extLst>
          </p:cNvPr>
          <p:cNvSpPr/>
          <p:nvPr/>
        </p:nvSpPr>
        <p:spPr>
          <a:xfrm>
            <a:off x="9730399" y="3054914"/>
            <a:ext cx="901521" cy="21894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Núcleo rojo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75E49024-7644-BF26-CFF5-114EDB7023D3}"/>
              </a:ext>
            </a:extLst>
          </p:cNvPr>
          <p:cNvSpPr/>
          <p:nvPr/>
        </p:nvSpPr>
        <p:spPr>
          <a:xfrm flipH="1" flipV="1">
            <a:off x="4354405" y="2784145"/>
            <a:ext cx="135709" cy="12282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redondeado 5">
            <a:extLst>
              <a:ext uri="{FF2B5EF4-FFF2-40B4-BE49-F238E27FC236}">
                <a16:creationId xmlns:a16="http://schemas.microsoft.com/office/drawing/2014/main" id="{B5556E49-F6B8-2DE3-456B-A9A82F59ECB1}"/>
              </a:ext>
            </a:extLst>
          </p:cNvPr>
          <p:cNvSpPr/>
          <p:nvPr/>
        </p:nvSpPr>
        <p:spPr>
          <a:xfrm>
            <a:off x="55819" y="276896"/>
            <a:ext cx="2592388" cy="282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AR" dirty="0" err="1">
                <a:solidFill>
                  <a:prstClr val="white"/>
                </a:solidFill>
                <a:latin typeface="Tw Cen MT" panose="020B0602020104020603"/>
              </a:rPr>
              <a:t>mesencefalo</a:t>
            </a:r>
            <a:endParaRPr lang="es-AR" dirty="0">
              <a:solidFill>
                <a:prstClr val="white"/>
              </a:solidFill>
              <a:latin typeface="Tw Cen MT" panose="020B0602020104020603"/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C47DEA2-1D28-E598-8ECD-4D0AAC449880}"/>
              </a:ext>
            </a:extLst>
          </p:cNvPr>
          <p:cNvSpPr/>
          <p:nvPr/>
        </p:nvSpPr>
        <p:spPr>
          <a:xfrm flipH="1" flipV="1">
            <a:off x="7059557" y="3151026"/>
            <a:ext cx="135709" cy="12282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82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Marcador de contenido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4335" y="165707"/>
            <a:ext cx="8898340" cy="6317982"/>
          </a:xfr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19FB288-9901-B6D2-55A7-BEB6500DB1C4}"/>
              </a:ext>
            </a:extLst>
          </p:cNvPr>
          <p:cNvSpPr/>
          <p:nvPr/>
        </p:nvSpPr>
        <p:spPr>
          <a:xfrm>
            <a:off x="2096908" y="655093"/>
            <a:ext cx="2857230" cy="4230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</a:rPr>
              <a:t>N</a:t>
            </a:r>
            <a:r>
              <a:rPr lang="es-AR" sz="1400" dirty="0" err="1">
                <a:solidFill>
                  <a:schemeClr val="tx1"/>
                </a:solidFill>
              </a:rPr>
              <a:t>ucleo</a:t>
            </a:r>
            <a:r>
              <a:rPr lang="es-AR" sz="1400" dirty="0">
                <a:solidFill>
                  <a:schemeClr val="tx1"/>
                </a:solidFill>
              </a:rPr>
              <a:t> del motor ocular </a:t>
            </a:r>
            <a:r>
              <a:rPr lang="es-AR" sz="1400" dirty="0" err="1">
                <a:solidFill>
                  <a:schemeClr val="tx1"/>
                </a:solidFill>
              </a:rPr>
              <a:t>comun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540F3A2-257E-5FA4-44FA-FFF49B0D12CA}"/>
              </a:ext>
            </a:extLst>
          </p:cNvPr>
          <p:cNvSpPr/>
          <p:nvPr/>
        </p:nvSpPr>
        <p:spPr>
          <a:xfrm>
            <a:off x="2249308" y="2022143"/>
            <a:ext cx="1790429" cy="4230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err="1">
                <a:solidFill>
                  <a:schemeClr val="tx1"/>
                </a:solidFill>
              </a:rPr>
              <a:t>Nucleo</a:t>
            </a:r>
            <a:r>
              <a:rPr lang="es-ES" sz="1400" dirty="0">
                <a:solidFill>
                  <a:schemeClr val="tx1"/>
                </a:solidFill>
              </a:rPr>
              <a:t> rojo</a:t>
            </a:r>
          </a:p>
        </p:txBody>
      </p:sp>
    </p:spTree>
    <p:extLst>
      <p:ext uri="{BB962C8B-B14F-4D97-AF65-F5344CB8AC3E}">
        <p14:creationId xmlns:p14="http://schemas.microsoft.com/office/powerpoint/2010/main" val="80134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432914" y="388701"/>
            <a:ext cx="2305050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AR" dirty="0">
                <a:solidFill>
                  <a:prstClr val="white"/>
                </a:solidFill>
                <a:latin typeface="Tw Cen MT" panose="020B0602020104020603"/>
              </a:rPr>
              <a:t>bulbo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8B81D5E-88EE-EF27-23CA-062D505F8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900" y="1030524"/>
            <a:ext cx="7886700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68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496723" y="250944"/>
            <a:ext cx="2287420" cy="5406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AR" dirty="0">
                <a:solidFill>
                  <a:prstClr val="white"/>
                </a:solidFill>
                <a:latin typeface="Tw Cen MT" panose="020B0602020104020603"/>
              </a:rPr>
              <a:t>Puente o protuberancia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D230B89-BF42-6EAE-3DF0-822363AE6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99" y="0"/>
            <a:ext cx="6119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2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AR" b="1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br>
              <a:rPr lang="es-AR" altLang="es-AR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altLang="es-AR" b="1">
                <a:solidFill>
                  <a:schemeClr val="tx1">
                    <a:lumMod val="95000"/>
                    <a:lumOff val="5000"/>
                  </a:schemeClr>
                </a:solidFill>
              </a:rPr>
              <a:t>SUSTANCIA BLANCA DEL TRONCO ENCEFALICO</a:t>
            </a:r>
            <a:endParaRPr lang="es-AR" altLang="es-A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96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algn="just" fontAlgn="auto">
              <a:buFont typeface="Tw Cen MT" panose="020B0602020104020603" pitchFamily="34" charset="0"/>
              <a:buChar char=" "/>
              <a:defRPr/>
            </a:pPr>
            <a:r>
              <a:rPr lang="es-ES" altLang="es-AR" sz="2400" dirty="0"/>
              <a:t>La sustancia blanca esta formada por fibras nerviosas, la mayoría </a:t>
            </a:r>
            <a:r>
              <a:rPr lang="es-ES" altLang="es-AR" sz="2400" dirty="0" err="1"/>
              <a:t>mielinicas</a:t>
            </a:r>
            <a:r>
              <a:rPr lang="es-ES" altLang="es-AR" sz="2400" dirty="0"/>
              <a:t>, que tienen una disposición longitudinal y transversal. </a:t>
            </a:r>
          </a:p>
          <a:p>
            <a:pPr marL="91440" indent="-91440" algn="just" fontAlgn="auto">
              <a:buFont typeface="Tw Cen MT" panose="020B0602020104020603" pitchFamily="34" charset="0"/>
              <a:buChar char=" "/>
              <a:defRPr/>
            </a:pPr>
            <a:r>
              <a:rPr lang="es-ES" altLang="es-AR" sz="2400" dirty="0"/>
              <a:t>Las fibras longitudinales están representadas por haces que se originan en el cerebro, cerebelo o medula y van a terminar o simplemente parte de su recorrido por el tronco encefálico. </a:t>
            </a:r>
          </a:p>
          <a:p>
            <a:pPr marL="91440" indent="-91440" algn="just" fontAlgn="auto">
              <a:buFont typeface="Tw Cen MT" panose="020B0602020104020603" pitchFamily="34" charset="0"/>
              <a:buChar char=" "/>
              <a:defRPr/>
            </a:pPr>
            <a:r>
              <a:rPr lang="es-ES" altLang="es-AR" sz="2400" dirty="0"/>
              <a:t>Esta constituida por la </a:t>
            </a:r>
            <a:r>
              <a:rPr lang="es-ES" altLang="es-AR" sz="2400" b="1" dirty="0"/>
              <a:t>vía motriz principal y la cinta de </a:t>
            </a:r>
            <a:r>
              <a:rPr lang="es-ES" altLang="es-AR" sz="2400" b="1" dirty="0" err="1"/>
              <a:t>reil</a:t>
            </a:r>
            <a:r>
              <a:rPr lang="es-ES" altLang="es-AR" sz="2400" b="1" dirty="0"/>
              <a:t> media</a:t>
            </a:r>
            <a:r>
              <a:rPr lang="es-ES" altLang="es-AR" sz="2400" dirty="0"/>
              <a:t> principalmente. Las fibras transversales se encuentran principalmente en los pedúnculos </a:t>
            </a:r>
            <a:r>
              <a:rPr lang="es-ES" altLang="es-AR" sz="2400" dirty="0" err="1"/>
              <a:t>cerebelosos</a:t>
            </a:r>
            <a:r>
              <a:rPr lang="es-ES" altLang="es-AR" sz="2400" dirty="0"/>
              <a:t>, estableciendo conexiones con el cerebelo.</a:t>
            </a:r>
            <a:endParaRPr lang="es-AR" altLang="es-AR" sz="2400" dirty="0"/>
          </a:p>
        </p:txBody>
      </p:sp>
    </p:spTree>
    <p:extLst>
      <p:ext uri="{BB962C8B-B14F-4D97-AF65-F5344CB8AC3E}">
        <p14:creationId xmlns:p14="http://schemas.microsoft.com/office/powerpoint/2010/main" val="409929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Marcador de contenido 1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5776" y="442991"/>
            <a:ext cx="6353175" cy="6326188"/>
          </a:xfrm>
        </p:spPr>
      </p:pic>
      <p:sp>
        <p:nvSpPr>
          <p:cNvPr id="5" name="Rectángulo 4"/>
          <p:cNvSpPr/>
          <p:nvPr/>
        </p:nvSpPr>
        <p:spPr>
          <a:xfrm>
            <a:off x="5959229" y="4726547"/>
            <a:ext cx="721217" cy="334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/>
              <a:t>Bulbo R</a:t>
            </a:r>
            <a:endParaRPr lang="es-ES" sz="1100" dirty="0"/>
          </a:p>
        </p:txBody>
      </p:sp>
      <p:sp>
        <p:nvSpPr>
          <p:cNvPr id="6" name="Rectángulo 5"/>
          <p:cNvSpPr/>
          <p:nvPr/>
        </p:nvSpPr>
        <p:spPr>
          <a:xfrm>
            <a:off x="5817562" y="3606085"/>
            <a:ext cx="969604" cy="2575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050" dirty="0"/>
              <a:t>Protuberancia</a:t>
            </a:r>
            <a:endParaRPr lang="es-ES" sz="1050" dirty="0"/>
          </a:p>
        </p:txBody>
      </p:sp>
      <p:sp>
        <p:nvSpPr>
          <p:cNvPr id="7" name="Rectángulo 6"/>
          <p:cNvSpPr/>
          <p:nvPr/>
        </p:nvSpPr>
        <p:spPr>
          <a:xfrm>
            <a:off x="5835035" y="2458871"/>
            <a:ext cx="969604" cy="2575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050" dirty="0"/>
              <a:t>Mesencéfalo</a:t>
            </a:r>
            <a:endParaRPr lang="es-ES" sz="1050" dirty="0"/>
          </a:p>
        </p:txBody>
      </p:sp>
      <p:sp>
        <p:nvSpPr>
          <p:cNvPr id="3" name="Rectángulo 2"/>
          <p:cNvSpPr/>
          <p:nvPr/>
        </p:nvSpPr>
        <p:spPr>
          <a:xfrm>
            <a:off x="6413679" y="1970468"/>
            <a:ext cx="605307" cy="3734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N. rojo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620769" y="2431124"/>
            <a:ext cx="875654" cy="3734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Sustancia negra</a:t>
            </a:r>
            <a:endParaRPr lang="es-E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410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387</Words>
  <Application>Microsoft Office PowerPoint</Application>
  <PresentationFormat>Panorámica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Integral</vt:lpstr>
      <vt:lpstr>SUSTANCIA GRIS</vt:lpstr>
      <vt:lpstr>SUSTANCIA GRIS PROPIA DEL TRONCO ENCEFALICO</vt:lpstr>
      <vt:lpstr>Presentación de PowerPoint</vt:lpstr>
      <vt:lpstr>Presentación de PowerPoint</vt:lpstr>
      <vt:lpstr>Presentación de PowerPoint</vt:lpstr>
      <vt:lpstr>Presentación de PowerPoint</vt:lpstr>
      <vt:lpstr>  SUSTANCIA BLANCA DEL TRONCO ENCEFALICO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SUSTANCIA GRIS</dc:title>
  <dc:creator>USUARIO</dc:creator>
  <cp:lastModifiedBy>Yamila Duarte</cp:lastModifiedBy>
  <cp:revision>11</cp:revision>
  <dcterms:created xsi:type="dcterms:W3CDTF">2020-04-20T20:01:59Z</dcterms:created>
  <dcterms:modified xsi:type="dcterms:W3CDTF">2024-04-17T10:11:02Z</dcterms:modified>
</cp:coreProperties>
</file>