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75" r:id="rId5"/>
    <p:sldId id="279" r:id="rId6"/>
    <p:sldId id="262" r:id="rId7"/>
    <p:sldId id="280" r:id="rId8"/>
    <p:sldId id="281" r:id="rId9"/>
    <p:sldId id="284" r:id="rId10"/>
    <p:sldId id="286" r:id="rId11"/>
    <p:sldId id="287" r:id="rId12"/>
    <p:sldId id="285" r:id="rId13"/>
    <p:sldId id="283" r:id="rId14"/>
    <p:sldId id="289" r:id="rId15"/>
    <p:sldId id="288" r:id="rId16"/>
    <p:sldId id="290" r:id="rId17"/>
    <p:sldId id="293" r:id="rId18"/>
    <p:sldId id="294" r:id="rId19"/>
    <p:sldId id="295" r:id="rId20"/>
    <p:sldId id="291" r:id="rId21"/>
    <p:sldId id="296" r:id="rId22"/>
    <p:sldId id="297" r:id="rId23"/>
    <p:sldId id="298" r:id="rId24"/>
    <p:sldId id="299" r:id="rId25"/>
    <p:sldId id="300" r:id="rId26"/>
    <p:sldId id="301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796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93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285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05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0002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50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993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247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13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315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80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203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81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3EA8F4C-A8D8-495A-89AC-74A5C6FE761F}" type="datetimeFigureOut">
              <a:rPr lang="es-AR" smtClean="0"/>
              <a:t>12/6/2024</a:t>
            </a:fld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12432B-D918-4E51-9B70-62B8363760C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250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5.2 Funciones trigonométricas de números real</a:t>
            </a:r>
            <a:endParaRPr lang="es-A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07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 previos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1435313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b="1" dirty="0" smtClean="0">
                <a:solidFill>
                  <a:schemeClr val="accent1">
                    <a:lumMod val="75000"/>
                  </a:schemeClr>
                </a:solidFill>
              </a:rPr>
              <a:t>Ángulos en posición normal.</a:t>
            </a:r>
          </a:p>
          <a:p>
            <a:pPr marL="0" indent="0">
              <a:buNone/>
            </a:pPr>
            <a:r>
              <a:rPr lang="es-AR" sz="2400" dirty="0" smtClean="0"/>
              <a:t>Un </a:t>
            </a:r>
            <a:r>
              <a:rPr lang="es-AR" sz="2400" dirty="0"/>
              <a:t>ángulo está en posición normal si está trazado en el plano </a:t>
            </a:r>
            <a:r>
              <a:rPr lang="es-AR" sz="2400" dirty="0" err="1"/>
              <a:t>xy</a:t>
            </a:r>
            <a:r>
              <a:rPr lang="es-AR" sz="2400" dirty="0"/>
              <a:t> con su vértice en el origen y su lado inicial en el eje positivo x.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2610" t="42349" r="9449" b="29794"/>
          <a:stretch/>
        </p:blipFill>
        <p:spPr>
          <a:xfrm>
            <a:off x="1035422" y="3657600"/>
            <a:ext cx="10448366" cy="240855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69894" y="3657600"/>
            <a:ext cx="2245659" cy="240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6472517" y="3657599"/>
            <a:ext cx="2245659" cy="24085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035422" y="6227515"/>
            <a:ext cx="106455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dirty="0" smtClean="0"/>
              <a:t>Dos </a:t>
            </a:r>
            <a:r>
              <a:rPr lang="es-AR" sz="2000" dirty="0"/>
              <a:t>ángulos en posición normal son </a:t>
            </a:r>
            <a:r>
              <a:rPr lang="es-AR" sz="2000" b="1" dirty="0" err="1"/>
              <a:t>coterminales</a:t>
            </a:r>
            <a:r>
              <a:rPr lang="es-AR" sz="2000" dirty="0"/>
              <a:t> si sus lados </a:t>
            </a:r>
            <a:r>
              <a:rPr lang="es-AR" sz="2000" dirty="0" smtClean="0"/>
              <a:t>coinciden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val="38053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Representación grafica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10554574" cy="2080772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dirty="0"/>
                  <a:t>Sea POQ un triángulo rectángulo con ángulo agudo </a:t>
                </a:r>
                <a14:m>
                  <m:oMath xmlns:m="http://schemas.openxmlformats.org/officeDocument/2006/math">
                    <m:r>
                      <a:rPr lang="es-A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s-AR" sz="2400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Ubicamos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 smtClean="0"/>
                  <a:t> en </a:t>
                </a:r>
                <a:r>
                  <a:rPr lang="es-AR" sz="2400" b="1" dirty="0" smtClean="0"/>
                  <a:t>posición normal</a:t>
                </a:r>
                <a:endParaRPr lang="es-AR" sz="2400" b="1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10554574" cy="2080772"/>
              </a:xfrm>
              <a:blipFill rotWithShape="0">
                <a:blip r:embed="rId2"/>
                <a:stretch>
                  <a:fillRect l="-866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2795" t="35090" r="39559" b="37249"/>
          <a:stretch/>
        </p:blipFill>
        <p:spPr>
          <a:xfrm>
            <a:off x="9251576" y="1963275"/>
            <a:ext cx="2746632" cy="24204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63419" t="33521" r="15625" b="37249"/>
          <a:stretch/>
        </p:blipFill>
        <p:spPr>
          <a:xfrm>
            <a:off x="2823881" y="3832412"/>
            <a:ext cx="3711389" cy="29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Ubicación grafica es trigonométrica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10554574" cy="3237219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800" dirty="0"/>
                  <a:t>Sea </a:t>
                </a:r>
                <a14:m>
                  <m:oMath xmlns:m="http://schemas.openxmlformats.org/officeDocument/2006/math">
                    <m:r>
                      <a:rPr lang="es-A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800" dirty="0"/>
                  <a:t> un ángulo en posición normal y sea P(x, y) un punto en el lado terminal. Si </a:t>
                </a:r>
                <a:r>
                  <a:rPr lang="es-AR" sz="2800" b="1" dirty="0" smtClean="0"/>
                  <a:t>r</a:t>
                </a:r>
                <a:r>
                  <a:rPr lang="es-AR" sz="2800" dirty="0" smtClean="0"/>
                  <a:t> es </a:t>
                </a:r>
                <a:r>
                  <a:rPr lang="es-AR" sz="2800" dirty="0"/>
                  <a:t>la distancia del origen al punto P(x, y), entonces</a:t>
                </a:r>
              </a:p>
              <a:p>
                <a:endParaRPr lang="es-AR" sz="2800" dirty="0" smtClean="0"/>
              </a:p>
              <a:p>
                <a:pPr marL="0" indent="0">
                  <a:buNone/>
                </a:pPr>
                <a:endParaRPr lang="es-AR" sz="2800" dirty="0"/>
              </a:p>
              <a:p>
                <a:pPr marL="0" indent="0">
                  <a:buNone/>
                </a:pP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10554574" cy="3237219"/>
              </a:xfrm>
              <a:blipFill rotWithShape="0">
                <a:blip r:embed="rId2"/>
                <a:stretch>
                  <a:fillRect l="-924" t="-565" r="-179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80049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i="0" smtClean="0"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24080049"/>
                  </p:ext>
                </p:extLst>
              </p:nvPr>
            </p:nvGraphicFramePr>
            <p:xfrm>
              <a:off x="700741" y="3728865"/>
              <a:ext cx="10258611" cy="13401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9537"/>
                    <a:gridCol w="3419537"/>
                    <a:gridCol w="3419537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coseno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2200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8" t="-69853" r="-200891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69853" r="-100534" b="-1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357" t="-69853" r="-713" b="-14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52403"/>
                  </p:ext>
                </p:extLst>
              </p:nvPr>
            </p:nvGraphicFramePr>
            <p:xfrm>
              <a:off x="700741" y="5162291"/>
              <a:ext cx="10623176" cy="141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5954"/>
                    <a:gridCol w="3078601"/>
                    <a:gridCol w="4018621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csc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AR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ctg</m:t>
                                    </m:r>
                                  </m:fName>
                                  <m:e>
                                    <m:r>
                                      <a:rPr lang="es-AR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52403"/>
                  </p:ext>
                </p:extLst>
              </p:nvPr>
            </p:nvGraphicFramePr>
            <p:xfrm>
              <a:off x="700741" y="5162291"/>
              <a:ext cx="10623176" cy="1413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25954"/>
                    <a:gridCol w="3078601"/>
                    <a:gridCol w="4018621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</a:t>
                          </a:r>
                          <a:r>
                            <a:rPr lang="es-AR" sz="2800" baseline="0" dirty="0" smtClean="0"/>
                            <a:t> </a:t>
                          </a:r>
                          <a:r>
                            <a:rPr lang="es-AR" sz="2800" baseline="0" dirty="0" smtClean="0"/>
                            <a:t>cosecante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</a:t>
                          </a:r>
                          <a:r>
                            <a:rPr lang="es-AR" sz="2800" dirty="0" smtClean="0"/>
                            <a:t>secante</a:t>
                          </a:r>
                          <a:endParaRPr lang="es-AR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AR" sz="2800" dirty="0" smtClean="0"/>
                            <a:t>Función </a:t>
                          </a:r>
                          <a:r>
                            <a:rPr lang="es-AR" sz="2800" dirty="0" smtClean="0"/>
                            <a:t>cotangente</a:t>
                          </a:r>
                          <a:endParaRPr lang="es-AR" sz="2800" dirty="0"/>
                        </a:p>
                      </a:txBody>
                      <a:tcPr/>
                    </a:tc>
                  </a:tr>
                  <a:tr h="895160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73" t="-64189" r="-201900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14851" t="-64189" r="-131485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64394" t="-64189" r="-606" b="-13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97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Angulo de referencia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8"/>
                <a:ext cx="10554574" cy="1892512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2400" b="1" dirty="0"/>
                  <a:t>ÁNGULO DE REFERENCIA </a:t>
                </a:r>
                <a:endParaRPr lang="es-AR" sz="2400" b="1" dirty="0" smtClean="0"/>
              </a:p>
              <a:p>
                <a:pPr marL="0" indent="0">
                  <a:buNone/>
                </a:pPr>
                <a:r>
                  <a:rPr lang="es-AR" sz="2400" dirty="0" smtClean="0"/>
                  <a:t>Sea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un ángulo en posición normal. El ángulo de referencia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AR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s-AR" sz="2400" dirty="0"/>
                  <a:t> asociado con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es el ángulo agudo formado por el lado terminal de </a:t>
                </a:r>
                <a14:m>
                  <m:oMath xmlns:m="http://schemas.openxmlformats.org/officeDocument/2006/math"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2400" dirty="0"/>
                  <a:t> y el eje x.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8"/>
                <a:ext cx="10554574" cy="1892512"/>
              </a:xfrm>
              <a:blipFill rotWithShape="0">
                <a:blip r:embed="rId2"/>
                <a:stretch>
                  <a:fillRect l="-866" b="-2581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000" t="54904" r="10331" b="19593"/>
          <a:stretch/>
        </p:blipFill>
        <p:spPr>
          <a:xfrm>
            <a:off x="1083019" y="4114800"/>
            <a:ext cx="10025960" cy="24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175" t="20181" r="10001" b="41368"/>
          <a:stretch/>
        </p:blipFill>
        <p:spPr>
          <a:xfrm>
            <a:off x="174811" y="0"/>
            <a:ext cx="11818588" cy="4746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48982" y="4808779"/>
                <a:ext cx="43971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2800" dirty="0" smtClean="0"/>
                  <a:t>Ejemplo: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 240°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82" y="4808779"/>
                <a:ext cx="4397187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2770" t="-705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1801" t="45094" r="70662" b="30776"/>
          <a:stretch/>
        </p:blipFill>
        <p:spPr>
          <a:xfrm>
            <a:off x="3186953" y="4719281"/>
            <a:ext cx="2662518" cy="2059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5445368" y="4867834"/>
                <a:ext cx="43971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240°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−180º=60º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368" y="4867834"/>
                <a:ext cx="4397187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759504" y="5445761"/>
                <a:ext cx="5855875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i="1" dirty="0" smtClean="0">
                          <a:latin typeface="Cambria Math" panose="02040503050406030204" pitchFamily="18" charset="0"/>
                        </a:rPr>
                        <m:t> 240°=−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  <m:t>60º</m:t>
                          </m:r>
                        </m:e>
                      </m:d>
                      <m:r>
                        <a:rPr lang="es-AR" sz="28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04" y="5445761"/>
                <a:ext cx="5855875" cy="99591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Identidades trigonométrica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547" t="42748" r="10596" b="17868"/>
          <a:stretch/>
        </p:blipFill>
        <p:spPr>
          <a:xfrm>
            <a:off x="810000" y="2222287"/>
            <a:ext cx="10528869" cy="441074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407886" y="5858798"/>
            <a:ext cx="2902857" cy="6000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185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9021974" cy="1725599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s-AR" sz="3200" dirty="0" smtClean="0"/>
                  <a:t>Si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32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A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s-AR" sz="3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AR" sz="3200" dirty="0" smtClean="0"/>
                  <a:t> y </a:t>
                </a:r>
                <a14:m>
                  <m:oMath xmlns:m="http://schemas.openxmlformats.org/officeDocument/2006/math">
                    <m:r>
                      <a:rPr lang="es-A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3200" dirty="0"/>
                  <a:t> está en el cuarto cuadrante, encuentre las otras cinco funciones trigonométricas de </a:t>
                </a:r>
                <a14:m>
                  <m:oMath xmlns:m="http://schemas.openxmlformats.org/officeDocument/2006/math">
                    <m:r>
                      <a:rPr lang="es-A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s-AR" sz="3200" dirty="0" smtClean="0"/>
                  <a:t>.</a:t>
                </a:r>
                <a:endParaRPr lang="es-AR" sz="320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9021974" cy="1725599"/>
              </a:xfrm>
              <a:blipFill rotWithShape="0">
                <a:blip r:embed="rId2"/>
                <a:stretch>
                  <a:fillRect l="-1689" b="-6714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810000" y="3947886"/>
                <a:ext cx="2444259" cy="790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s-AR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sz="32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s-AR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s-AR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s-AR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s-AR" sz="3200" dirty="0"/>
                  <a:t> </a:t>
                </a: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3947886"/>
                <a:ext cx="2444259" cy="7903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3842504" y="3888133"/>
                <a:ext cx="2004331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s-AR" sz="3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sz="3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A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s-AR" sz="3600" b="0" i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s-AR" sz="3600" dirty="0" smtClean="0"/>
                  <a:t> </a:t>
                </a:r>
                <a:endParaRPr lang="es-AR" sz="36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504" y="3888133"/>
                <a:ext cx="2004331" cy="8776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961940" y="3771786"/>
                <a:ext cx="2166683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3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s-AR" sz="36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940" y="3771786"/>
                <a:ext cx="2166683" cy="11294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0452352" y="2011973"/>
                <a:ext cx="150599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A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352" y="2011973"/>
                <a:ext cx="1505990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945580" y="4171587"/>
                <a:ext cx="379905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s-A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800" dirty="0"/>
              </a:p>
              <a:p>
                <a:endParaRPr lang="es-AR" sz="28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580" y="4171587"/>
                <a:ext cx="3799053" cy="8617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800917" y="4738231"/>
                <a:ext cx="3282822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𝑠𝑒𝑛</m:t>
                          </m:r>
                          <m:r>
                            <a:rPr lang="es-AR" sz="28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17" y="4738231"/>
                <a:ext cx="3282822" cy="105323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282186" y="4725162"/>
                <a:ext cx="2067874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86" y="4725162"/>
                <a:ext cx="2067874" cy="903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9840686" y="2756517"/>
                <a:ext cx="2051844" cy="774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d>
                        <m:d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A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686" y="2756517"/>
                <a:ext cx="2051844" cy="77463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9659258" y="3614914"/>
                <a:ext cx="1760675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4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s-A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258" y="3614914"/>
                <a:ext cx="1760675" cy="4128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976359" y="4233167"/>
                <a:ext cx="2111539" cy="813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A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A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59" y="4233167"/>
                <a:ext cx="2111539" cy="8131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4219319" y="4039789"/>
                <a:ext cx="2183483" cy="903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AR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A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A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A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s-A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19" y="4039789"/>
                <a:ext cx="2183483" cy="9035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34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8" grpId="0"/>
      <p:bldP spid="18" grpId="1"/>
      <p:bldP spid="19" grpId="0"/>
      <p:bldP spid="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6.5 </a:t>
            </a:r>
            <a:r>
              <a:rPr lang="es-AR" dirty="0" smtClean="0"/>
              <a:t>La ley de senos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770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Ley del seno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Teorema del seno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9"/>
          <a:stretch/>
        </p:blipFill>
        <p:spPr bwMode="auto">
          <a:xfrm>
            <a:off x="90825" y="1855074"/>
            <a:ext cx="6480403" cy="48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eorema del seno - Wikipedia, la enciclopedia lib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7"/>
          <a:stretch/>
        </p:blipFill>
        <p:spPr bwMode="auto">
          <a:xfrm>
            <a:off x="5083741" y="2727308"/>
            <a:ext cx="6480403" cy="15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Ejemplos de aplicación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99988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/>
              <a:t>Resolver el siguiente triángulo</a:t>
            </a:r>
            <a:endParaRPr lang="es-AR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381" t="31526" r="69642" b="34807"/>
          <a:stretch/>
        </p:blipFill>
        <p:spPr>
          <a:xfrm>
            <a:off x="7192213" y="2402916"/>
            <a:ext cx="4413302" cy="36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300723" y="2305463"/>
                <a:ext cx="10554574" cy="158323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23" y="2305463"/>
                <a:ext cx="10554574" cy="1583231"/>
              </a:xfrm>
              <a:prstGeom prst="rect">
                <a:avLst/>
              </a:prstGeom>
              <a:blipFill rotWithShape="0">
                <a:blip r:embed="rId2"/>
                <a:stretch>
                  <a:fillRect l="-404" t="-3462" b="-1000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Seno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300723" y="2305463"/>
                <a:ext cx="10554574" cy="1822733"/>
              </a:xfrm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sz="2000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723" y="2305463"/>
                <a:ext cx="10554574" cy="1822733"/>
              </a:xfrm>
              <a:blipFill rotWithShape="0">
                <a:blip r:embed="rId4"/>
                <a:stretch>
                  <a:fillRect l="-346" b="-1661"/>
                </a:stretch>
              </a:blipFill>
              <a:ln>
                <a:solidFill>
                  <a:schemeClr val="bg2"/>
                </a:solidFill>
              </a:ln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áfica del Seno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634" y="2183623"/>
            <a:ext cx="6529899" cy="37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736" t="43134" r="22904" b="51962"/>
          <a:stretch/>
        </p:blipFill>
        <p:spPr>
          <a:xfrm>
            <a:off x="376516" y="2222286"/>
            <a:ext cx="11242713" cy="7495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5515" t="30579" r="23456" b="64321"/>
          <a:stretch/>
        </p:blipFill>
        <p:spPr>
          <a:xfrm>
            <a:off x="241550" y="3100078"/>
            <a:ext cx="11512643" cy="8046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5956" t="43330" r="24118" b="50392"/>
          <a:stretch/>
        </p:blipFill>
        <p:spPr>
          <a:xfrm>
            <a:off x="376516" y="3895854"/>
            <a:ext cx="11153066" cy="9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Ejercicios </a:t>
            </a:r>
            <a:r>
              <a:rPr lang="es-AR" dirty="0" smtClean="0"/>
              <a:t>seleccionados</a:t>
            </a:r>
            <a:endParaRPr lang="es-AR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827424" y="2235734"/>
            <a:ext cx="10554574" cy="1892513"/>
          </a:xfrm>
          <a:effectLst/>
        </p:spPr>
        <p:txBody>
          <a:bodyPr>
            <a:normAutofit/>
          </a:bodyPr>
          <a:lstStyle/>
          <a:p>
            <a:r>
              <a:rPr lang="es-AR" sz="3200" dirty="0" smtClean="0"/>
              <a:t>6.5: 9, 10, 11, 12, 13, 19, 21, 22, 23 y 24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15875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6.6 Ley del coseno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8281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647" t="46469" r="14191" b="28225"/>
          <a:stretch/>
        </p:blipFill>
        <p:spPr>
          <a:xfrm>
            <a:off x="551328" y="205229"/>
            <a:ext cx="11241507" cy="30086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934" t="42153" r="70000" b="32148"/>
          <a:stretch/>
        </p:blipFill>
        <p:spPr>
          <a:xfrm>
            <a:off x="887505" y="3287806"/>
            <a:ext cx="5015753" cy="34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Halla los ángulos del triangulo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066" t="31559" r="24228" b="54708"/>
          <a:stretch/>
        </p:blipFill>
        <p:spPr>
          <a:xfrm>
            <a:off x="322729" y="2316416"/>
            <a:ext cx="6013005" cy="18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Ejercicios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294" t="30579" r="22353" b="63144"/>
          <a:stretch/>
        </p:blipFill>
        <p:spPr>
          <a:xfrm>
            <a:off x="604116" y="2222287"/>
            <a:ext cx="10769170" cy="89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8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Ejercicios seleccionados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897431"/>
          </a:xfrm>
          <a:effectLst/>
        </p:spPr>
        <p:txBody>
          <a:bodyPr>
            <a:normAutofit/>
          </a:bodyPr>
          <a:lstStyle/>
          <a:p>
            <a:r>
              <a:rPr lang="es-AR" sz="3200" dirty="0" smtClean="0"/>
              <a:t> 6.6: 9, 11, 12, 14, y desde la 21 a la 28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24068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810000" y="2222288"/>
                <a:ext cx="10554574" cy="1852172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sz="20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  <a:p>
                <a14:m>
                  <m:oMath xmlns:m="http://schemas.openxmlformats.org/officeDocument/2006/math">
                    <m:r>
                      <a:rPr lang="es-AR" sz="200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sz="2000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222288"/>
                <a:ext cx="10554574" cy="1852172"/>
              </a:xfrm>
              <a:prstGeom prst="rect">
                <a:avLst/>
              </a:prstGeom>
              <a:blipFill rotWithShape="0">
                <a:blip r:embed="rId2"/>
                <a:stretch>
                  <a:fillRect l="-462" b="-1320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coseno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dirty="0" smtClean="0"/>
                  <a:t>x</a:t>
                </a:r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2222288"/>
                <a:ext cx="10554574" cy="2052697"/>
              </a:xfrm>
              <a:solidFill>
                <a:schemeClr val="bg2"/>
              </a:solidFill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sz="20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−1,1</m:t>
                        </m:r>
                      </m:e>
                    </m:d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AR" sz="2000" b="0" dirty="0" smtClean="0"/>
              </a:p>
              <a:p>
                <a14:m>
                  <m:oMath xmlns:m="http://schemas.openxmlformats.org/officeDocument/2006/math"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sz="2000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222288"/>
                <a:ext cx="10554574" cy="2052697"/>
              </a:xfrm>
              <a:blipFill rotWithShape="0">
                <a:blip r:embed="rId4"/>
                <a:stretch>
                  <a:fillRect l="-462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áfica del Coseno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87" y="2342727"/>
            <a:ext cx="5771963" cy="32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4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Alteraciones a las funciones de seno y coseno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000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579328"/>
                  </p:ext>
                </p:extLst>
              </p:nvPr>
            </p:nvGraphicFramePr>
            <p:xfrm>
              <a:off x="809998" y="2373654"/>
              <a:ext cx="10351060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5530"/>
                    <a:gridCol w="5175530"/>
                  </a:tblGrid>
                  <a:tr h="66538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9579328"/>
                  </p:ext>
                </p:extLst>
              </p:nvPr>
            </p:nvGraphicFramePr>
            <p:xfrm>
              <a:off x="809998" y="2373654"/>
              <a:ext cx="10351060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5530"/>
                    <a:gridCol w="5175530"/>
                  </a:tblGrid>
                  <a:tr h="66538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09" r="-100000" b="-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18" t="-909" r="-118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Marcador de contenido 2"/>
          <p:cNvSpPr txBox="1">
            <a:spLocks/>
          </p:cNvSpPr>
          <p:nvPr/>
        </p:nvSpPr>
        <p:spPr>
          <a:xfrm>
            <a:off x="295835" y="3234265"/>
            <a:ext cx="11551024" cy="313964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400" dirty="0" smtClean="0"/>
              <a:t>El valor de “a” cambia la amplitud, es decir, </a:t>
            </a:r>
            <a:r>
              <a:rPr lang="es-AR" sz="2400" b="1" dirty="0" smtClean="0"/>
              <a:t>-a ≤ y ≤ a</a:t>
            </a:r>
          </a:p>
          <a:p>
            <a:r>
              <a:rPr lang="es-AR" sz="2400" dirty="0" smtClean="0"/>
              <a:t>El valor de “k” modifica el periodo, en vez de ser periodo 2</a:t>
            </a:r>
            <a:r>
              <a:rPr lang="el-GR" sz="2400" dirty="0" smtClean="0"/>
              <a:t>π</a:t>
            </a:r>
            <a:r>
              <a:rPr lang="es-AR" sz="2400" dirty="0" smtClean="0"/>
              <a:t> , es de </a:t>
            </a:r>
            <a:r>
              <a:rPr lang="es-AR" sz="2400" b="1" dirty="0" smtClean="0"/>
              <a:t>2</a:t>
            </a:r>
            <a:r>
              <a:rPr lang="el-GR" sz="2400" b="1" dirty="0" smtClean="0"/>
              <a:t>π</a:t>
            </a:r>
            <a:r>
              <a:rPr lang="es-AR" sz="2400" b="1" dirty="0" smtClean="0"/>
              <a:t>/k</a:t>
            </a:r>
          </a:p>
          <a:p>
            <a:r>
              <a:rPr lang="es-AR" sz="2400" dirty="0" smtClean="0"/>
              <a:t>El valor “b” indica cuantas unidades se </a:t>
            </a:r>
            <a:r>
              <a:rPr lang="es-AR" sz="2400" b="1" dirty="0" smtClean="0"/>
              <a:t>desfasa</a:t>
            </a:r>
            <a:r>
              <a:rPr lang="es-AR" sz="2400" dirty="0" smtClean="0"/>
              <a:t> a la derecha (b&gt;0) o a la izquierda (b&lt;0)</a:t>
            </a:r>
          </a:p>
          <a:p>
            <a:r>
              <a:rPr lang="es-AR" sz="2400" dirty="0" smtClean="0"/>
              <a:t>El valor de “h” indica cuantas unidades se traslada hacia arriba (h&gt;0) o hacia abajo (h&lt;0)</a:t>
            </a:r>
          </a:p>
        </p:txBody>
      </p:sp>
      <p:pic>
        <p:nvPicPr>
          <p:cNvPr id="5122" name="Picture 2" descr="GeoGebra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83" y="1150331"/>
            <a:ext cx="1707179" cy="1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10000" y="1449147"/>
            <a:ext cx="11225117" cy="2971051"/>
          </a:xfrm>
        </p:spPr>
        <p:txBody>
          <a:bodyPr/>
          <a:lstStyle/>
          <a:p>
            <a:r>
              <a:rPr lang="es-AR" dirty="0" smtClean="0"/>
              <a:t>5.4 Más </a:t>
            </a:r>
            <a:r>
              <a:rPr lang="es-AR" dirty="0"/>
              <a:t>g</a:t>
            </a:r>
            <a:r>
              <a:rPr lang="es-AR" dirty="0" smtClean="0"/>
              <a:t>ráficas trigonométricas</a:t>
            </a:r>
            <a:endParaRPr lang="es-A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5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810000" y="2222287"/>
                <a:ext cx="10554574" cy="363651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s-A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s-AR" dirty="0" smtClean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00" y="2222287"/>
                <a:ext cx="10554574" cy="3636511"/>
              </a:xfrm>
              <a:prstGeom prst="rect">
                <a:avLst/>
              </a:prstGeom>
              <a:blipFill rotWithShape="0">
                <a:blip r:embed="rId2"/>
                <a:stretch>
                  <a:fillRect l="-347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tangente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s-AR" b="1" i="0" smtClean="0">
                            <a:latin typeface="Cambria Math" panose="02040503050406030204" pitchFamily="18" charset="0"/>
                          </a:rPr>
                          <m:t>𝐭𝐠</m:t>
                        </m:r>
                      </m:fName>
                      <m:e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func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s-A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s-AR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s-A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0000" y="2409962"/>
                <a:ext cx="10554574" cy="3636511"/>
              </a:xfrm>
              <a:solidFill>
                <a:schemeClr val="bg2"/>
              </a:solidFill>
              <a:effectLst/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𝐷𝑜𝑚𝑖𝑛𝑖𝑜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𝐶𝐼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AR" b="0" dirty="0" smtClean="0"/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𝑂𝑟𝑑𝑒𝑛𝑎𝑑𝑎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𝑎𝑙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𝑜𝑟𝑖𝑔𝑒𝑛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AR" b="0" dirty="0" smtClean="0"/>
                  <a:t>0</a:t>
                </a:r>
              </a:p>
              <a:p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𝑅𝑎𝑖𝑐𝑒𝑠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s-AR" b="0" dirty="0" smtClean="0"/>
              </a:p>
              <a:p>
                <a:r>
                  <a:rPr lang="es-AR" dirty="0" smtClean="0"/>
                  <a:t>Asíntotas verticales: </a:t>
                </a:r>
                <a:endParaRPr lang="es-A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s-AR" b="0" dirty="0" smtClean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0000" y="2409962"/>
                <a:ext cx="10554574" cy="3636511"/>
              </a:xfrm>
              <a:blipFill rotWithShape="0">
                <a:blip r:embed="rId4"/>
                <a:stretch>
                  <a:fillRect l="-347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Gráfica de la Tangente con Ejemplos - Neurochisp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156" y="2222287"/>
            <a:ext cx="6801046" cy="37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AR" dirty="0" smtClean="0"/>
                  <a:t>Función tangente </a:t>
                </a:r>
                <a14:m>
                  <m:oMath xmlns:m="http://schemas.openxmlformats.org/officeDocument/2006/math">
                    <m:r>
                      <a:rPr lang="es-AR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𝒕𝒈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AR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18712" y="2222287"/>
                <a:ext cx="6886451" cy="3636511"/>
              </a:xfrm>
              <a:effectLst/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Las funciones tangente tiene periodo </a:t>
                </a:r>
                <a14:m>
                  <m:oMath xmlns:m="http://schemas.openxmlformats.org/officeDocument/2006/math">
                    <m:r>
                      <a:rPr lang="es-A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s-AR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s-A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A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A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2800" dirty="0" smtClean="0"/>
              </a:p>
              <a:p>
                <a:r>
                  <a:rPr lang="es-AR" sz="2800" dirty="0" smtClean="0"/>
                  <a:t>Asíntotas verticales</a:t>
                </a:r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712" y="2222287"/>
                <a:ext cx="6886451" cy="3636511"/>
              </a:xfrm>
              <a:blipFill rotWithShape="0">
                <a:blip r:embed="rId3"/>
                <a:stretch>
                  <a:fillRect l="-1416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986" t="30211" r="38235" b="27415"/>
          <a:stretch/>
        </p:blipFill>
        <p:spPr>
          <a:xfrm>
            <a:off x="7485529" y="2093622"/>
            <a:ext cx="4706471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dirty="0" smtClean="0"/>
              <a:t>Alteraciones a la función tangente</a:t>
            </a:r>
            <a:endParaRPr lang="es-A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 marL="0" indent="0">
              <a:buNone/>
            </a:pPr>
            <a:endParaRPr lang="es-AR" sz="4000" b="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85548"/>
                  </p:ext>
                </p:extLst>
              </p:nvPr>
            </p:nvGraphicFramePr>
            <p:xfrm>
              <a:off x="809998" y="2373654"/>
              <a:ext cx="5173943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3943"/>
                  </a:tblGrid>
                  <a:tr h="665381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func>
                                  <m:funcPr>
                                    <m:ctrlPr>
                                      <a:rPr lang="es-A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AR" sz="2800" b="0" i="0" smtClean="0">
                                        <a:latin typeface="Cambria Math" panose="02040503050406030204" pitchFamily="18" charset="0"/>
                                      </a:rPr>
                                      <m:t>tg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s-AR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d>
                                          <m:dPr>
                                            <m:ctrlP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s-AR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AR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s-AR" sz="28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85548"/>
                  </p:ext>
                </p:extLst>
              </p:nvPr>
            </p:nvGraphicFramePr>
            <p:xfrm>
              <a:off x="809998" y="2373654"/>
              <a:ext cx="5173943" cy="665381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5173943"/>
                  </a:tblGrid>
                  <a:tr h="665381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t="-909" r="-118" b="-9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295835" y="3234265"/>
                <a:ext cx="11551024" cy="3139641"/>
              </a:xfrm>
              <a:prstGeom prst="rect">
                <a:avLst/>
              </a:prstGeom>
              <a:solidFill>
                <a:schemeClr val="bg2"/>
              </a:solidFill>
              <a:effectLst/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 smtClean="0"/>
                  <a:t>El valor de “k” modifica el periodo, en vez de ser periodo </a:t>
                </a:r>
                <a:r>
                  <a:rPr lang="el-GR" sz="2400" dirty="0" smtClean="0"/>
                  <a:t>π</a:t>
                </a:r>
                <a:r>
                  <a:rPr lang="es-AR" sz="2400" dirty="0" smtClean="0"/>
                  <a:t> , es de </a:t>
                </a:r>
                <a:r>
                  <a:rPr lang="el-GR" sz="2400" b="1" dirty="0" smtClean="0"/>
                  <a:t>π</a:t>
                </a:r>
                <a:r>
                  <a:rPr lang="es-AR" sz="2400" b="1" dirty="0" smtClean="0"/>
                  <a:t>/k</a:t>
                </a:r>
              </a:p>
              <a:p>
                <a:r>
                  <a:rPr lang="es-AR" sz="2400" dirty="0" smtClean="0"/>
                  <a:t>Las asíntotas verticales serán </a:t>
                </a:r>
                <a14:m>
                  <m:oMath xmlns:m="http://schemas.openxmlformats.org/officeDocument/2006/math">
                    <m:r>
                      <a:rPr lang="es-AR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s-A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A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s-AR" sz="2400" b="1" dirty="0" smtClean="0"/>
              </a:p>
              <a:p>
                <a:r>
                  <a:rPr lang="es-AR" sz="2400" dirty="0" smtClean="0"/>
                  <a:t>El valor “b” indica cuantas unidades se </a:t>
                </a:r>
                <a:r>
                  <a:rPr lang="es-AR" sz="2400" b="1" dirty="0" smtClean="0"/>
                  <a:t>desfasa</a:t>
                </a:r>
                <a:r>
                  <a:rPr lang="es-AR" sz="2400" dirty="0" smtClean="0"/>
                  <a:t> a la derecha (b&gt;0) o a la izquierda (b&lt;0)</a:t>
                </a:r>
              </a:p>
              <a:p>
                <a:r>
                  <a:rPr lang="es-AR" sz="2400" dirty="0" smtClean="0"/>
                  <a:t>El valor de “h” indica cuantas unidades se traslada hacia arriba (h&gt;0) o hacia abajo (h&lt;0)</a:t>
                </a:r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5" y="3234265"/>
                <a:ext cx="11551024" cy="3139641"/>
              </a:xfrm>
              <a:prstGeom prst="rect">
                <a:avLst/>
              </a:prstGeom>
              <a:blipFill rotWithShape="0">
                <a:blip r:embed="rId3"/>
                <a:stretch>
                  <a:fillRect l="-634" b="-971"/>
                </a:stretch>
              </a:blipFill>
              <a:effectLst/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GeoGebra - Wikipedia, la enciclopedia lib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583" y="1150331"/>
            <a:ext cx="1707179" cy="17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5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000" dirty="0" smtClean="0"/>
              <a:t>6.3 Funciones trigonométricas de ángulos</a:t>
            </a:r>
            <a:endParaRPr lang="es-AR" sz="4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Personalizado 39">
      <a:dk1>
        <a:sysClr val="windowText" lastClr="000000"/>
      </a:dk1>
      <a:lt1>
        <a:srgbClr val="000000"/>
      </a:lt1>
      <a:dk2>
        <a:srgbClr val="FFFFFF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417</TotalTime>
  <Words>452</Words>
  <Application>Microsoft Office PowerPoint</Application>
  <PresentationFormat>Panorámica</PresentationFormat>
  <Paragraphs>104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Cambria Math</vt:lpstr>
      <vt:lpstr>Century Gothic</vt:lpstr>
      <vt:lpstr>Wingdings 2</vt:lpstr>
      <vt:lpstr>Citable</vt:lpstr>
      <vt:lpstr>5.2 Funciones trigonométricas de números real</vt:lpstr>
      <vt:lpstr>Función Seno sin⁡t=y</vt:lpstr>
      <vt:lpstr>Función coseno cos⁡t=x</vt:lpstr>
      <vt:lpstr>Alteraciones a las funciones de seno y coseno</vt:lpstr>
      <vt:lpstr>5.4 Más gráficas trigonométricas</vt:lpstr>
      <vt:lpstr>Función tangente tg⁡t=y/x, x≠0</vt:lpstr>
      <vt:lpstr>Función tangente y=tg(x)</vt:lpstr>
      <vt:lpstr>Alteraciones a la función tangente</vt:lpstr>
      <vt:lpstr>6.3 Funciones trigonométricas de ángulos</vt:lpstr>
      <vt:lpstr>Conceptos previos</vt:lpstr>
      <vt:lpstr>Representación grafica</vt:lpstr>
      <vt:lpstr>Ubicación grafica es trigonométrica</vt:lpstr>
      <vt:lpstr>Angulo de referencia</vt:lpstr>
      <vt:lpstr>Presentación de PowerPoint</vt:lpstr>
      <vt:lpstr>Identidades trigonométrica</vt:lpstr>
      <vt:lpstr>Ejemplo</vt:lpstr>
      <vt:lpstr>6.5 La ley de senos</vt:lpstr>
      <vt:lpstr>Ley del seno</vt:lpstr>
      <vt:lpstr>Ejemplos de aplicación</vt:lpstr>
      <vt:lpstr>Actividades</vt:lpstr>
      <vt:lpstr>Ejercicios seleccionados</vt:lpstr>
      <vt:lpstr>6.6 Ley del coseno</vt:lpstr>
      <vt:lpstr>Presentación de PowerPoint</vt:lpstr>
      <vt:lpstr>Halla los ángulos del triangulo</vt:lpstr>
      <vt:lpstr>Ejercicios</vt:lpstr>
      <vt:lpstr>Ejercicios seleccionados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Funciones trigonométrica</dc:title>
  <dc:creator>María Alejandra Saux</dc:creator>
  <cp:lastModifiedBy>María Alejandra Saux</cp:lastModifiedBy>
  <cp:revision>40</cp:revision>
  <dcterms:created xsi:type="dcterms:W3CDTF">2023-06-02T13:26:34Z</dcterms:created>
  <dcterms:modified xsi:type="dcterms:W3CDTF">2024-06-12T22:33:07Z</dcterms:modified>
</cp:coreProperties>
</file>