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58" r:id="rId8"/>
    <p:sldId id="266" r:id="rId9"/>
    <p:sldId id="267" r:id="rId10"/>
    <p:sldId id="268" r:id="rId11"/>
    <p:sldId id="269" r:id="rId12"/>
    <p:sldId id="270" r:id="rId13"/>
    <p:sldId id="272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6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1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753" y="1326280"/>
            <a:ext cx="11533093" cy="2616199"/>
          </a:xfrm>
        </p:spPr>
        <p:txBody>
          <a:bodyPr>
            <a:noAutofit/>
          </a:bodyPr>
          <a:lstStyle/>
          <a:p>
            <a:pPr algn="ctr"/>
            <a:r>
              <a:rPr lang="es-A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CON FUNCIONES EXPONENCIALES Y LOGARÍTMICAS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5424" y="4399678"/>
            <a:ext cx="10434917" cy="2124635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>
                <a:solidFill>
                  <a:schemeClr val="tx1"/>
                </a:solidFill>
              </a:rPr>
              <a:t>Crecimiento </a:t>
            </a:r>
            <a:r>
              <a:rPr lang="es-AR" sz="2000" b="1" dirty="0" smtClean="0">
                <a:solidFill>
                  <a:schemeClr val="tx1"/>
                </a:solidFill>
              </a:rPr>
              <a:t>exponencial</a:t>
            </a: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Crecimiento </a:t>
            </a:r>
            <a:r>
              <a:rPr lang="es-AR" sz="2000" b="1" dirty="0">
                <a:solidFill>
                  <a:schemeClr val="tx1"/>
                </a:solidFill>
              </a:rPr>
              <a:t>exponencial (tasa de crecimiento relativa</a:t>
            </a:r>
            <a:r>
              <a:rPr lang="es-AR" sz="20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Desintegración </a:t>
            </a:r>
            <a:r>
              <a:rPr lang="es-AR" sz="2000" b="1" dirty="0">
                <a:solidFill>
                  <a:schemeClr val="tx1"/>
                </a:solidFill>
              </a:rPr>
              <a:t>radiactiva </a:t>
            </a:r>
            <a:endParaRPr lang="es-AR" sz="2000" b="1" dirty="0" smtClean="0">
              <a:solidFill>
                <a:schemeClr val="tx1"/>
              </a:solidFill>
            </a:endParaRP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Ley </a:t>
            </a:r>
            <a:r>
              <a:rPr lang="es-AR" sz="2000" b="1" dirty="0">
                <a:solidFill>
                  <a:schemeClr val="tx1"/>
                </a:solidFill>
              </a:rPr>
              <a:t>de Newton de Enfriamiento</a:t>
            </a:r>
          </a:p>
        </p:txBody>
      </p:sp>
    </p:spTree>
    <p:extLst>
      <p:ext uri="{BB962C8B-B14F-4D97-AF65-F5344CB8AC3E}">
        <p14:creationId xmlns:p14="http://schemas.microsoft.com/office/powerpoint/2010/main" val="3068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21024" y="246226"/>
                <a:ext cx="11846859" cy="1395429"/>
              </a:xfrm>
            </p:spPr>
            <p:txBody>
              <a:bodyPr>
                <a:noAutofit/>
              </a:bodyPr>
              <a:lstStyle/>
              <a:p>
                <a:r>
                  <a:rPr lang="es-AR" sz="2800" dirty="0" smtClean="0"/>
                  <a:t>En una muestra de un fósil se detectó que el 0.003% del Carbono contenido es Carbono 14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). </a:t>
                </a:r>
                <a:r>
                  <a:rPr lang="es-AR" sz="2800" dirty="0"/>
                  <a:t>Si se sabe que el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 representa </a:t>
                </a:r>
                <a:r>
                  <a:rPr lang="es-AR" sz="2800" dirty="0"/>
                  <a:t>el 1% del Carbono presente en un ser vivo y que la vida media </a:t>
                </a:r>
                <a:r>
                  <a:rPr lang="es-AR" sz="2800" dirty="0" smtClean="0"/>
                  <a:t>del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 es </a:t>
                </a:r>
                <a:r>
                  <a:rPr lang="es-AR" sz="2800" dirty="0"/>
                  <a:t>de 5730 años, ¿Qué tan antiguo es el fósil?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024" y="246226"/>
                <a:ext cx="11846859" cy="1395429"/>
              </a:xfrm>
              <a:blipFill rotWithShape="0">
                <a:blip r:embed="rId2"/>
                <a:stretch>
                  <a:fillRect l="-1081" r="-103" b="-122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98495" y="1836764"/>
                <a:ext cx="10569388" cy="4617824"/>
              </a:xfrm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Estamos el caso de un decaimiento radiactivo, en donde </a:t>
                </a:r>
                <a:r>
                  <a:rPr lang="es-AR" sz="2400" dirty="0"/>
                  <a:t>se cumple la siguiente función exponencial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/>
                  <a:t/>
                </a:r>
                <a:br>
                  <a:rPr lang="es-AR" sz="2400" dirty="0"/>
                </a:br>
                <a:endParaRPr lang="es-AR" sz="2400" dirty="0" smtClean="0"/>
              </a:p>
              <a:p>
                <a:r>
                  <a:rPr lang="es-AR" sz="2400" dirty="0" smtClean="0"/>
                  <a:t>Datos: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1% del Carbono presente en un ser </a:t>
                </a:r>
                <a:r>
                  <a:rPr lang="es-AR" sz="2400" dirty="0" smtClean="0"/>
                  <a:t>vivo (Masa inicial: m)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la vida media del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400" dirty="0"/>
                  <a:t> es de 5730 </a:t>
                </a:r>
                <a:r>
                  <a:rPr lang="es-AR" sz="2400" dirty="0" smtClean="0"/>
                  <a:t>años (Vida media: h)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En una muestra de un fósil se detectó que el 0.003% del Carbono contenido es Carbono 14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400" dirty="0" smtClean="0"/>
                  <a:t>) (Masa restante: m(t))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8495" y="1836764"/>
                <a:ext cx="10569388" cy="4617824"/>
              </a:xfrm>
              <a:blipFill rotWithShape="0">
                <a:blip r:embed="rId3"/>
                <a:stretch>
                  <a:fillRect l="-807" t="-1055" r="-3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 flipH="1">
            <a:off x="6696752" y="2975655"/>
            <a:ext cx="174812" cy="430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989653" y="3520388"/>
            <a:ext cx="22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Situación inicial</a:t>
            </a:r>
            <a:endParaRPr lang="es-AR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7463118" y="2951630"/>
            <a:ext cx="621927" cy="727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218503" y="3679011"/>
                <a:ext cx="3501488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vida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media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03" y="3679011"/>
                <a:ext cx="3501488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m=0,01</a:t>
                </a:r>
                <a:endParaRPr lang="es-AR" sz="2400" dirty="0"/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h=5730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m(t)=0,00003</a:t>
                </a:r>
                <a:endParaRPr lang="es-A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0,00003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0,01</m:t>
                      </m:r>
                      <m:sSup>
                        <m:sSup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A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sz="320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3200" dirty="0" smtClean="0"/>
              </a:p>
              <a:p>
                <a:pPr marL="0" indent="0">
                  <a:buNone/>
                </a:pPr>
                <a:endParaRPr lang="es-AR" sz="3200" dirty="0" smtClean="0"/>
              </a:p>
              <a:p>
                <a:pPr marL="0" indent="0">
                  <a:buNone/>
                </a:pPr>
                <a:r>
                  <a:rPr lang="es-AR" sz="3200" u="sng" dirty="0" err="1" smtClean="0"/>
                  <a:t>Rta</a:t>
                </a:r>
                <a:r>
                  <a:rPr lang="es-AR" sz="3200" u="sng" dirty="0" smtClean="0"/>
                  <a:t>.</a:t>
                </a:r>
                <a:r>
                  <a:rPr lang="es-AR" sz="3200" dirty="0" smtClean="0"/>
                  <a:t>: </a:t>
                </a:r>
                <a:r>
                  <a:rPr lang="es-AR" sz="3200" dirty="0"/>
                  <a:t>El fósil tiene 48022 años de antigüedad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24" t="-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ítul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0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Ley de Newton de Enfriamiento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La Ley de Newton de Enfriamiento dice que la rapidez a la que un cuerpo se enfría es proporcional a la diferencia de temperatura entre el cuerpo y su entorno, siempre que la diferencia de temperatura no sea demasiado grande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43" t="33667" r="11428" b="32666"/>
          <a:stretch/>
        </p:blipFill>
        <p:spPr>
          <a:xfrm>
            <a:off x="1097280" y="1845734"/>
            <a:ext cx="10470606" cy="32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Ley de Newton de Enfriamiento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7352"/>
          </a:xfrm>
        </p:spPr>
        <p:txBody>
          <a:bodyPr>
            <a:normAutofit/>
          </a:bodyPr>
          <a:lstStyle/>
          <a:p>
            <a:r>
              <a:rPr lang="es-AR" sz="3200" dirty="0"/>
              <a:t>Una taza de café tiene una temperatura de 200ºF y se coloca en un cuarto que tiene una temperatura de 70ºF. Después de </a:t>
            </a:r>
            <a:r>
              <a:rPr lang="es-AR" sz="3200" dirty="0" smtClean="0"/>
              <a:t>10 </a:t>
            </a:r>
            <a:r>
              <a:rPr lang="es-AR" sz="3200" dirty="0"/>
              <a:t>minutos, la temperatura del café es 150ºF</a:t>
            </a:r>
            <a:r>
              <a:rPr lang="es-AR" sz="3200" dirty="0" smtClean="0"/>
              <a:t>.</a:t>
            </a:r>
          </a:p>
          <a:p>
            <a:r>
              <a:rPr lang="es-AR" sz="3200" dirty="0"/>
              <a:t>(a) Encuentre una función que modele la temperatura del café en el tiempo t. </a:t>
            </a:r>
            <a:endParaRPr lang="es-AR" sz="3200" dirty="0" smtClean="0"/>
          </a:p>
          <a:p>
            <a:r>
              <a:rPr lang="es-AR" sz="3200" dirty="0" smtClean="0"/>
              <a:t>(</a:t>
            </a:r>
            <a:r>
              <a:rPr lang="es-AR" sz="3200" dirty="0"/>
              <a:t>b) Encuentre la temperatura del café después de 15 minutos</a:t>
            </a:r>
            <a:r>
              <a:rPr lang="es-AR" sz="3200" dirty="0" smtClean="0"/>
              <a:t>.</a:t>
            </a:r>
          </a:p>
          <a:p>
            <a:r>
              <a:rPr lang="es-AR" sz="3200" dirty="0"/>
              <a:t>(c) ¿Cuándo se habrá enfriado el café a 100ºF?</a:t>
            </a:r>
          </a:p>
        </p:txBody>
      </p:sp>
    </p:spTree>
    <p:extLst>
      <p:ext uri="{BB962C8B-B14F-4D97-AF65-F5344CB8AC3E}">
        <p14:creationId xmlns:p14="http://schemas.microsoft.com/office/powerpoint/2010/main" val="11470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 smtClean="0"/>
              <a:t>1) Cierto </a:t>
            </a:r>
            <a:r>
              <a:rPr lang="es-AR" sz="2200" dirty="0"/>
              <a:t>cultivo de la bacteria </a:t>
            </a:r>
            <a:r>
              <a:rPr lang="es-AR" sz="2200" i="1" dirty="0" err="1"/>
              <a:t>Rhodobacter</a:t>
            </a:r>
            <a:r>
              <a:rPr lang="es-AR" sz="2200" i="1" dirty="0"/>
              <a:t> </a:t>
            </a:r>
            <a:r>
              <a:rPr lang="es-AR" sz="2200" i="1" dirty="0" err="1"/>
              <a:t>sphaeroides</a:t>
            </a:r>
            <a:r>
              <a:rPr lang="es-AR" sz="2200" i="1" dirty="0"/>
              <a:t> </a:t>
            </a:r>
            <a:r>
              <a:rPr lang="es-AR" sz="2200" dirty="0"/>
              <a:t>inicialmente tiene 25 bacterias y se observa que se duplica cada 5 horas.</a:t>
            </a:r>
          </a:p>
          <a:p>
            <a:pPr marL="1169988" indent="-457200">
              <a:buFont typeface="+mj-lt"/>
              <a:buAutoNum type="alphaLcParenR"/>
            </a:pPr>
            <a:r>
              <a:rPr lang="es-AR" sz="2200" dirty="0" smtClean="0"/>
              <a:t>Encuentre </a:t>
            </a:r>
            <a:r>
              <a:rPr lang="es-AR" sz="2200" dirty="0"/>
              <a:t>un modelo exponencial para el número de bacterias del cultivo después de t horas. </a:t>
            </a:r>
          </a:p>
          <a:p>
            <a:pPr marL="1169988" indent="-457200">
              <a:buFont typeface="+mj-lt"/>
              <a:buAutoNum type="alphaLcParenR"/>
            </a:pPr>
            <a:r>
              <a:rPr lang="es-AR" sz="2200" dirty="0" smtClean="0"/>
              <a:t>Estime </a:t>
            </a:r>
            <a:r>
              <a:rPr lang="es-AR" sz="2200" dirty="0"/>
              <a:t>el número de bacterias después de 18 horas</a:t>
            </a:r>
            <a:r>
              <a:rPr lang="es-AR" sz="2200" dirty="0" smtClean="0"/>
              <a:t>.</a:t>
            </a:r>
          </a:p>
          <a:p>
            <a:pPr marL="0" indent="0">
              <a:buNone/>
            </a:pPr>
            <a:r>
              <a:rPr lang="es-AR" sz="2200" dirty="0" smtClean="0">
                <a:solidFill>
                  <a:schemeClr val="tx1"/>
                </a:solidFill>
              </a:rPr>
              <a:t>2) </a:t>
            </a:r>
            <a:r>
              <a:rPr lang="es-AR" sz="2200" dirty="0"/>
              <a:t>Un pavo rostizado se saca de un horno cuando su temperatura ha alcanzado 185ºF y se coloca en una mesa en un cuarto donde la temperatura es de 75ºF</a:t>
            </a:r>
          </a:p>
          <a:p>
            <a:pPr marL="1160463" indent="-514350">
              <a:buAutoNum type="alphaLcParenR"/>
            </a:pPr>
            <a:r>
              <a:rPr lang="es-AR" sz="2200" dirty="0"/>
              <a:t>Si la temperatura del pavo es 150ºF después de media hora, ¿cuál es su temperatura después de 45 minutos? </a:t>
            </a:r>
          </a:p>
          <a:p>
            <a:pPr marL="1160463" indent="-514350">
              <a:buAutoNum type="alphaLcParenR"/>
            </a:pPr>
            <a:r>
              <a:rPr lang="es-AR" sz="2200" dirty="0" smtClean="0"/>
              <a:t>¿Cuándo </a:t>
            </a:r>
            <a:r>
              <a:rPr lang="es-AR" sz="2200" dirty="0"/>
              <a:t>se enfriará el pavo a 100ºF</a:t>
            </a:r>
            <a:r>
              <a:rPr lang="es-AR" sz="2200" dirty="0" smtClean="0"/>
              <a:t>?</a:t>
            </a:r>
            <a:endParaRPr lang="es-A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60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 smtClean="0"/>
              <a:t>3) La </a:t>
            </a:r>
            <a:r>
              <a:rPr lang="es-AR" sz="2200" dirty="0"/>
              <a:t>población de zorros en cierta región tiene una tasa de crecimiento relativa de 8% por año. Se estima que la población en 2005 era de 18,000. </a:t>
            </a:r>
          </a:p>
          <a:p>
            <a:pPr marL="1344613" indent="-631825">
              <a:buAutoNum type="alphaLcParenBoth"/>
            </a:pPr>
            <a:r>
              <a:rPr lang="es-AR" sz="2200" dirty="0"/>
              <a:t>Encuentre una función que modele la población en t años después de 2005. </a:t>
            </a:r>
          </a:p>
          <a:p>
            <a:pPr marL="1344613" indent="-631825">
              <a:buAutoNum type="alphaLcParenBoth"/>
            </a:pPr>
            <a:r>
              <a:rPr lang="es-AR" sz="2200" dirty="0"/>
              <a:t>Use la función de la parte (a) para estimar la población de zorros en el año 2013</a:t>
            </a:r>
            <a:r>
              <a:rPr lang="es-AR" sz="2200" dirty="0" smtClean="0"/>
              <a:t>.</a:t>
            </a:r>
          </a:p>
          <a:p>
            <a:pPr marL="0" indent="0">
              <a:buNone/>
            </a:pPr>
            <a:r>
              <a:rPr lang="es-AR" sz="2200" dirty="0" smtClean="0"/>
              <a:t>4) El </a:t>
            </a:r>
            <a:r>
              <a:rPr lang="es-AR" sz="2200" dirty="0"/>
              <a:t>radio 221 tiene una vida media de 30 s. ¿Cuánto tiempo tomará que el 95% de la muestra se desintegre?</a:t>
            </a:r>
          </a:p>
          <a:p>
            <a:pPr marL="0" indent="0">
              <a:buNone/>
            </a:pPr>
            <a:r>
              <a:rPr lang="es-AR" sz="2200" dirty="0" smtClean="0"/>
              <a:t>5) Un </a:t>
            </a:r>
            <a:r>
              <a:rPr lang="es-AR" sz="2200" dirty="0"/>
              <a:t>artefacto de madera de una tumba antigua contiene 65% del carbono 14 que está presente en árboles vivos. ¿Cuánto tiempo hace que se construyó el artefacto? (La vida media del carbono 14 es de 5370 años</a:t>
            </a:r>
            <a:r>
              <a:rPr lang="es-AR" sz="2200" dirty="0" smtClean="0"/>
              <a:t>.)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8657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108" y="1845734"/>
            <a:ext cx="992051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200" dirty="0" smtClean="0"/>
              <a:t>5) </a:t>
            </a:r>
            <a:r>
              <a:rPr lang="es-AR" sz="2200" dirty="0" smtClean="0">
                <a:solidFill>
                  <a:schemeClr val="tx1"/>
                </a:solidFill>
              </a:rPr>
              <a:t>Se </a:t>
            </a:r>
            <a:r>
              <a:rPr lang="es-AR" sz="2200" dirty="0">
                <a:solidFill>
                  <a:schemeClr val="tx1"/>
                </a:solidFill>
              </a:rPr>
              <a:t>administran 50mg de cierto medicamento. La cantidad de mg en sangre disminuye a la tercera parte cada 5hs.</a:t>
            </a:r>
          </a:p>
          <a:p>
            <a:pPr marL="1169988" indent="-457200">
              <a:buAutoNum type="alphaLcParenR"/>
            </a:pPr>
            <a:r>
              <a:rPr lang="es-AR" sz="2200" dirty="0">
                <a:solidFill>
                  <a:schemeClr val="tx1"/>
                </a:solidFill>
              </a:rPr>
              <a:t>Averigua la función que modela la situación.</a:t>
            </a:r>
          </a:p>
          <a:p>
            <a:pPr marL="1169988" indent="-457200">
              <a:buAutoNum type="alphaLcParenR"/>
            </a:pPr>
            <a:r>
              <a:rPr lang="es-AR" sz="2200" dirty="0">
                <a:solidFill>
                  <a:schemeClr val="tx1"/>
                </a:solidFill>
              </a:rPr>
              <a:t>¿Cuántos mg del medicamento quedará después de 3hs?</a:t>
            </a:r>
          </a:p>
          <a:p>
            <a:pPr marL="1169988" indent="-457200">
              <a:buAutoNum type="alphaLcParenR"/>
            </a:pPr>
            <a:r>
              <a:rPr lang="es-AR" sz="2200" dirty="0">
                <a:solidFill>
                  <a:schemeClr val="tx1"/>
                </a:solidFill>
              </a:rPr>
              <a:t>¿Después de cuanto tiempo quedará 1mg?</a:t>
            </a:r>
          </a:p>
          <a:p>
            <a:pPr marL="646113" indent="0">
              <a:buNone/>
            </a:pPr>
            <a:endParaRPr lang="es-A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77109" y="29337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Problemas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78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1956" y="1828801"/>
                <a:ext cx="10018713" cy="21784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dirty="0" smtClean="0">
                    <a:solidFill>
                      <a:schemeClr val="tx1"/>
                    </a:solidFill>
                  </a:rPr>
                  <a:t>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s-A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s-AR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AR" dirty="0" smtClean="0">
                    <a:solidFill>
                      <a:schemeClr val="tx1"/>
                    </a:solidFill>
                  </a:rPr>
                  <a:t>Donde “m” representa la población inicial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AR" dirty="0" smtClean="0">
                    <a:solidFill>
                      <a:schemeClr val="tx1"/>
                    </a:solidFill>
                  </a:rPr>
                  <a:t>) y “a” representa la tasa de crecimiento </a:t>
                </a:r>
                <a:r>
                  <a:rPr lang="es-AR" i="1" dirty="0" smtClean="0">
                    <a:solidFill>
                      <a:schemeClr val="tx1"/>
                    </a:solidFill>
                  </a:rPr>
                  <a:t>per cápita</a:t>
                </a:r>
                <a:r>
                  <a:rPr lang="es-AR" dirty="0" smtClean="0">
                    <a:solidFill>
                      <a:schemeClr val="tx1"/>
                    </a:solidFill>
                  </a:rPr>
                  <a:t>.</a:t>
                </a:r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956" y="1828801"/>
                <a:ext cx="10018713" cy="2178422"/>
              </a:xfrm>
              <a:blipFill rotWithShape="0">
                <a:blip r:embed="rId2"/>
                <a:stretch>
                  <a:fillRect l="-1521" t="-28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1951129" y="3724835"/>
            <a:ext cx="8745070" cy="1938992"/>
          </a:xfrm>
          <a:prstGeom prst="rect">
            <a:avLst/>
          </a:prstGeom>
          <a:solidFill>
            <a:srgbClr val="E3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AR" sz="2400" dirty="0"/>
              <a:t>Una población de aves cuenta inicialmente con 50 individuos y se triplica cada dos años.</a:t>
            </a:r>
          </a:p>
          <a:p>
            <a:pPr marL="457200" indent="-457200">
              <a:buAutoNum type="alphaLcParenR"/>
            </a:pPr>
            <a:r>
              <a:rPr lang="es-AR" sz="2400" dirty="0"/>
              <a:t>Averigua la función que modela la situación.</a:t>
            </a:r>
          </a:p>
          <a:p>
            <a:pPr marL="457200" indent="-457200">
              <a:buAutoNum type="alphaLcParenR"/>
            </a:pPr>
            <a:r>
              <a:rPr lang="es-AR" sz="2400" dirty="0"/>
              <a:t>¿Cuántas aves hay después de 4 años?</a:t>
            </a:r>
          </a:p>
          <a:p>
            <a:pPr marL="457200" indent="-457200">
              <a:buAutoNum type="alphaLcParenR"/>
            </a:pPr>
            <a:r>
              <a:rPr lang="es-AR" sz="2400" dirty="0"/>
              <a:t>¿Después de cuánto tiempo habrá 1000 aves?</a:t>
            </a:r>
          </a:p>
        </p:txBody>
      </p:sp>
    </p:spTree>
    <p:extLst>
      <p:ext uri="{BB962C8B-B14F-4D97-AF65-F5344CB8AC3E}">
        <p14:creationId xmlns:p14="http://schemas.microsoft.com/office/powerpoint/2010/main" val="40005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686" y="912054"/>
            <a:ext cx="10772775" cy="724149"/>
          </a:xfrm>
        </p:spPr>
        <p:txBody>
          <a:bodyPr>
            <a:norm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Comparaciones con el libro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79686" y="4375779"/>
                <a:ext cx="10753725" cy="18771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1800" dirty="0">
                    <a:solidFill>
                      <a:schemeClr val="tx1"/>
                    </a:solidFill>
                  </a:rPr>
                  <a:t>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s-AR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AR" sz="1800" dirty="0">
                    <a:solidFill>
                      <a:schemeClr val="tx1"/>
                    </a:solidFill>
                  </a:rPr>
                  <a:t>Donde “m” representa la población inicial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AR" sz="1800" dirty="0">
                    <a:solidFill>
                      <a:schemeClr val="tx1"/>
                    </a:solidFill>
                  </a:rPr>
                  <a:t>) y “a” representa la tasa de crecimiento </a:t>
                </a:r>
                <a:r>
                  <a:rPr lang="es-AR" sz="1800" i="1" dirty="0">
                    <a:solidFill>
                      <a:schemeClr val="tx1"/>
                    </a:solidFill>
                  </a:rPr>
                  <a:t>per </a:t>
                </a:r>
                <a:r>
                  <a:rPr lang="es-AR" sz="1800" i="1" dirty="0" err="1">
                    <a:solidFill>
                      <a:schemeClr val="tx1"/>
                    </a:solidFill>
                  </a:rPr>
                  <a:t>capita</a:t>
                </a:r>
                <a:r>
                  <a:rPr lang="es-AR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686" y="4375779"/>
                <a:ext cx="10753725" cy="1877103"/>
              </a:xfrm>
              <a:blipFill rotWithShape="0">
                <a:blip r:embed="rId2"/>
                <a:stretch>
                  <a:fillRect l="-1304" t="-3247" r="-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169" t="40387" r="1287" b="25674"/>
          <a:stretch/>
        </p:blipFill>
        <p:spPr>
          <a:xfrm>
            <a:off x="2085412" y="1797134"/>
            <a:ext cx="7798175" cy="24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82" t="51962" r="6581" b="20378"/>
          <a:stretch/>
        </p:blipFill>
        <p:spPr>
          <a:xfrm>
            <a:off x="497541" y="753035"/>
            <a:ext cx="11139317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780" y="1869141"/>
            <a:ext cx="10846644" cy="4231341"/>
          </a:xfrm>
        </p:spPr>
        <p:txBody>
          <a:bodyPr>
            <a:normAutofit/>
          </a:bodyPr>
          <a:lstStyle/>
          <a:p>
            <a:pPr marL="712788" indent="-712788" fontAlgn="base">
              <a:buFont typeface="Wingdings" panose="05000000000000000000" pitchFamily="2" charset="2"/>
              <a:buChar char="Ø"/>
            </a:pPr>
            <a:r>
              <a:rPr lang="es-AR" sz="2800" dirty="0" smtClean="0"/>
              <a:t>En el </a:t>
            </a:r>
            <a:r>
              <a:rPr lang="es-AR" sz="2800" b="1" dirty="0"/>
              <a:t>crecimiento exponencial</a:t>
            </a:r>
            <a:r>
              <a:rPr lang="es-AR" sz="2800" dirty="0"/>
              <a:t>, la tasa de crecimiento </a:t>
            </a:r>
            <a:r>
              <a:rPr lang="es-AR" sz="2800" i="1" dirty="0"/>
              <a:t>per cápita</a:t>
            </a:r>
            <a:r>
              <a:rPr lang="es-AR" sz="2800" dirty="0"/>
              <a:t> (por individuo) de una población es la misma sin importar el tamaño de la población, lo que hace que crezca cada vez más rápido conforme se hace más grande</a:t>
            </a:r>
            <a:r>
              <a:rPr lang="es-AR" sz="2800" dirty="0" smtClean="0"/>
              <a:t>.</a:t>
            </a:r>
          </a:p>
          <a:p>
            <a:pPr marL="712788" indent="-712788" fontAlgn="base">
              <a:buFont typeface="Wingdings" panose="05000000000000000000" pitchFamily="2" charset="2"/>
              <a:buChar char="Ø"/>
            </a:pPr>
            <a:endParaRPr lang="es-AR" sz="2800" dirty="0" smtClean="0"/>
          </a:p>
          <a:p>
            <a:pPr marL="712788" indent="-712788" fontAlgn="base">
              <a:buFont typeface="Wingdings" panose="05000000000000000000" pitchFamily="2" charset="2"/>
              <a:buChar char="Ø"/>
            </a:pPr>
            <a:r>
              <a:rPr lang="es-AR" sz="2800" dirty="0" smtClean="0"/>
              <a:t>En </a:t>
            </a:r>
            <a:r>
              <a:rPr lang="es-AR" sz="2800" dirty="0"/>
              <a:t>la naturaleza, las poblaciones pueden crecer de manera exponencial por un tiempo, pero finalmente se ven limitadas por la disponibilidad de recursos</a:t>
            </a:r>
            <a:r>
              <a:rPr lang="es-AR" sz="2800" dirty="0" smtClean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7354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Algunas veces nos aparece la expresión: “Una </a:t>
            </a:r>
            <a:r>
              <a:rPr lang="es-AR" sz="2800" dirty="0"/>
              <a:t>población de 32.000 con una </a:t>
            </a:r>
            <a:r>
              <a:rPr lang="es-AR" sz="2800" b="1" dirty="0"/>
              <a:t>tasa de crecimiento anual del 5</a:t>
            </a:r>
            <a:r>
              <a:rPr lang="es-AR" sz="2800" b="1" dirty="0" smtClean="0"/>
              <a:t>%</a:t>
            </a:r>
            <a:r>
              <a:rPr lang="es-AR" sz="2800" dirty="0" smtClean="0"/>
              <a:t>”</a:t>
            </a:r>
          </a:p>
          <a:p>
            <a:r>
              <a:rPr lang="es-AR" sz="2800" dirty="0" smtClean="0"/>
              <a:t>Podemos </a:t>
            </a:r>
            <a:r>
              <a:rPr lang="es-AR" sz="2800" dirty="0"/>
              <a:t>hallar un modelo exponencial con cualquier </a:t>
            </a:r>
            <a:r>
              <a:rPr lang="es-AR" sz="2800" dirty="0" smtClean="0"/>
              <a:t>base, en ese caso si </a:t>
            </a:r>
            <a:r>
              <a:rPr lang="es-AR" sz="2800" dirty="0"/>
              <a:t>usamos la base e, obtenemos el siguiente modelo de una población en términos de la </a:t>
            </a:r>
            <a:r>
              <a:rPr lang="es-AR" sz="2800" b="1" dirty="0"/>
              <a:t>tasa de crecimiento relativa r</a:t>
            </a:r>
            <a:r>
              <a:rPr lang="es-AR" sz="2800" dirty="0"/>
              <a:t>: la tasa de crecimiento poblacional expresada como una proporción de la población en cualquier momento.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 RELATIVO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9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exponencial RELATIVO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433410"/>
            <a:ext cx="10058400" cy="786106"/>
          </a:xfrm>
        </p:spPr>
        <p:txBody>
          <a:bodyPr/>
          <a:lstStyle/>
          <a:p>
            <a:r>
              <a:rPr lang="es-AR" dirty="0"/>
              <a:t>El crecimiento de una población por período es proporcional al tamaño de la población (o la cantidad de la inversión</a:t>
            </a:r>
            <a:r>
              <a:rPr lang="es-AR" dirty="0" smtClean="0"/>
              <a:t>)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12" t="26655" r="11322" b="25478"/>
          <a:stretch/>
        </p:blipFill>
        <p:spPr>
          <a:xfrm>
            <a:off x="1863762" y="1845734"/>
            <a:ext cx="7985285" cy="34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Modelo de desintegración radiactiva 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Las </a:t>
            </a:r>
            <a:r>
              <a:rPr lang="es-AR" sz="2800" b="1" dirty="0"/>
              <a:t>sustancias radiactivas se desintegran </a:t>
            </a:r>
            <a:r>
              <a:rPr lang="es-AR" sz="2800" dirty="0"/>
              <a:t>al emitir radiación espontáneamente. </a:t>
            </a:r>
            <a:endParaRPr lang="es-AR" sz="2800" dirty="0" smtClean="0"/>
          </a:p>
          <a:p>
            <a:r>
              <a:rPr lang="es-AR" sz="2800" dirty="0" smtClean="0"/>
              <a:t>La </a:t>
            </a:r>
            <a:r>
              <a:rPr lang="es-AR" sz="2800" dirty="0"/>
              <a:t>rapidez de desintegración es proporcional a la masa de la sustancia. </a:t>
            </a:r>
            <a:r>
              <a:rPr lang="es-AR" sz="2800" dirty="0" smtClean="0"/>
              <a:t>Esto </a:t>
            </a:r>
            <a:r>
              <a:rPr lang="es-AR" sz="2800" dirty="0"/>
              <a:t>es análogo al crecimiento poblacional excepto que la masa decrece. </a:t>
            </a:r>
            <a:endParaRPr lang="es-AR" sz="2800" dirty="0" smtClean="0"/>
          </a:p>
          <a:p>
            <a:r>
              <a:rPr lang="es-AR" sz="2800" dirty="0" smtClean="0"/>
              <a:t>Los </a:t>
            </a:r>
            <a:r>
              <a:rPr lang="es-AR" sz="2800" dirty="0"/>
              <a:t>físicos expresan la rapidez de desintegración en términos de </a:t>
            </a:r>
            <a:r>
              <a:rPr lang="es-AR" sz="2800" b="1" dirty="0"/>
              <a:t>vida media</a:t>
            </a:r>
            <a:r>
              <a:rPr lang="es-A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Modelo de desintegración radiactiva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En </a:t>
                </a:r>
                <a:r>
                  <a:rPr lang="es-AR" sz="2800" dirty="0"/>
                  <a:t>general, para una sustancia radiactiva con masa </a:t>
                </a:r>
                <a:r>
                  <a:rPr lang="es-AR" sz="2800" dirty="0" smtClean="0"/>
                  <a:t>m</a:t>
                </a:r>
                <a:r>
                  <a:rPr lang="es-A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₀</a:t>
                </a:r>
                <a:r>
                  <a:rPr lang="es-AR" sz="2800" dirty="0" smtClean="0"/>
                  <a:t> </a:t>
                </a:r>
                <a:r>
                  <a:rPr lang="es-AR" sz="2800" dirty="0"/>
                  <a:t>y vida media h, la cantidad restante en el tiempo t está modelada </a:t>
                </a:r>
                <a:r>
                  <a:rPr lang="es-AR" sz="2800" dirty="0" smtClean="0"/>
                  <a:t>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AR" sz="2800" b="0" dirty="0" smtClean="0"/>
              </a:p>
              <a:p>
                <a:r>
                  <a:rPr lang="es-AR" sz="2800" dirty="0"/>
                  <a:t>donde h y t se miden en las mismas unidades de tiempo (minutos, horas, días, años, etcétera).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 r="-2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213" t="37837" r="7133" b="30383"/>
          <a:stretch/>
        </p:blipFill>
        <p:spPr>
          <a:xfrm>
            <a:off x="1097280" y="1845734"/>
            <a:ext cx="10394576" cy="30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762</Words>
  <Application>Microsoft Office PowerPoint</Application>
  <PresentationFormat>Panorámica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Cambria Math</vt:lpstr>
      <vt:lpstr>Wingdings</vt:lpstr>
      <vt:lpstr>Retrospección</vt:lpstr>
      <vt:lpstr>MODELADO CON FUNCIONES EXPONENCIALES Y LOGARÍTMICAS</vt:lpstr>
      <vt:lpstr>Crecimiento exponencial</vt:lpstr>
      <vt:lpstr>Comparaciones con el libro</vt:lpstr>
      <vt:lpstr>Presentación de PowerPoint</vt:lpstr>
      <vt:lpstr>Crecimiento exponencial</vt:lpstr>
      <vt:lpstr>Crecimiento exponencial RELATIVO</vt:lpstr>
      <vt:lpstr>Crecimiento exponencial RELATIVO</vt:lpstr>
      <vt:lpstr>Modelo de desintegración radiactiva </vt:lpstr>
      <vt:lpstr>Modelo de desintegración radiactiva </vt:lpstr>
      <vt:lpstr>En una muestra de un fósil se detectó que el 0.003% del Carbono contenido es Carbono 14 ((_^14)C). Si se sabe que el  (_^14)C representa el 1% del Carbono presente en un ser vivo y que la vida media del (_^14)C es de 5730 años, ¿Qué tan antiguo es el fósil?</vt:lpstr>
      <vt:lpstr>m(t)=me^(-rt)</vt:lpstr>
      <vt:lpstr>Ley de Newton de Enfriamiento</vt:lpstr>
      <vt:lpstr>Ley de Newton de Enfriamiento</vt:lpstr>
      <vt:lpstr>Problemas</vt:lpstr>
      <vt:lpstr>Problemas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MODELADO CON FUNCIONES EXPONENCIALES Y LOGARÍTMICAS</dc:title>
  <dc:creator>María Alejandra Saux</dc:creator>
  <cp:lastModifiedBy>María Alejandra Saux</cp:lastModifiedBy>
  <cp:revision>6</cp:revision>
  <dcterms:created xsi:type="dcterms:W3CDTF">2024-05-30T01:49:35Z</dcterms:created>
  <dcterms:modified xsi:type="dcterms:W3CDTF">2024-06-05T21:21:26Z</dcterms:modified>
</cp:coreProperties>
</file>