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72" r:id="rId11"/>
    <p:sldId id="269" r:id="rId12"/>
    <p:sldId id="299" r:id="rId13"/>
    <p:sldId id="276" r:id="rId14"/>
    <p:sldId id="275" r:id="rId15"/>
    <p:sldId id="280" r:id="rId16"/>
    <p:sldId id="281" r:id="rId17"/>
    <p:sldId id="284" r:id="rId18"/>
    <p:sldId id="282" r:id="rId19"/>
    <p:sldId id="278" r:id="rId20"/>
    <p:sldId id="296" r:id="rId21"/>
    <p:sldId id="297" r:id="rId22"/>
    <p:sldId id="291" r:id="rId23"/>
    <p:sldId id="292" r:id="rId24"/>
    <p:sldId id="293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3%20Exponencial%20y%20logartimo.ggb" TargetMode="Externa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1" y="1960923"/>
            <a:ext cx="8915399" cy="2075268"/>
          </a:xfrm>
        </p:spPr>
        <p:txBody>
          <a:bodyPr>
            <a:noAutofit/>
          </a:bodyPr>
          <a:lstStyle/>
          <a:p>
            <a:r>
              <a:rPr lang="es-AR" sz="6000" dirty="0" smtClean="0"/>
              <a:t>Función exponencial</a:t>
            </a:r>
            <a:endParaRPr lang="es-AR" sz="6000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589211" y="4036191"/>
            <a:ext cx="8915399" cy="3045483"/>
          </a:xfrm>
        </p:spPr>
        <p:txBody>
          <a:bodyPr>
            <a:normAutofit/>
          </a:bodyPr>
          <a:lstStyle/>
          <a:p>
            <a:r>
              <a:rPr lang="es-AR" sz="1800" dirty="0" smtClean="0"/>
              <a:t>4.1 Funciones exponenciales</a:t>
            </a:r>
          </a:p>
          <a:p>
            <a:r>
              <a:rPr lang="es-AR" sz="1800" dirty="0" smtClean="0"/>
              <a:t>4.2 Función exponencial natural 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783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función exponencial natural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857" t="45713" r="14405" b="30822"/>
          <a:stretch/>
        </p:blipFill>
        <p:spPr>
          <a:xfrm>
            <a:off x="1046379" y="1553027"/>
            <a:ext cx="10675947" cy="2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1" y="1960923"/>
            <a:ext cx="8915399" cy="2075268"/>
          </a:xfrm>
        </p:spPr>
        <p:txBody>
          <a:bodyPr>
            <a:noAutofit/>
          </a:bodyPr>
          <a:lstStyle/>
          <a:p>
            <a:r>
              <a:rPr lang="es-AR" sz="6000" dirty="0" smtClean="0"/>
              <a:t>Función logaritmo</a:t>
            </a:r>
            <a:endParaRPr lang="es-AR" sz="6000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589211" y="4036191"/>
            <a:ext cx="8915399" cy="3045483"/>
          </a:xfrm>
        </p:spPr>
        <p:txBody>
          <a:bodyPr>
            <a:normAutofit/>
          </a:bodyPr>
          <a:lstStyle/>
          <a:p>
            <a:r>
              <a:rPr lang="es-AR" sz="1800" dirty="0" smtClean="0"/>
              <a:t>4.3 Funciones logarítmicas</a:t>
            </a:r>
          </a:p>
          <a:p>
            <a:r>
              <a:rPr lang="es-AR" sz="1800" dirty="0" smtClean="0"/>
              <a:t>4.4 Leyes Logarítmicas</a:t>
            </a:r>
          </a:p>
          <a:p>
            <a:r>
              <a:rPr lang="es-AR" sz="1800" dirty="0" smtClean="0"/>
              <a:t>4.5 Ecuaciones exponenciales</a:t>
            </a:r>
          </a:p>
        </p:txBody>
      </p:sp>
    </p:spTree>
    <p:extLst>
      <p:ext uri="{BB962C8B-B14F-4D97-AF65-F5344CB8AC3E}">
        <p14:creationId xmlns:p14="http://schemas.microsoft.com/office/powerpoint/2010/main" val="40539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Logaritmo &lt;&lt; &gt;&gt; Exponencial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    ↔     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A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A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AR" sz="3600" dirty="0" smtClean="0"/>
              </a:p>
              <a:p>
                <a:pPr marL="0" indent="0">
                  <a:buNone/>
                </a:pPr>
                <a:endParaRPr lang="es-AR" sz="3600" dirty="0"/>
              </a:p>
            </p:txBody>
          </p:sp>
        </mc:Choice>
        <mc:Fallback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50934"/>
                  </p:ext>
                </p:extLst>
              </p:nvPr>
            </p:nvGraphicFramePr>
            <p:xfrm>
              <a:off x="2982912" y="3280731"/>
              <a:ext cx="8128000" cy="18616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5=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50934"/>
                  </p:ext>
                </p:extLst>
              </p:nvPr>
            </p:nvGraphicFramePr>
            <p:xfrm>
              <a:off x="2982912" y="3280731"/>
              <a:ext cx="8128000" cy="18616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110667" r="-100600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  <a:tr h="49003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195062" r="-100600" b="-1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 sz="240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318667" r="-100600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954227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=8 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5=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954227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" t="-110667" r="-100600" b="-3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150" t="-110667" r="-600" b="-382667"/>
                          </a:stretch>
                        </a:blipFill>
                      </a:tcPr>
                    </a:tc>
                  </a:tr>
                  <a:tr h="955739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" t="-100637" r="-100600" b="-82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150" t="-100637" r="-600" b="-82803"/>
                          </a:stretch>
                        </a:blipFill>
                      </a:tcPr>
                    </a:tc>
                  </a:tr>
                  <a:tr h="77622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" t="-246094" r="-1006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150" t="-246094" r="-600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352423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=8 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5=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lang="es-A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352423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110667" r="-100600" b="-3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110667" r="-600" b="-382667"/>
                          </a:stretch>
                        </a:blipFill>
                      </a:tcPr>
                    </a:tc>
                  </a:tr>
                  <a:tr h="955739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100637" r="-100600" b="-82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100637" r="-600" b="-82803"/>
                          </a:stretch>
                        </a:blipFill>
                      </a:tcPr>
                    </a:tc>
                  </a:tr>
                  <a:tr h="77622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246094" r="-1006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246094" r="-600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34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6057" y="667330"/>
            <a:ext cx="9601200" cy="1485900"/>
          </a:xfrm>
        </p:spPr>
        <p:txBody>
          <a:bodyPr/>
          <a:lstStyle/>
          <a:p>
            <a:r>
              <a:rPr lang="es-AR" dirty="0" smtClean="0"/>
              <a:t>FUNCIÓN  LOGARIMO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84097"/>
                <a:ext cx="10820400" cy="3581400"/>
              </a:xfrm>
            </p:spPr>
            <p:txBody>
              <a:bodyPr/>
              <a:lstStyle/>
              <a:p>
                <a:r>
                  <a:rPr lang="es-AR" sz="3200" dirty="0"/>
                  <a:t>S</a:t>
                </a:r>
                <a:r>
                  <a:rPr lang="es-AR" sz="3200" dirty="0" smtClean="0"/>
                  <a:t>i </a:t>
                </a:r>
                <a14:m>
                  <m:oMath xmlns:m="http://schemas.openxmlformats.org/officeDocument/2006/math"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AR" sz="3200" dirty="0" smtClean="0"/>
                  <a:t>, </a:t>
                </a:r>
                <a:r>
                  <a:rPr lang="es-AR" sz="3200" dirty="0"/>
                  <a:t>la función exponencial base </a:t>
                </a:r>
                <a:r>
                  <a:rPr lang="es-AR" sz="3200" i="1" dirty="0"/>
                  <a:t>b </a:t>
                </a:r>
                <a:r>
                  <a:rPr lang="es-AR" sz="3200" dirty="0"/>
                  <a:t>(donde </a:t>
                </a:r>
                <a14:m>
                  <m:oMath xmlns:m="http://schemas.openxmlformats.org/officeDocument/2006/math"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AR" sz="3200" dirty="0" smtClean="0"/>
                  <a:t> o </a:t>
                </a:r>
                <a14:m>
                  <m:oMath xmlns:m="http://schemas.openxmlformats.org/officeDocument/2006/math"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AR" sz="3200" dirty="0"/>
                  <a:t>), entonces la función inversa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AR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3200" dirty="0"/>
                  <a:t>se llama la </a:t>
                </a:r>
                <a:r>
                  <a:rPr lang="es-AR" sz="3200" b="1" i="1" dirty="0"/>
                  <a:t>función logarítmica </a:t>
                </a:r>
                <a:r>
                  <a:rPr lang="es-AR" sz="3200" b="1" i="1" dirty="0" smtClean="0"/>
                  <a:t>base b</a:t>
                </a:r>
                <a:r>
                  <a:rPr lang="es-AR" sz="3200" i="1" dirty="0" smtClean="0"/>
                  <a:t> </a:t>
                </a:r>
                <a:r>
                  <a:rPr lang="es-AR" sz="3200" dirty="0"/>
                  <a:t>y </a:t>
                </a:r>
                <a:r>
                  <a:rPr lang="es-AR" sz="3200" dirty="0" smtClean="0"/>
                  <a:t>se denota</a:t>
                </a:r>
                <a:endParaRPr lang="es-AR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84097"/>
                <a:ext cx="10820400" cy="3581400"/>
              </a:xfrm>
              <a:blipFill rotWithShape="0">
                <a:blip r:embed="rId2"/>
                <a:stretch>
                  <a:fillRect l="-1296" t="-2211" r="-2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eoGebra - Wikipedia, la enciclopedia libr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84" y="3897525"/>
            <a:ext cx="2735943" cy="27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75765695"/>
                  </p:ext>
                </p:extLst>
              </p:nvPr>
            </p:nvGraphicFramePr>
            <p:xfrm>
              <a:off x="1676400" y="522507"/>
              <a:ext cx="9601200" cy="50679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75765695"/>
                  </p:ext>
                </p:extLst>
              </p:nvPr>
            </p:nvGraphicFramePr>
            <p:xfrm>
              <a:off x="1676400" y="522507"/>
              <a:ext cx="9601200" cy="50679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4" t="-599" r="-100254" b="-402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381" t="-599" r="-381" b="-402395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2773183"/>
                  </p:ext>
                </p:extLst>
              </p:nvPr>
            </p:nvGraphicFramePr>
            <p:xfrm>
              <a:off x="1676400" y="551529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s-AR" sz="2400" b="1" dirty="0" smtClean="0"/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,∞)</m:t>
                              </m:r>
                            </m:oMath>
                          </a14:m>
                          <a:endParaRPr lang="es-A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sz="2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 b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Decreciente: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2773183"/>
                  </p:ext>
                </p:extLst>
              </p:nvPr>
            </p:nvGraphicFramePr>
            <p:xfrm>
              <a:off x="1676400" y="551529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602" r="-100254" b="-4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81" t="-602" r="-381" b="-422892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100000" r="-100254" b="-320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316766" r="-100254" b="-103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419277" r="-100254" b="-4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6032762"/>
                  </p:ext>
                </p:extLst>
              </p:nvPr>
            </p:nvGraphicFramePr>
            <p:xfrm>
              <a:off x="1676400" y="522507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s-AR" sz="2400" b="1" dirty="0" smtClean="0"/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,∞)</m:t>
                              </m:r>
                            </m:oMath>
                          </a14:m>
                          <a:endParaRPr lang="es-A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Dominio: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,∞)</m:t>
                              </m:r>
                            </m:oMath>
                          </a14:m>
                          <a:endParaRPr lang="es-AR" sz="2400" dirty="0" smtClean="0"/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(1,0)</a:t>
                          </a:r>
                          <a:endParaRPr lang="es-AR" sz="2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sz="2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s-AR" sz="2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 b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Decreciente: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 b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Decreciente: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6032762"/>
                  </p:ext>
                </p:extLst>
              </p:nvPr>
            </p:nvGraphicFramePr>
            <p:xfrm>
              <a:off x="1676400" y="522507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602" r="-100254" b="-4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602" r="-381" b="-422892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100000" r="-100254" b="-320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100000" r="-381" b="-320359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(1,0)</a:t>
                          </a:r>
                          <a:endParaRPr lang="es-AR" sz="2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316766" r="-100254" b="-103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316766" r="-381" b="-103593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419277" r="-100254" b="-4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419277" r="-381" b="-42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98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Otras observaciones</a:t>
            </a:r>
            <a:endParaRPr lang="es-AR" dirty="0"/>
          </a:p>
        </p:txBody>
      </p:sp>
      <p:grpSp>
        <p:nvGrpSpPr>
          <p:cNvPr id="6" name="Grupo 5"/>
          <p:cNvGrpSpPr/>
          <p:nvPr/>
        </p:nvGrpSpPr>
        <p:grpSpPr>
          <a:xfrm>
            <a:off x="9040564" y="1264555"/>
            <a:ext cx="3497542" cy="3497542"/>
            <a:chOff x="8851878" y="395510"/>
            <a:chExt cx="3497542" cy="3497542"/>
          </a:xfrm>
        </p:grpSpPr>
        <p:pic>
          <p:nvPicPr>
            <p:cNvPr id="3074" name="Picture 2" descr="nota - Wikcionario, el diccionario lib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878" y="395510"/>
              <a:ext cx="3497542" cy="349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 rot="507594">
              <a:off x="9824302" y="1551684"/>
              <a:ext cx="18870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 smtClean="0">
                  <a:latin typeface="CountryBlueprint" panose="00000400000000000000" pitchFamily="2" charset="2"/>
                </a:rPr>
                <a:t>La asíntota</a:t>
              </a:r>
            </a:p>
            <a:p>
              <a:r>
                <a:rPr lang="es-AR" sz="2800" dirty="0" smtClean="0">
                  <a:latin typeface="CountryBlueprint" panose="00000400000000000000" pitchFamily="2" charset="2"/>
                </a:rPr>
                <a:t>vertical</a:t>
              </a:r>
            </a:p>
            <a:p>
              <a:r>
                <a:rPr lang="es-AR" sz="2800" dirty="0">
                  <a:latin typeface="CountryBlueprint" panose="00000400000000000000" pitchFamily="2" charset="2"/>
                </a:rPr>
                <a:t>s</a:t>
              </a:r>
              <a:r>
                <a:rPr lang="es-AR" sz="2800" dirty="0" smtClean="0">
                  <a:latin typeface="CountryBlueprint" panose="00000400000000000000" pitchFamily="2" charset="2"/>
                </a:rPr>
                <a:t>ería x=k</a:t>
              </a:r>
              <a:endParaRPr lang="es-AR" sz="2800" dirty="0">
                <a:latin typeface="CountryBlueprint" panose="00000400000000000000" pitchFamily="2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89606" y="1592973"/>
                <a:ext cx="10260106" cy="47193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sz="3200" b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h unidades arriba o abajo</a:t>
                </a:r>
              </a:p>
              <a:p>
                <a:pPr marL="0" indent="0">
                  <a:buNone/>
                </a:pPr>
                <a:endParaRPr lang="es-A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AR" sz="3200" dirty="0" smtClean="0"/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k unidades a la derecha o izquierda</a:t>
                </a:r>
              </a:p>
              <a:p>
                <a:pPr marL="0" indent="0">
                  <a:buNone/>
                </a:pPr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b="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Si m&lt;0, se refleja respecto al eje x</a:t>
                </a:r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9606" y="1592973"/>
                <a:ext cx="10260106" cy="4719386"/>
              </a:xfrm>
              <a:blipFill rotWithShape="0">
                <a:blip r:embed="rId3"/>
                <a:stretch>
                  <a:fillRect l="-1426" b="-232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7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833" t="40841" r="17619" b="24645"/>
          <a:stretch/>
        </p:blipFill>
        <p:spPr>
          <a:xfrm>
            <a:off x="0" y="3399709"/>
            <a:ext cx="8295654" cy="34582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1667" t="39148" r="23690" b="26549"/>
          <a:stretch/>
        </p:blipFill>
        <p:spPr>
          <a:xfrm>
            <a:off x="5979885" y="175854"/>
            <a:ext cx="6212115" cy="34582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6191" t="39148" r="20357" b="28666"/>
          <a:stretch/>
        </p:blipFill>
        <p:spPr>
          <a:xfrm>
            <a:off x="0" y="-6696"/>
            <a:ext cx="8665029" cy="36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949824" y="593165"/>
                <a:ext cx="9908274" cy="14859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AR" dirty="0" smtClean="0"/>
                  <a:t>Analiza la siguiente función</a:t>
                </a:r>
                <a:r>
                  <a:rPr lang="es-A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s-AR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49824" y="593165"/>
                <a:ext cx="9908274" cy="1485900"/>
              </a:xfrm>
              <a:blipFill rotWithShape="0">
                <a:blip r:embed="rId2"/>
                <a:stretch>
                  <a:fillRect l="-1908" t="-61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9824" y="1875865"/>
            <a:ext cx="8915400" cy="3777622"/>
          </a:xfrm>
        </p:spPr>
        <p:txBody>
          <a:bodyPr/>
          <a:lstStyle/>
          <a:p>
            <a:r>
              <a:rPr lang="es-AR" sz="2800" dirty="0" smtClean="0"/>
              <a:t>Dominio</a:t>
            </a:r>
          </a:p>
          <a:p>
            <a:r>
              <a:rPr lang="es-AR" sz="2800" dirty="0" smtClean="0"/>
              <a:t>Conjunto Imagen</a:t>
            </a:r>
          </a:p>
          <a:p>
            <a:r>
              <a:rPr lang="es-AR" sz="2800" dirty="0" smtClean="0"/>
              <a:t>Asíntota vertical</a:t>
            </a:r>
          </a:p>
          <a:p>
            <a:r>
              <a:rPr lang="es-AR" sz="2800" dirty="0" smtClean="0"/>
              <a:t>Intersección </a:t>
            </a:r>
            <a:r>
              <a:rPr lang="es-AR" sz="2800" dirty="0"/>
              <a:t>con </a:t>
            </a:r>
            <a:r>
              <a:rPr lang="es-AR" sz="2800" dirty="0" smtClean="0"/>
              <a:t>los ejes</a:t>
            </a:r>
          </a:p>
          <a:p>
            <a:r>
              <a:rPr lang="es-AR" sz="2800" dirty="0" smtClean="0"/>
              <a:t>Creciente o decreciente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39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191" t="30043" r="10475" b="48571"/>
          <a:stretch/>
        </p:blipFill>
        <p:spPr>
          <a:xfrm>
            <a:off x="1689172" y="1001486"/>
            <a:ext cx="10043316" cy="2264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381" t="31526" r="14047" b="49841"/>
          <a:stretch/>
        </p:blipFill>
        <p:spPr>
          <a:xfrm>
            <a:off x="1712685" y="3418114"/>
            <a:ext cx="10019803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Propiedades de logaritmo</a:t>
            </a:r>
            <a:endParaRPr lang="es-A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48719"/>
            <a:ext cx="9601200" cy="32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0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exponencial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AR" sz="2400" dirty="0" smtClean="0"/>
                  <a:t>La función exponencial con base b está definida para todos los números reales x 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   Donde b&gt;0 y b</a:t>
                </a:r>
                <a:r>
                  <a:rPr lang="es-A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≠</a:t>
                </a:r>
                <a:r>
                  <a:rPr lang="es-AR" sz="2400" dirty="0" smtClean="0">
                    <a:latin typeface="Century Gothic" panose="020B0502020202020204" pitchFamily="34" charset="0"/>
                    <a:cs typeface="Calibri" panose="020F0502020204030204" pitchFamily="34" charset="0"/>
                  </a:rPr>
                  <a:t>1</a:t>
                </a:r>
                <a:endParaRPr lang="es-A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6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Propiedades de logaritmo</a:t>
            </a:r>
            <a:endParaRPr lang="es-AR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89212" y="1451429"/>
            <a:ext cx="8915400" cy="4459793"/>
          </a:xfrm>
        </p:spPr>
        <p:txBody>
          <a:bodyPr>
            <a:normAutofit/>
          </a:bodyPr>
          <a:lstStyle/>
          <a:p>
            <a:r>
              <a:rPr lang="es-AR" sz="2400" dirty="0" smtClean="0"/>
              <a:t>Sea “a” un  número positivo, con a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s-AR" sz="2400" dirty="0" smtClean="0"/>
              <a:t>0. Sean A, B y C cualquier numero real, con A&gt;0 y </a:t>
            </a:r>
            <a:r>
              <a:rPr lang="es-AR" sz="2400" dirty="0"/>
              <a:t>B</a:t>
            </a:r>
            <a:r>
              <a:rPr lang="es-AR" sz="2400" dirty="0" smtClean="0"/>
              <a:t>&gt;0</a:t>
            </a:r>
            <a:endParaRPr lang="es-AR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4286" t="49100" r="34787" b="36290"/>
          <a:stretch/>
        </p:blipFill>
        <p:spPr>
          <a:xfrm>
            <a:off x="3374798" y="4907366"/>
            <a:ext cx="7344228" cy="19506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378" t="56357" r="64911" b="23453"/>
          <a:stretch/>
        </p:blipFill>
        <p:spPr>
          <a:xfrm>
            <a:off x="4275591" y="2319688"/>
            <a:ext cx="4557485" cy="2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6228" t="30337" r="48454" b="46799"/>
          <a:stretch/>
        </p:blipFill>
        <p:spPr bwMode="auto">
          <a:xfrm>
            <a:off x="3371488" y="413930"/>
            <a:ext cx="5728970" cy="2859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2"/>
          <a:srcRect l="26755" t="66315" r="32451" b="13505"/>
          <a:stretch/>
        </p:blipFill>
        <p:spPr bwMode="auto">
          <a:xfrm>
            <a:off x="700857" y="3483428"/>
            <a:ext cx="11389543" cy="307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81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1923826"/>
                  </p:ext>
                </p:extLst>
              </p:nvPr>
            </p:nvGraphicFramePr>
            <p:xfrm>
              <a:off x="1833923" y="725073"/>
              <a:ext cx="9601200" cy="2230628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4800600"/>
                    <a:gridCol w="480060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func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     ⇔      </m:t>
                                </m:r>
                                <m:sSup>
                                  <m:sSup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p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 exponencial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+8)</m:t>
                                    </m:r>
                                  </m:e>
                                </m:func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</a:t>
                          </a:r>
                          <a:r>
                            <a:rPr lang="es-AR" sz="3200" baseline="0" dirty="0" smtClean="0"/>
                            <a:t> logaritmo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sup>
                                </m:sSup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1923826"/>
                  </p:ext>
                </p:extLst>
              </p:nvPr>
            </p:nvGraphicFramePr>
            <p:xfrm>
              <a:off x="1833923" y="725073"/>
              <a:ext cx="9601200" cy="2330196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4800600"/>
                    <a:gridCol w="4800600"/>
                  </a:tblGrid>
                  <a:tr h="632079">
                    <a:tc gridSpan="2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" t="-962" r="-127" b="-2923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 exponencial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7" t="-59659" r="-254" b="-72727"/>
                          </a:stretch>
                        </a:blipFill>
                      </a:tcPr>
                    </a:tc>
                  </a:tr>
                  <a:tr h="631317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</a:t>
                          </a:r>
                          <a:r>
                            <a:rPr lang="es-AR" sz="3200" baseline="0" dirty="0" smtClean="0"/>
                            <a:t> logaritmo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7" t="-270192" r="-254" b="-2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uadroTexto 4"/>
          <p:cNvSpPr txBox="1"/>
          <p:nvPr/>
        </p:nvSpPr>
        <p:spPr>
          <a:xfrm>
            <a:off x="1833923" y="3210857"/>
            <a:ext cx="9762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Depende la situación se puede trabajar las ecuaciones exponenciales dentro de la potencia, como también  la ecuación logaritmo se puede resolver dentro del logaritmo.</a:t>
            </a:r>
          </a:p>
          <a:p>
            <a:r>
              <a:rPr lang="es-AR" sz="2800" dirty="0" smtClean="0"/>
              <a:t>Pero puede suceder que trabajando con la exponencial debemos pasar a logaritmo, y viceversa.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143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 de ecuaciones logaritmo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4141694" cy="3581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AR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4141694" cy="3581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123" t="38909" r="48484" b="55944"/>
          <a:stretch/>
        </p:blipFill>
        <p:spPr>
          <a:xfrm>
            <a:off x="1371600" y="1637180"/>
            <a:ext cx="4796630" cy="6488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5513294" y="2286000"/>
                <a:ext cx="5145741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AR" sz="2400" dirty="0" smtClean="0"/>
                  <a:t>Para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sz="2400" dirty="0" smtClean="0"/>
                  <a:t> no esta definida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A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AR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A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s-AR" sz="2400" dirty="0" smtClean="0"/>
                  <a:t>, por lo tanto descartamos esta solución y llegamos a que </a:t>
                </a:r>
                <a:r>
                  <a:rPr lang="es-AR" sz="2400" dirty="0" smtClean="0">
                    <a:solidFill>
                      <a:srgbClr val="FF0000"/>
                    </a:solidFill>
                  </a:rPr>
                  <a:t>x=1/2</a:t>
                </a:r>
                <a:endParaRPr lang="es-AR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94" y="2286000"/>
                <a:ext cx="5145741" cy="3581400"/>
              </a:xfrm>
              <a:prstGeom prst="rect">
                <a:avLst/>
              </a:prstGeom>
              <a:blipFill rotWithShape="0">
                <a:blip r:embed="rId4"/>
                <a:stretch>
                  <a:fillRect l="-1775" t="-1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528046"/>
                <a:ext cx="9601200" cy="333935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27=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AR" sz="2400" dirty="0" smtClean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AR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3(2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+3=−1</m:t>
                      </m:r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528046"/>
                <a:ext cx="9601200" cy="3339353"/>
              </a:xfrm>
              <a:blipFill rotWithShape="0">
                <a:blip r:embed="rId2"/>
                <a:stretch>
                  <a:fillRect b="-1828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 de ecuaciones exponenciales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111" t="28676" r="80007" b="63235"/>
          <a:stretch/>
        </p:blipFill>
        <p:spPr>
          <a:xfrm>
            <a:off x="4572000" y="1905000"/>
            <a:ext cx="3200400" cy="9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Veamos más ejemplos…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881" t="76462" r="58571" b="17656"/>
          <a:stretch/>
        </p:blipFill>
        <p:spPr>
          <a:xfrm>
            <a:off x="1219200" y="1905000"/>
            <a:ext cx="9960449" cy="10440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8214" t="32185" r="36548" b="63157"/>
          <a:stretch/>
        </p:blipFill>
        <p:spPr>
          <a:xfrm>
            <a:off x="1219199" y="3066747"/>
            <a:ext cx="4619933" cy="7940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6429" t="45264" r="19404" b="50713"/>
          <a:stretch/>
        </p:blipFill>
        <p:spPr>
          <a:xfrm>
            <a:off x="1219199" y="3951513"/>
            <a:ext cx="4977055" cy="7946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8396" t="44549" r="30915" b="48413"/>
          <a:stretch/>
        </p:blipFill>
        <p:spPr>
          <a:xfrm>
            <a:off x="1219199" y="4863216"/>
            <a:ext cx="6731202" cy="1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observamos?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301353"/>
            <a:ext cx="9977718" cy="53250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AR" dirty="0"/>
              <a:t>Variable x (independiente) se encuentra en el </a:t>
            </a:r>
            <a:r>
              <a:rPr lang="es-AR" b="1" dirty="0"/>
              <a:t>exponente</a:t>
            </a:r>
          </a:p>
          <a:p>
            <a:pPr>
              <a:lnSpc>
                <a:spcPct val="200000"/>
              </a:lnSpc>
            </a:pPr>
            <a:r>
              <a:rPr lang="es-AR" dirty="0"/>
              <a:t>Contiene una </a:t>
            </a:r>
            <a:r>
              <a:rPr lang="es-AR" b="1" dirty="0"/>
              <a:t>Base</a:t>
            </a:r>
            <a:r>
              <a:rPr lang="es-AR" dirty="0"/>
              <a:t> (b</a:t>
            </a:r>
            <a:r>
              <a:rPr lang="es-AR" dirty="0" smtClean="0"/>
              <a:t>) </a:t>
            </a:r>
          </a:p>
          <a:p>
            <a:pPr>
              <a:lnSpc>
                <a:spcPct val="200000"/>
              </a:lnSpc>
            </a:pPr>
            <a:r>
              <a:rPr lang="es-AR" dirty="0" smtClean="0"/>
              <a:t>Contiene </a:t>
            </a:r>
            <a:r>
              <a:rPr lang="es-AR" dirty="0"/>
              <a:t>una </a:t>
            </a:r>
            <a:r>
              <a:rPr lang="es-AR" b="1" dirty="0"/>
              <a:t>Asíntota </a:t>
            </a:r>
            <a:r>
              <a:rPr lang="es-AR" b="1" dirty="0" smtClean="0"/>
              <a:t>Horizontal</a:t>
            </a:r>
            <a:r>
              <a:rPr lang="es-AR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s-AR" dirty="0" smtClean="0"/>
              <a:t>Intersecciones </a:t>
            </a:r>
            <a:r>
              <a:rPr lang="es-AR" dirty="0"/>
              <a:t>con los </a:t>
            </a:r>
            <a:r>
              <a:rPr lang="es-AR" dirty="0" smtClean="0"/>
              <a:t>ejes </a:t>
            </a:r>
            <a:endParaRPr lang="es-AR" dirty="0"/>
          </a:p>
          <a:p>
            <a:pPr>
              <a:lnSpc>
                <a:spcPct val="200000"/>
              </a:lnSpc>
            </a:pPr>
            <a:r>
              <a:rPr lang="es-AR" dirty="0"/>
              <a:t>Gráfico</a:t>
            </a:r>
          </a:p>
          <a:p>
            <a:pPr>
              <a:lnSpc>
                <a:spcPct val="200000"/>
              </a:lnSpc>
            </a:pPr>
            <a:r>
              <a:rPr lang="es-AR" dirty="0"/>
              <a:t>Dominio</a:t>
            </a:r>
          </a:p>
          <a:p>
            <a:pPr>
              <a:lnSpc>
                <a:spcPct val="200000"/>
              </a:lnSpc>
            </a:pPr>
            <a:r>
              <a:rPr lang="es-AR" dirty="0"/>
              <a:t>Conjunto Imagen</a:t>
            </a:r>
          </a:p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120218" y="685800"/>
                <a:ext cx="16500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4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40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40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AR" sz="40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18" y="685800"/>
                <a:ext cx="1650067" cy="615553"/>
              </a:xfrm>
              <a:prstGeom prst="rect">
                <a:avLst/>
              </a:prstGeom>
              <a:blipFill rotWithShape="0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14067" y="555204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s-MX" sz="240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01616" y="5204102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/>
              <a:t>Si b &gt; 1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096755" y="4201876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006143" y="581874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5149017" y="4307445"/>
            <a:ext cx="2305050" cy="1439862"/>
          </a:xfrm>
          <a:custGeom>
            <a:avLst/>
            <a:gdLst>
              <a:gd name="T0" fmla="*/ 0 w 1316"/>
              <a:gd name="T1" fmla="*/ 1427273 h 915"/>
              <a:gd name="T2" fmla="*/ 874027 w 1316"/>
              <a:gd name="T3" fmla="*/ 1356460 h 915"/>
              <a:gd name="T4" fmla="*/ 1590414 w 1316"/>
              <a:gd name="T5" fmla="*/ 926862 h 915"/>
              <a:gd name="T6" fmla="*/ 2305050 w 1316"/>
              <a:gd name="T7" fmla="*/ 0 h 915"/>
              <a:gd name="T8" fmla="*/ 0 60000 65536"/>
              <a:gd name="T9" fmla="*/ 0 60000 65536"/>
              <a:gd name="T10" fmla="*/ 0 60000 65536"/>
              <a:gd name="T11" fmla="*/ 0 60000 65536"/>
              <a:gd name="T12" fmla="*/ 0 w 1316"/>
              <a:gd name="T13" fmla="*/ 0 h 915"/>
              <a:gd name="T14" fmla="*/ 1316 w 1316"/>
              <a:gd name="T15" fmla="*/ 915 h 9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6" h="915">
                <a:moveTo>
                  <a:pt x="0" y="907"/>
                </a:moveTo>
                <a:cubicBezTo>
                  <a:pt x="174" y="911"/>
                  <a:pt x="348" y="915"/>
                  <a:pt x="499" y="862"/>
                </a:cubicBezTo>
                <a:cubicBezTo>
                  <a:pt x="650" y="809"/>
                  <a:pt x="772" y="733"/>
                  <a:pt x="908" y="589"/>
                </a:cubicBezTo>
                <a:cubicBezTo>
                  <a:pt x="1044" y="445"/>
                  <a:pt x="1180" y="222"/>
                  <a:pt x="1316" y="0"/>
                </a:cubicBezTo>
              </a:path>
            </a:pathLst>
          </a:cu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081130" y="569492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x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82405" y="4018520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/>
              <a:t>f(x)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946317" y="547902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s-MX" sz="2400">
              <a:latin typeface="Times New Roman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0046455" y="4161396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678031" y="5745720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861994" y="574572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x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9614655" y="3945495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f(x)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563839" y="4975502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/>
              <a:t>Si 0 &lt; b &lt; 1</a:t>
            </a: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9182856" y="4234420"/>
            <a:ext cx="1584325" cy="1439862"/>
          </a:xfrm>
          <a:custGeom>
            <a:avLst/>
            <a:gdLst>
              <a:gd name="T0" fmla="*/ 1584325 w 998"/>
              <a:gd name="T1" fmla="*/ 1427273 h 915"/>
              <a:gd name="T2" fmla="*/ 936625 w 998"/>
              <a:gd name="T3" fmla="*/ 1356460 h 915"/>
              <a:gd name="T4" fmla="*/ 503238 w 998"/>
              <a:gd name="T5" fmla="*/ 926862 h 915"/>
              <a:gd name="T6" fmla="*/ 0 w 998"/>
              <a:gd name="T7" fmla="*/ 0 h 915"/>
              <a:gd name="T8" fmla="*/ 0 60000 65536"/>
              <a:gd name="T9" fmla="*/ 0 60000 65536"/>
              <a:gd name="T10" fmla="*/ 0 60000 65536"/>
              <a:gd name="T11" fmla="*/ 0 60000 65536"/>
              <a:gd name="T12" fmla="*/ 0 w 998"/>
              <a:gd name="T13" fmla="*/ 0 h 915"/>
              <a:gd name="T14" fmla="*/ 998 w 998"/>
              <a:gd name="T15" fmla="*/ 915 h 9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" h="915">
                <a:moveTo>
                  <a:pt x="998" y="907"/>
                </a:moveTo>
                <a:cubicBezTo>
                  <a:pt x="850" y="911"/>
                  <a:pt x="703" y="915"/>
                  <a:pt x="590" y="862"/>
                </a:cubicBezTo>
                <a:cubicBezTo>
                  <a:pt x="477" y="809"/>
                  <a:pt x="415" y="733"/>
                  <a:pt x="317" y="589"/>
                </a:cubicBezTo>
                <a:cubicBezTo>
                  <a:pt x="219" y="445"/>
                  <a:pt x="109" y="222"/>
                  <a:pt x="0" y="0"/>
                </a:cubicBezTo>
              </a:path>
            </a:pathLst>
          </a:cu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4312634" y="1865321"/>
            <a:ext cx="3594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No </a:t>
            </a:r>
            <a:r>
              <a:rPr lang="es-AR" sz="2400" dirty="0">
                <a:solidFill>
                  <a:srgbClr val="0070C0"/>
                </a:solidFill>
              </a:rPr>
              <a:t>puede ser negativo o 0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98282" y="2518215"/>
            <a:ext cx="2782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En </a:t>
            </a:r>
            <a:r>
              <a:rPr lang="es-AR" sz="2400" dirty="0">
                <a:solidFill>
                  <a:srgbClr val="0070C0"/>
                </a:solidFill>
              </a:rPr>
              <a:t>este caso es </a:t>
            </a:r>
            <a:r>
              <a:rPr lang="es-AR" sz="2400" dirty="0" smtClean="0">
                <a:solidFill>
                  <a:srgbClr val="0070C0"/>
                </a:solidFill>
              </a:rPr>
              <a:t>y=0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786312" y="3257259"/>
            <a:ext cx="3994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>
                <a:solidFill>
                  <a:srgbClr val="0070C0"/>
                </a:solidFill>
              </a:rPr>
              <a:t>En este caso no tiene raíces, </a:t>
            </a:r>
            <a:endParaRPr lang="es-AR" sz="2400" dirty="0" smtClean="0">
              <a:solidFill>
                <a:srgbClr val="0070C0"/>
              </a:solidFill>
            </a:endParaRPr>
          </a:p>
          <a:p>
            <a:r>
              <a:rPr lang="es-AR" sz="2400" dirty="0" smtClean="0">
                <a:solidFill>
                  <a:srgbClr val="0070C0"/>
                </a:solidFill>
              </a:rPr>
              <a:t>tiene </a:t>
            </a:r>
            <a:r>
              <a:rPr lang="es-AR" sz="2400" dirty="0">
                <a:solidFill>
                  <a:srgbClr val="0070C0"/>
                </a:solidFill>
              </a:rPr>
              <a:t>ordena al origen en y=1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790825" y="4593527"/>
            <a:ext cx="2268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Todos los reales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534004" y="5593277"/>
            <a:ext cx="3184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Los reales mayores a 0</a:t>
            </a:r>
            <a:endParaRPr lang="es-A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536" t="23320" r="14081" b="18023"/>
          <a:stretch/>
        </p:blipFill>
        <p:spPr>
          <a:xfrm>
            <a:off x="1734671" y="228600"/>
            <a:ext cx="10273553" cy="63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Otras observaciones</a:t>
            </a:r>
            <a:endParaRPr lang="es-AR" dirty="0"/>
          </a:p>
        </p:txBody>
      </p:sp>
      <p:grpSp>
        <p:nvGrpSpPr>
          <p:cNvPr id="6" name="Grupo 5"/>
          <p:cNvGrpSpPr/>
          <p:nvPr/>
        </p:nvGrpSpPr>
        <p:grpSpPr>
          <a:xfrm>
            <a:off x="8851878" y="395510"/>
            <a:ext cx="3497542" cy="3497542"/>
            <a:chOff x="8851878" y="395510"/>
            <a:chExt cx="3497542" cy="3497542"/>
          </a:xfrm>
        </p:grpSpPr>
        <p:pic>
          <p:nvPicPr>
            <p:cNvPr id="3074" name="Picture 2" descr="nota - Wikcionario, el diccionario lib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878" y="395510"/>
              <a:ext cx="3497542" cy="349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 rot="507594">
              <a:off x="9824302" y="1551684"/>
              <a:ext cx="18870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 smtClean="0">
                  <a:latin typeface="CountryBlueprint" panose="00000400000000000000" pitchFamily="2" charset="2"/>
                </a:rPr>
                <a:t>La asíntota</a:t>
              </a:r>
            </a:p>
            <a:p>
              <a:r>
                <a:rPr lang="es-AR" sz="2800" dirty="0">
                  <a:latin typeface="CountryBlueprint" panose="00000400000000000000" pitchFamily="2" charset="2"/>
                </a:rPr>
                <a:t>h</a:t>
              </a:r>
              <a:r>
                <a:rPr lang="es-AR" sz="2800" dirty="0" smtClean="0">
                  <a:latin typeface="CountryBlueprint" panose="00000400000000000000" pitchFamily="2" charset="2"/>
                </a:rPr>
                <a:t>orizontal</a:t>
              </a:r>
            </a:p>
            <a:p>
              <a:r>
                <a:rPr lang="es-AR" sz="2800" dirty="0">
                  <a:latin typeface="CountryBlueprint" panose="00000400000000000000" pitchFamily="2" charset="2"/>
                </a:rPr>
                <a:t>s</a:t>
              </a:r>
              <a:r>
                <a:rPr lang="es-AR" sz="2800" dirty="0" smtClean="0">
                  <a:latin typeface="CountryBlueprint" panose="00000400000000000000" pitchFamily="2" charset="2"/>
                </a:rPr>
                <a:t>ería y=h</a:t>
              </a:r>
              <a:endParaRPr lang="es-AR" sz="2800" dirty="0">
                <a:latin typeface="CountryBlueprint" panose="00000400000000000000" pitchFamily="2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48117" y="1264556"/>
                <a:ext cx="10260106" cy="47193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sz="3200" b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h unidades arriba o abajo</a:t>
                </a:r>
              </a:p>
              <a:p>
                <a:pPr marL="0" indent="0">
                  <a:buNone/>
                </a:pPr>
                <a:endParaRPr lang="es-A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s-AR" sz="3200" dirty="0" smtClean="0"/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k unidades a la derecha o izquierda</a:t>
                </a:r>
              </a:p>
              <a:p>
                <a:pPr marL="0" indent="0">
                  <a:buNone/>
                </a:pPr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Si m&lt;0, se refleja respecto al eje x</a:t>
                </a:r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8117" y="1264556"/>
                <a:ext cx="10260106" cy="4719386"/>
              </a:xfrm>
              <a:blipFill rotWithShape="0">
                <a:blip r:embed="rId3"/>
                <a:stretch>
                  <a:fillRect l="-1426" b="-24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647" t="32148" r="9558" b="21751"/>
          <a:stretch/>
        </p:blipFill>
        <p:spPr>
          <a:xfrm>
            <a:off x="645457" y="1668420"/>
            <a:ext cx="11228295" cy="50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09482" y="1480457"/>
                <a:ext cx="9595130" cy="5054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dirty="0" smtClean="0"/>
                  <a:t>El número de bacterias presentes en un cultivo después de t minutos esta dado 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=300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>
                  <a:buFont typeface="+mj-lt"/>
                  <a:buAutoNum type="arabicPeriod"/>
                </a:pPr>
                <a:r>
                  <a:rPr lang="es-AR" sz="2400" dirty="0" smtClean="0"/>
                  <a:t>¿</a:t>
                </a:r>
                <a:r>
                  <a:rPr lang="es-AR" sz="2400" dirty="0"/>
                  <a:t>Cuántas bacterias están presentes inicialmente</a:t>
                </a:r>
                <a:r>
                  <a:rPr lang="es-AR" sz="2400" dirty="0" smtClean="0"/>
                  <a:t>?</a:t>
                </a:r>
              </a:p>
              <a:p>
                <a:pPr>
                  <a:buFont typeface="+mj-lt"/>
                  <a:buAutoNum type="arabicPeriod"/>
                </a:pPr>
                <a:r>
                  <a:rPr lang="es-AR" sz="2400" dirty="0"/>
                  <a:t>Aproximadamente, ¿cuántas bacterias están presentes después de 3 minutos</a:t>
                </a:r>
                <a:r>
                  <a:rPr lang="es-AR" sz="2400" dirty="0" smtClean="0"/>
                  <a:t>?</a:t>
                </a:r>
              </a:p>
              <a:p>
                <a:pPr>
                  <a:buFont typeface="+mj-lt"/>
                  <a:buAutoNum type="arabicPeriod"/>
                </a:pPr>
                <a:r>
                  <a:rPr lang="es-AR" sz="2400" dirty="0"/>
                  <a:t>Aproximadamente, ¿cuántas bacterias están presentes después de </a:t>
                </a:r>
                <a:r>
                  <a:rPr lang="es-AR" sz="2400" dirty="0" smtClean="0"/>
                  <a:t>media hora?</a:t>
                </a:r>
                <a:endParaRPr lang="es-AR" sz="2400" dirty="0"/>
              </a:p>
              <a:p>
                <a:pPr>
                  <a:buFont typeface="+mj-lt"/>
                  <a:buAutoNum type="arabicPeriod"/>
                </a:pP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9482" y="1480457"/>
                <a:ext cx="9595130" cy="5054813"/>
              </a:xfrm>
              <a:blipFill rotWithShape="0">
                <a:blip r:embed="rId2"/>
                <a:stretch>
                  <a:fillRect l="-953" t="-9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1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19518" y="1905000"/>
                <a:ext cx="10388506" cy="3777622"/>
              </a:xfrm>
            </p:spPr>
            <p:txBody>
              <a:bodyPr>
                <a:normAutofit/>
              </a:bodyPr>
              <a:lstStyle/>
              <a:p>
                <a:pPr>
                  <a:buAutoNum type="arabicPeriod"/>
                </a:pPr>
                <a:r>
                  <a:rPr lang="es-AR" sz="2400" dirty="0" smtClean="0"/>
                  <a:t>Datos: </a:t>
                </a:r>
              </a:p>
              <a:p>
                <a:pPr marL="1344613"/>
                <a:r>
                  <a:rPr lang="es-AR" sz="2400" dirty="0" smtClean="0"/>
                  <a:t>Población inicial: 1500 bacterias</a:t>
                </a:r>
              </a:p>
              <a:p>
                <a:pPr marL="1344613"/>
                <a:r>
                  <a:rPr lang="es-AR" sz="2400" dirty="0" smtClean="0"/>
                  <a:t>Población después de una hora: (se duplica) </a:t>
                </a:r>
                <a:r>
                  <a:rPr lang="es-AR" sz="2400" b="1" dirty="0" smtClean="0"/>
                  <a:t>3000</a:t>
                </a:r>
                <a:endParaRPr lang="es-AR" sz="2400" dirty="0"/>
              </a:p>
              <a:p>
                <a:pPr marL="0" indent="0">
                  <a:buNone/>
                </a:pPr>
                <a:r>
                  <a:rPr lang="es-AR" sz="2400" dirty="0" smtClean="0"/>
                  <a:t>2. Modelo de crecimiento/decrecimiento poblacional (tradicional):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Donde y es “número de bacterias” y x es “tiempo en horas” (en este modelo vamos a usar la letra “t” en vez de “x” y la expresión “P(t)” en vez de “y”)</a:t>
                </a: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9518" y="1905000"/>
                <a:ext cx="10388506" cy="3777622"/>
              </a:xfrm>
              <a:blipFill rotWithShape="0">
                <a:blip r:embed="rId2"/>
                <a:stretch>
                  <a:fillRect l="-880" t="-1292" r="-10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353" t="42741" r="50037" b="41565"/>
          <a:stretch/>
        </p:blipFill>
        <p:spPr>
          <a:xfrm>
            <a:off x="5261928" y="242578"/>
            <a:ext cx="6801747" cy="15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05004" y="1838296"/>
                <a:ext cx="10388506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/>
                  <a:t>Población inicial: 1500 </a:t>
                </a:r>
                <a:r>
                  <a:rPr lang="es-AR" sz="2400" dirty="0" smtClean="0"/>
                  <a:t>bacterias 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=1500</m:t>
                    </m:r>
                  </m:oMath>
                </a14:m>
                <a:endParaRPr lang="es-AR" sz="2400" b="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s-AR" sz="2400" dirty="0"/>
                  <a:t>Población después de una hora: (se duplica) </a:t>
                </a:r>
                <a:r>
                  <a:rPr lang="es-AR" sz="2400" b="1" dirty="0" smtClean="0"/>
                  <a:t>3000</a:t>
                </a:r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=3000</m:t>
                    </m:r>
                  </m:oMath>
                </a14:m>
                <a:endParaRPr lang="es-AR" sz="2400" b="0" dirty="0" smtClean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=1500</m:t>
                    </m:r>
                  </m:oMath>
                </a14:m>
                <a:endParaRPr lang="es-AR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1500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AR" sz="2400" dirty="0"/>
                  <a:t> </a:t>
                </a:r>
                <a:r>
                  <a:rPr lang="es-AR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1500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AR" sz="240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3000</m:t>
                      </m:r>
                      <m:r>
                        <a:rPr lang="es-A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=1500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sSup>
                        <m:sSupPr>
                          <m:ctrlP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s-A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s-AR" sz="2400" dirty="0" smtClean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)=1500∙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AR" sz="2400" dirty="0" smtClean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</a:rPr>
                      <m:t>=1500∙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=1500∙16777216=25.165.824.000</m:t>
                    </m:r>
                  </m:oMath>
                </a14:m>
                <a:endParaRPr lang="es-AR" sz="2400" dirty="0"/>
              </a:p>
              <a:p>
                <a:pPr marL="0" indent="0">
                  <a:buNone/>
                </a:pPr>
                <a:endParaRPr lang="es-AR" sz="2400" dirty="0" smtClean="0"/>
              </a:p>
              <a:p>
                <a:pPr marL="0" indent="0">
                  <a:buNone/>
                </a:pP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5004" y="1838296"/>
                <a:ext cx="10388506" cy="4953000"/>
              </a:xfrm>
              <a:blipFill rotWithShape="0"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353" t="42741" r="50037" b="41565"/>
          <a:stretch/>
        </p:blipFill>
        <p:spPr>
          <a:xfrm>
            <a:off x="5261928" y="242578"/>
            <a:ext cx="6801747" cy="15957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48114" y="242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1664019" y="6125257"/>
            <a:ext cx="909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Después de 24 horas, la población será de 25 mil millones bacterias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4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625</TotalTime>
  <Words>561</Words>
  <Application>Microsoft Office PowerPoint</Application>
  <PresentationFormat>Panorámica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CountryBlueprint</vt:lpstr>
      <vt:lpstr>Franklin Gothic Book</vt:lpstr>
      <vt:lpstr>Times New Roman</vt:lpstr>
      <vt:lpstr>Wingdings</vt:lpstr>
      <vt:lpstr>Wingdings 3</vt:lpstr>
      <vt:lpstr>Espiral</vt:lpstr>
      <vt:lpstr>Función exponencial</vt:lpstr>
      <vt:lpstr>Función exponencial</vt:lpstr>
      <vt:lpstr>¿Qué observamos? </vt:lpstr>
      <vt:lpstr>Presentación de PowerPoint</vt:lpstr>
      <vt:lpstr>Otras observaciones</vt:lpstr>
      <vt:lpstr>Presentación de PowerPoint</vt:lpstr>
      <vt:lpstr>Aplicación</vt:lpstr>
      <vt:lpstr>Aplicación</vt:lpstr>
      <vt:lpstr>Aplicación</vt:lpstr>
      <vt:lpstr>La función exponencial natural </vt:lpstr>
      <vt:lpstr>Función logaritmo</vt:lpstr>
      <vt:lpstr>Logaritmo &lt;&lt; &gt;&gt; Exponencial</vt:lpstr>
      <vt:lpstr>FUNCIÓN  LOGARIMO</vt:lpstr>
      <vt:lpstr>Presentación de PowerPoint</vt:lpstr>
      <vt:lpstr>Otras observaciones</vt:lpstr>
      <vt:lpstr>Presentación de PowerPoint</vt:lpstr>
      <vt:lpstr>Analiza la siguiente función f(x)=log_(1/2)⁡x-3</vt:lpstr>
      <vt:lpstr>Presentación de PowerPoint</vt:lpstr>
      <vt:lpstr>Propiedades de logaritmo</vt:lpstr>
      <vt:lpstr>Propiedades de logaritmo</vt:lpstr>
      <vt:lpstr>Presentación de PowerPoint</vt:lpstr>
      <vt:lpstr>Presentación de PowerPoint</vt:lpstr>
      <vt:lpstr>Ejemplos de ecuaciones logaritmo</vt:lpstr>
      <vt:lpstr>Ejemplos de ecuaciones exponenciales</vt:lpstr>
      <vt:lpstr>Veamos más ejemplos…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Función exponencial y logaritmo</dc:title>
  <dc:creator>María Alejandra Saux</dc:creator>
  <cp:lastModifiedBy>María Alejandra Saux</cp:lastModifiedBy>
  <cp:revision>31</cp:revision>
  <dcterms:created xsi:type="dcterms:W3CDTF">2023-05-17T12:23:33Z</dcterms:created>
  <dcterms:modified xsi:type="dcterms:W3CDTF">2024-05-23T14:02:07Z</dcterms:modified>
</cp:coreProperties>
</file>