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79" r:id="rId4"/>
    <p:sldId id="284" r:id="rId5"/>
    <p:sldId id="259" r:id="rId6"/>
    <p:sldId id="260" r:id="rId7"/>
    <p:sldId id="280" r:id="rId8"/>
    <p:sldId id="261" r:id="rId9"/>
    <p:sldId id="281" r:id="rId10"/>
    <p:sldId id="264" r:id="rId11"/>
    <p:sldId id="282" r:id="rId12"/>
    <p:sldId id="283" r:id="rId13"/>
    <p:sldId id="263" r:id="rId14"/>
    <p:sldId id="266" r:id="rId15"/>
    <p:sldId id="268" r:id="rId16"/>
    <p:sldId id="277" r:id="rId17"/>
    <p:sldId id="271" r:id="rId18"/>
    <p:sldId id="272" r:id="rId19"/>
    <p:sldId id="275" r:id="rId20"/>
    <p:sldId id="273" r:id="rId21"/>
    <p:sldId id="274" r:id="rId22"/>
    <p:sldId id="278" r:id="rId23"/>
    <p:sldId id="285" r:id="rId2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E75E69E-0B27-40F9-8C5D-50FC5B823619}" type="datetimeFigureOut">
              <a:rPr lang="es-AR" smtClean="0"/>
              <a:t>18/4/2024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23FAC99-318C-41C0-B41D-EB238A7A07F0}"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68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75E69E-0B27-40F9-8C5D-50FC5B823619}" type="datetimeFigureOut">
              <a:rPr lang="es-AR" smtClean="0"/>
              <a:t>18/4/2024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23FAC99-318C-41C0-B41D-EB238A7A07F0}" type="slidenum">
              <a:rPr lang="es-AR" smtClean="0"/>
              <a:t>‹Nº›</a:t>
            </a:fld>
            <a:endParaRPr lang="es-AR"/>
          </a:p>
        </p:txBody>
      </p:sp>
    </p:spTree>
    <p:extLst>
      <p:ext uri="{BB962C8B-B14F-4D97-AF65-F5344CB8AC3E}">
        <p14:creationId xmlns:p14="http://schemas.microsoft.com/office/powerpoint/2010/main" val="115570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75E69E-0B27-40F9-8C5D-50FC5B823619}" type="datetimeFigureOut">
              <a:rPr lang="es-AR" smtClean="0"/>
              <a:t>18/4/2024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23FAC99-318C-41C0-B41D-EB238A7A07F0}" type="slidenum">
              <a:rPr lang="es-AR" smtClean="0"/>
              <a:t>‹Nº›</a:t>
            </a:fld>
            <a:endParaRPr lang="es-AR"/>
          </a:p>
        </p:txBody>
      </p:sp>
    </p:spTree>
    <p:extLst>
      <p:ext uri="{BB962C8B-B14F-4D97-AF65-F5344CB8AC3E}">
        <p14:creationId xmlns:p14="http://schemas.microsoft.com/office/powerpoint/2010/main" val="130021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75E69E-0B27-40F9-8C5D-50FC5B823619}" type="datetimeFigureOut">
              <a:rPr lang="es-AR" smtClean="0"/>
              <a:t>18/4/2024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23FAC99-318C-41C0-B41D-EB238A7A07F0}" type="slidenum">
              <a:rPr lang="es-AR" smtClean="0"/>
              <a:t>‹Nº›</a:t>
            </a:fld>
            <a:endParaRPr lang="es-AR"/>
          </a:p>
        </p:txBody>
      </p:sp>
    </p:spTree>
    <p:extLst>
      <p:ext uri="{BB962C8B-B14F-4D97-AF65-F5344CB8AC3E}">
        <p14:creationId xmlns:p14="http://schemas.microsoft.com/office/powerpoint/2010/main" val="200608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75E69E-0B27-40F9-8C5D-50FC5B823619}" type="datetimeFigureOut">
              <a:rPr lang="es-AR" smtClean="0"/>
              <a:t>18/4/2024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23FAC99-318C-41C0-B41D-EB238A7A07F0}"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34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E75E69E-0B27-40F9-8C5D-50FC5B823619}" type="datetimeFigureOut">
              <a:rPr lang="es-AR" smtClean="0"/>
              <a:t>18/4/2024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23FAC99-318C-41C0-B41D-EB238A7A07F0}" type="slidenum">
              <a:rPr lang="es-AR" smtClean="0"/>
              <a:t>‹Nº›</a:t>
            </a:fld>
            <a:endParaRPr lang="es-AR"/>
          </a:p>
        </p:txBody>
      </p:sp>
    </p:spTree>
    <p:extLst>
      <p:ext uri="{BB962C8B-B14F-4D97-AF65-F5344CB8AC3E}">
        <p14:creationId xmlns:p14="http://schemas.microsoft.com/office/powerpoint/2010/main" val="220202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E75E69E-0B27-40F9-8C5D-50FC5B823619}" type="datetimeFigureOut">
              <a:rPr lang="es-AR" smtClean="0"/>
              <a:t>18/4/2024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423FAC99-318C-41C0-B41D-EB238A7A07F0}" type="slidenum">
              <a:rPr lang="es-AR" smtClean="0"/>
              <a:t>‹Nº›</a:t>
            </a:fld>
            <a:endParaRPr lang="es-AR"/>
          </a:p>
        </p:txBody>
      </p:sp>
    </p:spTree>
    <p:extLst>
      <p:ext uri="{BB962C8B-B14F-4D97-AF65-F5344CB8AC3E}">
        <p14:creationId xmlns:p14="http://schemas.microsoft.com/office/powerpoint/2010/main" val="354598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E75E69E-0B27-40F9-8C5D-50FC5B823619}" type="datetimeFigureOut">
              <a:rPr lang="es-AR" smtClean="0"/>
              <a:t>18/4/2024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423FAC99-318C-41C0-B41D-EB238A7A07F0}" type="slidenum">
              <a:rPr lang="es-AR" smtClean="0"/>
              <a:t>‹Nº›</a:t>
            </a:fld>
            <a:endParaRPr lang="es-AR"/>
          </a:p>
        </p:txBody>
      </p:sp>
    </p:spTree>
    <p:extLst>
      <p:ext uri="{BB962C8B-B14F-4D97-AF65-F5344CB8AC3E}">
        <p14:creationId xmlns:p14="http://schemas.microsoft.com/office/powerpoint/2010/main" val="336484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E75E69E-0B27-40F9-8C5D-50FC5B823619}" type="datetimeFigureOut">
              <a:rPr lang="es-AR" smtClean="0"/>
              <a:t>18/4/2024</a:t>
            </a:fld>
            <a:endParaRPr lang="es-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AR"/>
          </a:p>
        </p:txBody>
      </p:sp>
      <p:sp>
        <p:nvSpPr>
          <p:cNvPr id="9" name="Slide Number Placeholder 8"/>
          <p:cNvSpPr>
            <a:spLocks noGrp="1"/>
          </p:cNvSpPr>
          <p:nvPr>
            <p:ph type="sldNum" sz="quarter" idx="12"/>
          </p:nvPr>
        </p:nvSpPr>
        <p:spPr/>
        <p:txBody>
          <a:bodyPr/>
          <a:lstStyle/>
          <a:p>
            <a:fld id="{423FAC99-318C-41C0-B41D-EB238A7A07F0}" type="slidenum">
              <a:rPr lang="es-AR" smtClean="0"/>
              <a:t>‹Nº›</a:t>
            </a:fld>
            <a:endParaRPr lang="es-AR"/>
          </a:p>
        </p:txBody>
      </p:sp>
    </p:spTree>
    <p:extLst>
      <p:ext uri="{BB962C8B-B14F-4D97-AF65-F5344CB8AC3E}">
        <p14:creationId xmlns:p14="http://schemas.microsoft.com/office/powerpoint/2010/main" val="58234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75E69E-0B27-40F9-8C5D-50FC5B823619}" type="datetimeFigureOut">
              <a:rPr lang="es-AR" smtClean="0"/>
              <a:t>18/4/2024</a:t>
            </a:fld>
            <a:endParaRPr lang="es-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23FAC99-318C-41C0-B41D-EB238A7A07F0}" type="slidenum">
              <a:rPr lang="es-AR" smtClean="0"/>
              <a:t>‹Nº›</a:t>
            </a:fld>
            <a:endParaRPr lang="es-AR"/>
          </a:p>
        </p:txBody>
      </p:sp>
    </p:spTree>
    <p:extLst>
      <p:ext uri="{BB962C8B-B14F-4D97-AF65-F5344CB8AC3E}">
        <p14:creationId xmlns:p14="http://schemas.microsoft.com/office/powerpoint/2010/main" val="296708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E75E69E-0B27-40F9-8C5D-50FC5B823619}" type="datetimeFigureOut">
              <a:rPr lang="es-AR" smtClean="0"/>
              <a:t>18/4/2024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23FAC99-318C-41C0-B41D-EB238A7A07F0}" type="slidenum">
              <a:rPr lang="es-AR" smtClean="0"/>
              <a:t>‹Nº›</a:t>
            </a:fld>
            <a:endParaRPr lang="es-AR"/>
          </a:p>
        </p:txBody>
      </p:sp>
    </p:spTree>
    <p:extLst>
      <p:ext uri="{BB962C8B-B14F-4D97-AF65-F5344CB8AC3E}">
        <p14:creationId xmlns:p14="http://schemas.microsoft.com/office/powerpoint/2010/main" val="244191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E75E69E-0B27-40F9-8C5D-50FC5B823619}" type="datetimeFigureOut">
              <a:rPr lang="es-AR" smtClean="0"/>
              <a:t>18/4/2024</a:t>
            </a:fld>
            <a:endParaRPr lang="es-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23FAC99-318C-41C0-B41D-EB238A7A07F0}" type="slidenum">
              <a:rPr lang="es-AR" smtClean="0"/>
              <a:t>‹Nº›</a:t>
            </a:fld>
            <a:endParaRPr lang="es-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8776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J7c0g_IoIK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ctrTitle"/>
              </p:nvPr>
            </p:nvSpPr>
            <p:spPr/>
            <p:txBody>
              <a:bodyPr/>
              <a:lstStyle/>
              <a:p>
                <a:r>
                  <a:rPr lang="es-AR" dirty="0" smtClean="0"/>
                  <a:t>Vectores </a:t>
                </a:r>
                <a14:m>
                  <m:oMath xmlns:m="http://schemas.openxmlformats.org/officeDocument/2006/math">
                    <m:sSup>
                      <m:sSupPr>
                        <m:ctrlPr>
                          <a:rPr lang="es-AR" i="1" smtClean="0">
                            <a:latin typeface="Cambria Math" panose="02040503050406030204" pitchFamily="18" charset="0"/>
                            <a:ea typeface="Cambria Math" panose="02040503050406030204" pitchFamily="18" charset="0"/>
                          </a:rPr>
                        </m:ctrlPr>
                      </m:sSupPr>
                      <m:e>
                        <m:r>
                          <a:rPr lang="es-AR" i="1">
                            <a:latin typeface="Cambria Math" panose="02040503050406030204" pitchFamily="18" charset="0"/>
                            <a:ea typeface="Cambria Math" panose="02040503050406030204" pitchFamily="18" charset="0"/>
                          </a:rPr>
                          <m:t>ℝ</m:t>
                        </m:r>
                      </m:e>
                      <m:sup>
                        <m:r>
                          <a:rPr lang="es-AR" b="0" i="1" smtClean="0">
                            <a:latin typeface="Cambria Math" panose="02040503050406030204" pitchFamily="18" charset="0"/>
                            <a:ea typeface="Cambria Math" panose="02040503050406030204" pitchFamily="18" charset="0"/>
                          </a:rPr>
                          <m:t>2</m:t>
                        </m:r>
                      </m:sup>
                    </m:sSup>
                  </m:oMath>
                </a14:m>
                <a:r>
                  <a:rPr lang="es-AR" dirty="0" smtClean="0"/>
                  <a:t> y </a:t>
                </a:r>
                <a14:m>
                  <m:oMath xmlns:m="http://schemas.openxmlformats.org/officeDocument/2006/math">
                    <m:sSup>
                      <m:sSupPr>
                        <m:ctrlPr>
                          <a:rPr lang="es-AR" i="1">
                            <a:latin typeface="Cambria Math" panose="02040503050406030204" pitchFamily="18" charset="0"/>
                            <a:ea typeface="Cambria Math" panose="02040503050406030204" pitchFamily="18" charset="0"/>
                          </a:rPr>
                        </m:ctrlPr>
                      </m:sSupPr>
                      <m:e>
                        <m:r>
                          <a:rPr lang="es-AR" i="1">
                            <a:latin typeface="Cambria Math" panose="02040503050406030204" pitchFamily="18" charset="0"/>
                            <a:ea typeface="Cambria Math" panose="02040503050406030204" pitchFamily="18" charset="0"/>
                          </a:rPr>
                          <m:t>ℝ</m:t>
                        </m:r>
                      </m:e>
                      <m:sup>
                        <m:r>
                          <a:rPr lang="es-AR" b="0" i="1" smtClean="0">
                            <a:latin typeface="Cambria Math" panose="02040503050406030204" pitchFamily="18" charset="0"/>
                            <a:ea typeface="Cambria Math" panose="02040503050406030204" pitchFamily="18" charset="0"/>
                          </a:rPr>
                          <m:t>3</m:t>
                        </m:r>
                      </m:sup>
                    </m:sSup>
                  </m:oMath>
                </a14:m>
                <a:endParaRPr lang="es-AR" dirty="0"/>
              </a:p>
            </p:txBody>
          </p:sp>
        </mc:Choice>
        <mc:Fallback xmlns="">
          <p:sp>
            <p:nvSpPr>
              <p:cNvPr id="2" name="Título 1"/>
              <p:cNvSpPr>
                <a:spLocks noGrp="1" noRot="1" noChangeAspect="1" noMove="1" noResize="1" noEditPoints="1" noAdjustHandles="1" noChangeArrowheads="1" noChangeShapeType="1" noTextEdit="1"/>
              </p:cNvSpPr>
              <p:nvPr>
                <p:ph type="ctrTitle"/>
              </p:nvPr>
            </p:nvSpPr>
            <p:spPr>
              <a:blipFill rotWithShape="0">
                <a:blip r:embed="rId2"/>
                <a:stretch>
                  <a:fillRect l="-5152" b="-16068"/>
                </a:stretch>
              </a:blipFill>
            </p:spPr>
            <p:txBody>
              <a:bodyPr/>
              <a:lstStyle/>
              <a:p>
                <a:r>
                  <a:rPr lang="es-AR">
                    <a:noFill/>
                  </a:rPr>
                  <a:t> </a:t>
                </a:r>
              </a:p>
            </p:txBody>
          </p:sp>
        </mc:Fallback>
      </mc:AlternateContent>
      <p:sp>
        <p:nvSpPr>
          <p:cNvPr id="3" name="Subtítulo 2"/>
          <p:cNvSpPr>
            <a:spLocks noGrp="1"/>
          </p:cNvSpPr>
          <p:nvPr>
            <p:ph type="subTitle" idx="1"/>
          </p:nvPr>
        </p:nvSpPr>
        <p:spPr>
          <a:xfrm>
            <a:off x="1100051" y="4455619"/>
            <a:ext cx="10058400" cy="1669409"/>
          </a:xfrm>
        </p:spPr>
        <p:txBody>
          <a:bodyPr>
            <a:normAutofit/>
          </a:bodyPr>
          <a:lstStyle/>
          <a:p>
            <a:r>
              <a:rPr lang="es-AR" dirty="0" smtClean="0"/>
              <a:t>Capitulo 4.3 y 4.4</a:t>
            </a:r>
          </a:p>
          <a:p>
            <a:pPr algn="r"/>
            <a:r>
              <a:rPr lang="es-AR" dirty="0" smtClean="0"/>
              <a:t>Comisión c y d</a:t>
            </a:r>
          </a:p>
        </p:txBody>
      </p:sp>
    </p:spTree>
    <p:extLst>
      <p:ext uri="{BB962C8B-B14F-4D97-AF65-F5344CB8AC3E}">
        <p14:creationId xmlns:p14="http://schemas.microsoft.com/office/powerpoint/2010/main" val="3893413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AR" b="1" dirty="0" smtClean="0">
                    <a:effectLst>
                      <a:outerShdw blurRad="38100" dist="38100" dir="2700000" algn="tl">
                        <a:srgbClr val="000000">
                          <a:alpha val="43137"/>
                        </a:srgbClr>
                      </a:outerShdw>
                    </a:effectLst>
                  </a:rPr>
                  <a:t>Dirección </a:t>
                </a:r>
                <a14:m>
                  <m:oMath xmlns:m="http://schemas.openxmlformats.org/officeDocument/2006/math">
                    <m:r>
                      <a:rPr lang="es-AR"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s-AR" b="1" dirty="0" smtClean="0">
                    <a:effectLst>
                      <a:outerShdw blurRad="38100" dist="38100" dir="2700000" algn="tl">
                        <a:srgbClr val="000000">
                          <a:alpha val="43137"/>
                        </a:srgbClr>
                      </a:outerShdw>
                    </a:effectLst>
                  </a:rPr>
                  <a:t> Ángulos directores</a:t>
                </a:r>
                <a:endParaRPr lang="es-AR" b="1" dirty="0">
                  <a:effectLst>
                    <a:outerShdw blurRad="38100" dist="38100" dir="2700000" algn="tl">
                      <a:srgbClr val="000000">
                        <a:alpha val="43137"/>
                      </a:srgbClr>
                    </a:outerShdw>
                  </a:effectLst>
                </a:endParaRPr>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2848" b="-26471"/>
                </a:stretch>
              </a:blipFill>
            </p:spPr>
            <p:txBody>
              <a:bodyPr/>
              <a:lstStyle/>
              <a:p>
                <a:r>
                  <a:rPr lang="es-AR">
                    <a:noFill/>
                  </a:rPr>
                  <a:t> </a:t>
                </a:r>
              </a:p>
            </p:txBody>
          </p:sp>
        </mc:Fallback>
      </mc:AlternateContent>
      <p:sp>
        <p:nvSpPr>
          <p:cNvPr id="3" name="Marcador de contenido 2"/>
          <p:cNvSpPr>
            <a:spLocks noGrp="1"/>
          </p:cNvSpPr>
          <p:nvPr>
            <p:ph idx="1"/>
          </p:nvPr>
        </p:nvSpPr>
        <p:spPr>
          <a:xfrm>
            <a:off x="4182068" y="1845734"/>
            <a:ext cx="6973611" cy="4023360"/>
          </a:xfrm>
        </p:spPr>
        <p:txBody>
          <a:bodyPr>
            <a:normAutofit/>
          </a:bodyPr>
          <a:lstStyle/>
          <a:p>
            <a:pPr>
              <a:lnSpc>
                <a:spcPct val="100000"/>
              </a:lnSpc>
            </a:pPr>
            <a:r>
              <a:rPr lang="es-AR" sz="2800" dirty="0"/>
              <a:t>Definimos </a:t>
            </a:r>
            <a:r>
              <a:rPr lang="es-AR" sz="2800" dirty="0" smtClean="0"/>
              <a:t>𝛼 </a:t>
            </a:r>
            <a:r>
              <a:rPr lang="es-AR" sz="2800" dirty="0"/>
              <a:t>como el ángulo entre </a:t>
            </a:r>
            <a:r>
              <a:rPr lang="es-AR" sz="2800" dirty="0" smtClean="0"/>
              <a:t>𝑣</a:t>
            </a:r>
            <a:r>
              <a:rPr lang="es-AR" sz="2800" dirty="0"/>
              <a:t>̅ y el eje x positivo, </a:t>
            </a:r>
            <a:r>
              <a:rPr lang="es-AR" sz="2800" dirty="0" smtClean="0"/>
              <a:t>𝛽 </a:t>
            </a:r>
            <a:r>
              <a:rPr lang="es-AR" sz="2800" dirty="0"/>
              <a:t>el ángulo entre </a:t>
            </a:r>
            <a:r>
              <a:rPr lang="es-AR" sz="2800" dirty="0" smtClean="0"/>
              <a:t>𝑣</a:t>
            </a:r>
            <a:r>
              <a:rPr lang="es-AR" sz="2800" dirty="0"/>
              <a:t>̅ y el eje y positivo, y </a:t>
            </a:r>
            <a:r>
              <a:rPr lang="es-AR" sz="2800" dirty="0" smtClean="0"/>
              <a:t>𝛾 </a:t>
            </a:r>
            <a:r>
              <a:rPr lang="es-AR" sz="2800" dirty="0"/>
              <a:t>el ángulo entre </a:t>
            </a:r>
            <a:r>
              <a:rPr lang="es-AR" sz="2800" dirty="0" smtClean="0"/>
              <a:t>𝑣</a:t>
            </a:r>
            <a:r>
              <a:rPr lang="es-AR" sz="2800" dirty="0"/>
              <a:t>̅ y el eje z positivo. Estos ángulos se denominan ángulos directores del vector </a:t>
            </a:r>
            <a:r>
              <a:rPr lang="es-AR" sz="2800" dirty="0" smtClean="0"/>
              <a:t>𝑣</a:t>
            </a:r>
            <a:r>
              <a:rPr lang="es-AR" sz="2800" dirty="0"/>
              <a:t>̅.</a:t>
            </a:r>
          </a:p>
        </p:txBody>
      </p:sp>
      <p:pic>
        <p:nvPicPr>
          <p:cNvPr id="5" name="Imagen 4"/>
          <p:cNvPicPr>
            <a:picLocks noChangeAspect="1"/>
          </p:cNvPicPr>
          <p:nvPr/>
        </p:nvPicPr>
        <p:blipFill>
          <a:blip r:embed="rId3"/>
          <a:stretch>
            <a:fillRect/>
          </a:stretch>
        </p:blipFill>
        <p:spPr>
          <a:xfrm>
            <a:off x="6086479" y="3419476"/>
            <a:ext cx="19041" cy="19047"/>
          </a:xfrm>
          <a:prstGeom prst="rect">
            <a:avLst/>
          </a:prstGeom>
        </p:spPr>
      </p:pic>
      <p:pic>
        <p:nvPicPr>
          <p:cNvPr id="1026" name="Picture 2" descr="Lagrangianos: Cosenos Directo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44" y="2061429"/>
            <a:ext cx="4012425" cy="335097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5"/>
          <a:srcRect l="28269" t="37943" r="41136" b="51385"/>
          <a:stretch/>
        </p:blipFill>
        <p:spPr>
          <a:xfrm>
            <a:off x="3719975" y="4501144"/>
            <a:ext cx="8139843" cy="1596294"/>
          </a:xfrm>
          <a:prstGeom prst="rect">
            <a:avLst/>
          </a:prstGeom>
        </p:spPr>
      </p:pic>
    </p:spTree>
    <p:extLst>
      <p:ext uri="{BB962C8B-B14F-4D97-AF65-F5344CB8AC3E}">
        <p14:creationId xmlns:p14="http://schemas.microsoft.com/office/powerpoint/2010/main" val="278569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a:bodyPr>
          <a:lstStyle/>
          <a:p>
            <a:r>
              <a:rPr lang="es-AR" sz="3200" dirty="0"/>
              <a:t>Cada uno de estos tres ángulos varía dentro del intervalo </a:t>
            </a:r>
            <a:endParaRPr lang="es-AR" sz="3200" dirty="0" smtClean="0"/>
          </a:p>
          <a:p>
            <a:pPr algn="ctr"/>
            <a:r>
              <a:rPr lang="es-AR" sz="3200" dirty="0" smtClean="0"/>
              <a:t>[</a:t>
            </a:r>
            <a:r>
              <a:rPr lang="es-AR" sz="3200" dirty="0"/>
              <a:t>0 , π] </a:t>
            </a:r>
            <a:endParaRPr lang="es-AR" sz="3200" dirty="0" smtClean="0"/>
          </a:p>
          <a:p>
            <a:r>
              <a:rPr lang="es-AR" sz="3200" dirty="0" smtClean="0"/>
              <a:t>y </a:t>
            </a:r>
            <a:r>
              <a:rPr lang="es-AR" sz="3200" dirty="0"/>
              <a:t>los cosenos de estos ángulos se denominan </a:t>
            </a:r>
            <a:r>
              <a:rPr lang="es-AR" sz="3200" b="1" dirty="0"/>
              <a:t>cosenos directores del vector </a:t>
            </a:r>
            <a:r>
              <a:rPr lang="es-AR" sz="3200" b="1" dirty="0" smtClean="0"/>
              <a:t>𝑣</a:t>
            </a:r>
            <a:r>
              <a:rPr lang="es-AR" sz="3200" dirty="0"/>
              <a:t>̅. </a:t>
            </a:r>
          </a:p>
          <a:p>
            <a:r>
              <a:rPr lang="es-AR" sz="3200" dirty="0"/>
              <a:t>L</a:t>
            </a:r>
            <a:r>
              <a:rPr lang="es-AR" sz="3200" dirty="0" smtClean="0"/>
              <a:t>os </a:t>
            </a:r>
            <a:r>
              <a:rPr lang="es-AR" sz="3200" dirty="0"/>
              <a:t>números </a:t>
            </a:r>
            <a:r>
              <a:rPr lang="es-AR" sz="3200" dirty="0" smtClean="0"/>
              <a:t>𝑥</a:t>
            </a:r>
            <a:r>
              <a:rPr lang="es-AR" sz="3200" dirty="0">
                <a:latin typeface="Calibri" panose="020F0502020204030204" pitchFamily="34" charset="0"/>
                <a:cs typeface="Calibri" panose="020F0502020204030204" pitchFamily="34" charset="0"/>
              </a:rPr>
              <a:t>₀</a:t>
            </a:r>
            <a:r>
              <a:rPr lang="es-AR" sz="3200" dirty="0" smtClean="0"/>
              <a:t>, 𝑦</a:t>
            </a:r>
            <a:r>
              <a:rPr lang="es-AR" sz="3200" dirty="0" smtClean="0">
                <a:latin typeface="Calibri" panose="020F0502020204030204" pitchFamily="34" charset="0"/>
                <a:cs typeface="Calibri" panose="020F0502020204030204" pitchFamily="34" charset="0"/>
              </a:rPr>
              <a:t>₀</a:t>
            </a:r>
            <a:r>
              <a:rPr lang="es-AR" sz="3200" dirty="0" smtClean="0"/>
              <a:t>, 𝑧</a:t>
            </a:r>
            <a:r>
              <a:rPr lang="es-AR" sz="3200" dirty="0" smtClean="0">
                <a:latin typeface="Calibri" panose="020F0502020204030204" pitchFamily="34" charset="0"/>
                <a:cs typeface="Calibri" panose="020F0502020204030204" pitchFamily="34" charset="0"/>
              </a:rPr>
              <a:t>₀</a:t>
            </a:r>
            <a:r>
              <a:rPr lang="es-AR" sz="3200" dirty="0" smtClean="0"/>
              <a:t> </a:t>
            </a:r>
            <a:r>
              <a:rPr lang="es-AR" sz="3200" dirty="0"/>
              <a:t>se denominan </a:t>
            </a:r>
            <a:r>
              <a:rPr lang="es-AR" sz="3200" b="1" dirty="0"/>
              <a:t>números directores del vector </a:t>
            </a:r>
            <a:r>
              <a:rPr lang="es-AR" sz="3200" b="1" dirty="0" smtClean="0"/>
              <a:t>𝑣</a:t>
            </a:r>
            <a:r>
              <a:rPr lang="es-AR" sz="3200" dirty="0"/>
              <a:t>̅.</a:t>
            </a:r>
          </a:p>
        </p:txBody>
      </p:sp>
      <p:pic>
        <p:nvPicPr>
          <p:cNvPr id="4" name="Imagen 3"/>
          <p:cNvPicPr>
            <a:picLocks noChangeAspect="1"/>
          </p:cNvPicPr>
          <p:nvPr/>
        </p:nvPicPr>
        <p:blipFill rotWithShape="1">
          <a:blip r:embed="rId2"/>
          <a:srcRect l="28269" t="37943" r="41136" b="51385"/>
          <a:stretch/>
        </p:blipFill>
        <p:spPr>
          <a:xfrm>
            <a:off x="2187010" y="141066"/>
            <a:ext cx="8139843" cy="1596294"/>
          </a:xfrm>
          <a:prstGeom prst="rect">
            <a:avLst/>
          </a:prstGeom>
        </p:spPr>
      </p:pic>
    </p:spTree>
    <p:extLst>
      <p:ext uri="{BB962C8B-B14F-4D97-AF65-F5344CB8AC3E}">
        <p14:creationId xmlns:p14="http://schemas.microsoft.com/office/powerpoint/2010/main" val="236952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t>De las fórmulas de los cosenos directores podemos observar: </a:t>
            </a:r>
          </a:p>
        </p:txBody>
      </p:sp>
      <p:pic>
        <p:nvPicPr>
          <p:cNvPr id="4" name="Imagen 3"/>
          <p:cNvPicPr>
            <a:picLocks noChangeAspect="1"/>
          </p:cNvPicPr>
          <p:nvPr/>
        </p:nvPicPr>
        <p:blipFill rotWithShape="1">
          <a:blip r:embed="rId2"/>
          <a:srcRect l="15662" t="23713" r="16177" b="48821"/>
          <a:stretch/>
        </p:blipFill>
        <p:spPr>
          <a:xfrm>
            <a:off x="411481" y="1963271"/>
            <a:ext cx="11204408" cy="2538391"/>
          </a:xfrm>
          <a:prstGeom prst="rect">
            <a:avLst/>
          </a:prstGeom>
        </p:spPr>
      </p:pic>
      <p:pic>
        <p:nvPicPr>
          <p:cNvPr id="5" name="Imagen 4"/>
          <p:cNvPicPr>
            <a:picLocks noChangeAspect="1"/>
          </p:cNvPicPr>
          <p:nvPr/>
        </p:nvPicPr>
        <p:blipFill rotWithShape="1">
          <a:blip r:embed="rId2"/>
          <a:srcRect l="15662" t="23713" r="16177" b="36856"/>
          <a:stretch/>
        </p:blipFill>
        <p:spPr>
          <a:xfrm>
            <a:off x="411481" y="1963271"/>
            <a:ext cx="11204408" cy="3644152"/>
          </a:xfrm>
          <a:prstGeom prst="rect">
            <a:avLst/>
          </a:prstGeom>
        </p:spPr>
      </p:pic>
      <p:pic>
        <p:nvPicPr>
          <p:cNvPr id="6" name="Imagen 5"/>
          <p:cNvPicPr>
            <a:picLocks noChangeAspect="1"/>
          </p:cNvPicPr>
          <p:nvPr/>
        </p:nvPicPr>
        <p:blipFill rotWithShape="1">
          <a:blip r:embed="rId3"/>
          <a:srcRect l="34269" t="30555" r="14846" b="57132"/>
          <a:stretch/>
        </p:blipFill>
        <p:spPr>
          <a:xfrm>
            <a:off x="1302732" y="5576107"/>
            <a:ext cx="9421906" cy="1281893"/>
          </a:xfrm>
          <a:prstGeom prst="rect">
            <a:avLst/>
          </a:prstGeom>
        </p:spPr>
      </p:pic>
    </p:spTree>
    <p:extLst>
      <p:ext uri="{BB962C8B-B14F-4D97-AF65-F5344CB8AC3E}">
        <p14:creationId xmlns:p14="http://schemas.microsoft.com/office/powerpoint/2010/main" val="180206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effectLst>
                  <a:outerShdw blurRad="38100" dist="38100" dir="2700000" algn="tl">
                    <a:srgbClr val="000000">
                      <a:alpha val="43137"/>
                    </a:srgbClr>
                  </a:outerShdw>
                </a:effectLst>
              </a:rPr>
              <a:t>Operaciones entre dos vectores </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28455" t="24804" r="16177" b="47788"/>
          <a:stretch/>
        </p:blipFill>
        <p:spPr>
          <a:xfrm>
            <a:off x="1097280" y="1737360"/>
            <a:ext cx="10342029" cy="2878273"/>
          </a:xfrm>
          <a:prstGeom prst="rect">
            <a:avLst/>
          </a:prstGeom>
        </p:spPr>
      </p:pic>
    </p:spTree>
    <p:extLst>
      <p:ext uri="{BB962C8B-B14F-4D97-AF65-F5344CB8AC3E}">
        <p14:creationId xmlns:p14="http://schemas.microsoft.com/office/powerpoint/2010/main" val="1636932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effectLst>
                  <a:outerShdw blurRad="38100" dist="38100" dir="2700000" algn="tl">
                    <a:srgbClr val="000000">
                      <a:alpha val="43137"/>
                    </a:srgbClr>
                  </a:outerShdw>
                </a:effectLst>
              </a:rPr>
              <a:t>Á</a:t>
            </a:r>
            <a:r>
              <a:rPr lang="es-AR" b="1" dirty="0" smtClean="0">
                <a:effectLst>
                  <a:outerShdw blurRad="38100" dist="38100" dir="2700000" algn="tl">
                    <a:srgbClr val="000000">
                      <a:alpha val="43137"/>
                    </a:srgbClr>
                  </a:outerShdw>
                </a:effectLst>
              </a:rPr>
              <a:t>ngulos entre dos vectores</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endParaRPr lang="es-AR" dirty="0"/>
          </a:p>
        </p:txBody>
      </p:sp>
      <p:pic>
        <p:nvPicPr>
          <p:cNvPr id="4" name="Imagen 3"/>
          <p:cNvPicPr>
            <a:picLocks noChangeAspect="1"/>
          </p:cNvPicPr>
          <p:nvPr/>
        </p:nvPicPr>
        <p:blipFill rotWithShape="1">
          <a:blip r:embed="rId2"/>
          <a:srcRect l="29559" t="28225" r="17609" b="18416"/>
          <a:stretch/>
        </p:blipFill>
        <p:spPr>
          <a:xfrm>
            <a:off x="0" y="3200400"/>
            <a:ext cx="6441348" cy="3657600"/>
          </a:xfrm>
          <a:prstGeom prst="rect">
            <a:avLst/>
          </a:prstGeom>
        </p:spPr>
      </p:pic>
      <p:pic>
        <p:nvPicPr>
          <p:cNvPr id="5" name="Imagen 4"/>
          <p:cNvPicPr>
            <a:picLocks noChangeAspect="1"/>
          </p:cNvPicPr>
          <p:nvPr/>
        </p:nvPicPr>
        <p:blipFill rotWithShape="1">
          <a:blip r:embed="rId3"/>
          <a:srcRect l="16074" t="32307" r="29074" b="48310"/>
          <a:stretch/>
        </p:blipFill>
        <p:spPr>
          <a:xfrm>
            <a:off x="2864967" y="1737359"/>
            <a:ext cx="9327034" cy="1853005"/>
          </a:xfrm>
          <a:prstGeom prst="rect">
            <a:avLst/>
          </a:prstGeom>
        </p:spPr>
      </p:pic>
      <p:sp>
        <p:nvSpPr>
          <p:cNvPr id="6" name="Elipse 5"/>
          <p:cNvSpPr/>
          <p:nvPr/>
        </p:nvSpPr>
        <p:spPr>
          <a:xfrm>
            <a:off x="3394973" y="5230906"/>
            <a:ext cx="618564" cy="6381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5005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effectLst>
                  <a:outerShdw blurRad="38100" dist="38100" dir="2700000" algn="tl">
                    <a:srgbClr val="000000">
                      <a:alpha val="43137"/>
                    </a:srgbClr>
                  </a:outerShdw>
                </a:effectLst>
              </a:rPr>
              <a:t>Á</a:t>
            </a:r>
            <a:r>
              <a:rPr lang="es-AR" b="1" dirty="0" smtClean="0">
                <a:effectLst>
                  <a:outerShdw blurRad="38100" dist="38100" dir="2700000" algn="tl">
                    <a:srgbClr val="000000">
                      <a:alpha val="43137"/>
                    </a:srgbClr>
                  </a:outerShdw>
                </a:effectLst>
              </a:rPr>
              <a:t>ngulos entre dos vectores</a:t>
            </a:r>
            <a:endParaRPr lang="es-AR" b="1" dirty="0">
              <a:effectLst>
                <a:outerShdw blurRad="38100" dist="38100" dir="2700000" algn="tl">
                  <a:srgbClr val="000000">
                    <a:alpha val="43137"/>
                  </a:srgbClr>
                </a:outerShdw>
              </a:effectLst>
            </a:endParaRPr>
          </a:p>
        </p:txBody>
      </p:sp>
      <p:pic>
        <p:nvPicPr>
          <p:cNvPr id="7" name="Marcador de contenido 6"/>
          <p:cNvPicPr>
            <a:picLocks noGrp="1" noChangeAspect="1"/>
          </p:cNvPicPr>
          <p:nvPr>
            <p:ph idx="1"/>
          </p:nvPr>
        </p:nvPicPr>
        <p:blipFill rotWithShape="1">
          <a:blip r:embed="rId2"/>
          <a:srcRect l="16436" t="19288" r="30929" b="52053"/>
          <a:stretch/>
        </p:blipFill>
        <p:spPr>
          <a:xfrm>
            <a:off x="1097280" y="1737360"/>
            <a:ext cx="9171969" cy="2807746"/>
          </a:xfrm>
          <a:prstGeom prst="rect">
            <a:avLst/>
          </a:prstGeom>
        </p:spPr>
      </p:pic>
      <p:pic>
        <p:nvPicPr>
          <p:cNvPr id="8" name="Marcador de contenido 6"/>
          <p:cNvPicPr>
            <a:picLocks noChangeAspect="1"/>
          </p:cNvPicPr>
          <p:nvPr/>
        </p:nvPicPr>
        <p:blipFill rotWithShape="1">
          <a:blip r:embed="rId2"/>
          <a:srcRect l="16924" t="54894" r="28683" b="30718"/>
          <a:stretch/>
        </p:blipFill>
        <p:spPr>
          <a:xfrm>
            <a:off x="1097280" y="4648467"/>
            <a:ext cx="9171969" cy="1364056"/>
          </a:xfrm>
          <a:prstGeom prst="rect">
            <a:avLst/>
          </a:prstGeom>
        </p:spPr>
      </p:pic>
    </p:spTree>
    <p:extLst>
      <p:ext uri="{BB962C8B-B14F-4D97-AF65-F5344CB8AC3E}">
        <p14:creationId xmlns:p14="http://schemas.microsoft.com/office/powerpoint/2010/main" val="30096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Actividad</a:t>
            </a:r>
            <a:endParaRPr lang="es-AR" dirty="0"/>
          </a:p>
        </p:txBody>
      </p:sp>
      <mc:AlternateContent xmlns:mc="http://schemas.openxmlformats.org/markup-compatibility/2006" xmlns:a14="http://schemas.microsoft.com/office/drawing/2010/main">
        <mc:Choice Requires="a14">
          <p:sp>
            <p:nvSpPr>
              <p:cNvPr id="4" name="Marcador de contenido 3"/>
              <p:cNvSpPr>
                <a:spLocks noGrp="1"/>
              </p:cNvSpPr>
              <p:nvPr>
                <p:ph idx="1"/>
              </p:nvPr>
            </p:nvSpPr>
            <p:spPr/>
            <p:txBody>
              <a:bodyPr>
                <a:normAutofit/>
              </a:bodyPr>
              <a:lstStyle/>
              <a:p>
                <a:r>
                  <a:rPr lang="es-AR" sz="3200" dirty="0" smtClean="0"/>
                  <a:t>Sea </a:t>
                </a:r>
                <a14:m>
                  <m:oMath xmlns:m="http://schemas.openxmlformats.org/officeDocument/2006/math">
                    <m:acc>
                      <m:accPr>
                        <m:chr m:val="⃗"/>
                        <m:ctrlPr>
                          <a:rPr lang="es-AR" sz="3200" i="1" smtClean="0">
                            <a:latin typeface="Cambria Math" panose="02040503050406030204" pitchFamily="18" charset="0"/>
                          </a:rPr>
                        </m:ctrlPr>
                      </m:accPr>
                      <m:e>
                        <m:r>
                          <a:rPr lang="es-AR" sz="3200" b="0" i="1" smtClean="0">
                            <a:latin typeface="Cambria Math" panose="02040503050406030204" pitchFamily="18" charset="0"/>
                          </a:rPr>
                          <m:t>𝑢</m:t>
                        </m:r>
                      </m:e>
                    </m:acc>
                    <m:r>
                      <a:rPr lang="es-AR" sz="3200" b="0" i="1" smtClean="0">
                        <a:latin typeface="Cambria Math" panose="02040503050406030204" pitchFamily="18" charset="0"/>
                      </a:rPr>
                      <m:t>=(</m:t>
                    </m:r>
                    <m:r>
                      <a:rPr lang="es-AR" sz="3200" b="0" i="1" smtClean="0">
                        <a:latin typeface="Cambria Math" panose="02040503050406030204" pitchFamily="18" charset="0"/>
                      </a:rPr>
                      <m:t>5</m:t>
                    </m:r>
                    <m:r>
                      <a:rPr lang="es-AR" sz="3200" b="0" i="1" smtClean="0">
                        <a:latin typeface="Cambria Math" panose="02040503050406030204" pitchFamily="18" charset="0"/>
                      </a:rPr>
                      <m:t>,</m:t>
                    </m:r>
                    <m:r>
                      <a:rPr lang="es-AR" sz="3200" b="0" i="1" smtClean="0">
                        <a:latin typeface="Cambria Math" panose="02040503050406030204" pitchFamily="18" charset="0"/>
                      </a:rPr>
                      <m:t>2</m:t>
                    </m:r>
                    <m:r>
                      <a:rPr lang="es-AR" sz="3200" b="0" i="1" smtClean="0">
                        <a:latin typeface="Cambria Math" panose="02040503050406030204" pitchFamily="18" charset="0"/>
                      </a:rPr>
                      <m:t>,</m:t>
                    </m:r>
                    <m:r>
                      <a:rPr lang="es-AR" sz="3200" b="0" i="1" smtClean="0">
                        <a:latin typeface="Cambria Math" panose="02040503050406030204" pitchFamily="18" charset="0"/>
                      </a:rPr>
                      <m:t>4</m:t>
                    </m:r>
                    <m:r>
                      <a:rPr lang="es-AR" sz="3200" b="0" i="1" smtClean="0">
                        <a:latin typeface="Cambria Math" panose="02040503050406030204" pitchFamily="18" charset="0"/>
                      </a:rPr>
                      <m:t>)</m:t>
                    </m:r>
                  </m:oMath>
                </a14:m>
                <a:r>
                  <a:rPr lang="es-AR" sz="3200" dirty="0" smtClean="0"/>
                  <a:t> y </a:t>
                </a:r>
                <a14:m>
                  <m:oMath xmlns:m="http://schemas.openxmlformats.org/officeDocument/2006/math">
                    <m:acc>
                      <m:accPr>
                        <m:chr m:val="⃗"/>
                        <m:ctrlPr>
                          <a:rPr lang="es-AR" sz="3200" i="1" smtClean="0">
                            <a:latin typeface="Cambria Math" panose="02040503050406030204" pitchFamily="18" charset="0"/>
                          </a:rPr>
                        </m:ctrlPr>
                      </m:accPr>
                      <m:e>
                        <m:r>
                          <a:rPr lang="es-AR" sz="3200" b="0" i="1" smtClean="0">
                            <a:latin typeface="Cambria Math" panose="02040503050406030204" pitchFamily="18" charset="0"/>
                          </a:rPr>
                          <m:t>𝑣</m:t>
                        </m:r>
                      </m:e>
                    </m:acc>
                    <m:r>
                      <a:rPr lang="es-AR" sz="3200" b="0" i="1" smtClean="0">
                        <a:latin typeface="Cambria Math" panose="02040503050406030204" pitchFamily="18" charset="0"/>
                      </a:rPr>
                      <m:t>=</m:t>
                    </m:r>
                    <m:d>
                      <m:dPr>
                        <m:ctrlPr>
                          <a:rPr lang="es-AR" sz="3200" b="0" i="1" smtClean="0">
                            <a:latin typeface="Cambria Math" panose="02040503050406030204" pitchFamily="18" charset="0"/>
                          </a:rPr>
                        </m:ctrlPr>
                      </m:dPr>
                      <m:e>
                        <m:r>
                          <a:rPr lang="es-AR" sz="3200" b="0" i="1" smtClean="0">
                            <a:latin typeface="Cambria Math" panose="02040503050406030204" pitchFamily="18" charset="0"/>
                          </a:rPr>
                          <m:t>1</m:t>
                        </m:r>
                        <m:r>
                          <a:rPr lang="es-AR" sz="3200" b="0" i="1" smtClean="0">
                            <a:latin typeface="Cambria Math" panose="02040503050406030204" pitchFamily="18" charset="0"/>
                          </a:rPr>
                          <m:t>,−</m:t>
                        </m:r>
                        <m:r>
                          <a:rPr lang="es-AR" sz="3200" b="0" i="1" smtClean="0">
                            <a:latin typeface="Cambria Math" panose="02040503050406030204" pitchFamily="18" charset="0"/>
                          </a:rPr>
                          <m:t>5</m:t>
                        </m:r>
                        <m:r>
                          <a:rPr lang="es-AR" sz="3200" b="0" i="1" smtClean="0">
                            <a:latin typeface="Cambria Math" panose="02040503050406030204" pitchFamily="18" charset="0"/>
                          </a:rPr>
                          <m:t>,−</m:t>
                        </m:r>
                        <m:r>
                          <a:rPr lang="es-AR" sz="3200" b="0" i="1" smtClean="0">
                            <a:latin typeface="Cambria Math" panose="02040503050406030204" pitchFamily="18" charset="0"/>
                          </a:rPr>
                          <m:t>2</m:t>
                        </m:r>
                      </m:e>
                    </m:d>
                    <m:r>
                      <a:rPr lang="es-AR" sz="3200" b="0" i="1" smtClean="0">
                        <a:latin typeface="Cambria Math" panose="02040503050406030204" pitchFamily="18" charset="0"/>
                      </a:rPr>
                      <m:t>.</m:t>
                    </m:r>
                  </m:oMath>
                </a14:m>
                <a:endParaRPr lang="es-AR" sz="3200" b="0" dirty="0" smtClean="0"/>
              </a:p>
              <a:p>
                <a:r>
                  <a:rPr lang="es-AR" sz="3200" dirty="0" smtClean="0"/>
                  <a:t>Calcula:</a:t>
                </a:r>
              </a:p>
              <a:p>
                <a:pPr marL="457200" indent="-457200">
                  <a:buFont typeface="+mj-lt"/>
                  <a:buAutoNum type="alphaLcParenR"/>
                </a:pPr>
                <a:r>
                  <a:rPr lang="es-AR" sz="3200" dirty="0"/>
                  <a:t>Longitud y </a:t>
                </a:r>
                <a:r>
                  <a:rPr lang="es-AR" sz="3200" dirty="0" smtClean="0"/>
                  <a:t>dirección (ángulos directores) </a:t>
                </a:r>
                <a:r>
                  <a:rPr lang="es-AR" sz="3200" dirty="0"/>
                  <a:t>de </a:t>
                </a:r>
                <a14:m>
                  <m:oMath xmlns:m="http://schemas.openxmlformats.org/officeDocument/2006/math">
                    <m:acc>
                      <m:accPr>
                        <m:chr m:val="⃗"/>
                        <m:ctrlPr>
                          <a:rPr lang="es-AR" sz="3200" i="1">
                            <a:latin typeface="Cambria Math" panose="02040503050406030204" pitchFamily="18" charset="0"/>
                          </a:rPr>
                        </m:ctrlPr>
                      </m:accPr>
                      <m:e>
                        <m:r>
                          <a:rPr lang="es-AR" sz="3200" i="1">
                            <a:latin typeface="Cambria Math" panose="02040503050406030204" pitchFamily="18" charset="0"/>
                          </a:rPr>
                          <m:t>𝑢</m:t>
                        </m:r>
                      </m:e>
                    </m:acc>
                  </m:oMath>
                </a14:m>
                <a:r>
                  <a:rPr lang="es-AR" sz="3200" dirty="0"/>
                  <a:t> y </a:t>
                </a:r>
                <a14:m>
                  <m:oMath xmlns:m="http://schemas.openxmlformats.org/officeDocument/2006/math">
                    <m:acc>
                      <m:accPr>
                        <m:chr m:val="⃗"/>
                        <m:ctrlPr>
                          <a:rPr lang="es-AR" sz="3200" i="1">
                            <a:latin typeface="Cambria Math" panose="02040503050406030204" pitchFamily="18" charset="0"/>
                          </a:rPr>
                        </m:ctrlPr>
                      </m:accPr>
                      <m:e>
                        <m:r>
                          <a:rPr lang="es-AR" sz="3200" i="1">
                            <a:latin typeface="Cambria Math" panose="02040503050406030204" pitchFamily="18" charset="0"/>
                          </a:rPr>
                          <m:t>𝑣</m:t>
                        </m:r>
                      </m:e>
                    </m:acc>
                  </m:oMath>
                </a14:m>
                <a:endParaRPr lang="es-AR" sz="3200" dirty="0"/>
              </a:p>
              <a:p>
                <a:pPr marL="457200" indent="-457200">
                  <a:buFont typeface="+mj-lt"/>
                  <a:buAutoNum type="alphaLcParenR"/>
                </a:pPr>
                <a:r>
                  <a:rPr lang="es-AR" sz="3200" dirty="0"/>
                  <a:t>Ángulo formado por </a:t>
                </a:r>
                <a14:m>
                  <m:oMath xmlns:m="http://schemas.openxmlformats.org/officeDocument/2006/math">
                    <m:acc>
                      <m:accPr>
                        <m:chr m:val="⃗"/>
                        <m:ctrlPr>
                          <a:rPr lang="es-AR" sz="3200" i="1">
                            <a:latin typeface="Cambria Math" panose="02040503050406030204" pitchFamily="18" charset="0"/>
                          </a:rPr>
                        </m:ctrlPr>
                      </m:accPr>
                      <m:e>
                        <m:r>
                          <a:rPr lang="es-AR" sz="3200" i="1">
                            <a:latin typeface="Cambria Math" panose="02040503050406030204" pitchFamily="18" charset="0"/>
                          </a:rPr>
                          <m:t>𝑢</m:t>
                        </m:r>
                      </m:e>
                    </m:acc>
                  </m:oMath>
                </a14:m>
                <a:r>
                  <a:rPr lang="es-AR" sz="3200" dirty="0"/>
                  <a:t> y </a:t>
                </a:r>
                <a14:m>
                  <m:oMath xmlns:m="http://schemas.openxmlformats.org/officeDocument/2006/math">
                    <m:acc>
                      <m:accPr>
                        <m:chr m:val="⃗"/>
                        <m:ctrlPr>
                          <a:rPr lang="es-AR" sz="3200" i="1">
                            <a:latin typeface="Cambria Math" panose="02040503050406030204" pitchFamily="18" charset="0"/>
                          </a:rPr>
                        </m:ctrlPr>
                      </m:accPr>
                      <m:e>
                        <m:r>
                          <a:rPr lang="es-AR" sz="3200" i="1">
                            <a:latin typeface="Cambria Math" panose="02040503050406030204" pitchFamily="18" charset="0"/>
                          </a:rPr>
                          <m:t>𝑣</m:t>
                        </m:r>
                      </m:e>
                    </m:acc>
                  </m:oMath>
                </a14:m>
                <a:endParaRPr lang="es-AR" sz="3200" dirty="0"/>
              </a:p>
            </p:txBody>
          </p:sp>
        </mc:Choice>
        <mc:Fallback xmlns="">
          <p:sp>
            <p:nvSpPr>
              <p:cNvPr id="4" name="Marcador de contenido 3"/>
              <p:cNvSpPr>
                <a:spLocks noGrp="1" noRot="1" noChangeAspect="1" noMove="1" noResize="1" noEditPoints="1" noAdjustHandles="1" noChangeArrowheads="1" noChangeShapeType="1" noTextEdit="1"/>
              </p:cNvSpPr>
              <p:nvPr>
                <p:ph idx="1"/>
              </p:nvPr>
            </p:nvSpPr>
            <p:spPr>
              <a:blipFill rotWithShape="0">
                <a:blip r:embed="rId2"/>
                <a:stretch>
                  <a:fillRect l="-2485" t="-3030"/>
                </a:stretch>
              </a:blipFill>
            </p:spPr>
            <p:txBody>
              <a:bodyPr/>
              <a:lstStyle/>
              <a:p>
                <a:r>
                  <a:rPr lang="es-AR">
                    <a:noFill/>
                  </a:rPr>
                  <a:t> </a:t>
                </a:r>
              </a:p>
            </p:txBody>
          </p:sp>
        </mc:Fallback>
      </mc:AlternateContent>
      <p:pic>
        <p:nvPicPr>
          <p:cNvPr id="6" name="Imagen 5"/>
          <p:cNvPicPr>
            <a:picLocks noChangeAspect="1"/>
          </p:cNvPicPr>
          <p:nvPr/>
        </p:nvPicPr>
        <p:blipFill rotWithShape="1">
          <a:blip r:embed="rId3"/>
          <a:srcRect l="14166" t="47194" r="26310" b="44548"/>
          <a:stretch/>
        </p:blipFill>
        <p:spPr>
          <a:xfrm>
            <a:off x="0" y="4399878"/>
            <a:ext cx="12157273" cy="948267"/>
          </a:xfrm>
          <a:prstGeom prst="rect">
            <a:avLst/>
          </a:prstGeom>
        </p:spPr>
      </p:pic>
    </p:spTree>
    <p:extLst>
      <p:ext uri="{BB962C8B-B14F-4D97-AF65-F5344CB8AC3E}">
        <p14:creationId xmlns:p14="http://schemas.microsoft.com/office/powerpoint/2010/main" val="1144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016598" y="5532120"/>
            <a:ext cx="10113645" cy="822960"/>
          </a:xfrm>
        </p:spPr>
        <p:txBody>
          <a:bodyPr/>
          <a:lstStyle/>
          <a:p>
            <a:r>
              <a:rPr lang="es-AR" sz="4800" b="1" dirty="0" smtClean="0">
                <a:effectLst>
                  <a:outerShdw blurRad="38100" dist="38100" dir="2700000" algn="tl">
                    <a:srgbClr val="000000">
                      <a:alpha val="43137"/>
                    </a:srgbClr>
                  </a:outerShdw>
                </a:effectLst>
              </a:rPr>
              <a:t>Sección 4.4</a:t>
            </a:r>
            <a:endParaRPr lang="es-AR" sz="4800" b="1" dirty="0">
              <a:effectLst>
                <a:outerShdw blurRad="38100" dist="38100" dir="2700000" algn="tl">
                  <a:srgbClr val="000000">
                    <a:alpha val="43137"/>
                  </a:srgbClr>
                </a:outerShdw>
              </a:effectLst>
            </a:endParaRPr>
          </a:p>
        </p:txBody>
      </p:sp>
      <p:pic>
        <p:nvPicPr>
          <p:cNvPr id="2052" name="Picture 4" descr="Producto Cr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38" y="657878"/>
            <a:ext cx="5403027" cy="396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11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AR" b="1" dirty="0" smtClean="0">
                <a:effectLst>
                  <a:outerShdw blurRad="38100" dist="38100" dir="2700000" algn="tl">
                    <a:srgbClr val="000000">
                      <a:alpha val="43137"/>
                    </a:srgbClr>
                  </a:outerShdw>
                </a:effectLst>
              </a:rPr>
              <a:t>Producto </a:t>
            </a:r>
            <a:r>
              <a:rPr lang="es-AR" b="1" dirty="0">
                <a:effectLst>
                  <a:outerShdw blurRad="38100" dist="38100" dir="2700000" algn="tl">
                    <a:srgbClr val="000000">
                      <a:alpha val="43137"/>
                    </a:srgbClr>
                  </a:outerShdw>
                </a:effectLst>
              </a:rPr>
              <a:t>cruz</a:t>
            </a:r>
          </a:p>
        </p:txBody>
      </p:sp>
      <p:sp>
        <p:nvSpPr>
          <p:cNvPr id="6" name="Marcador de contenido 5"/>
          <p:cNvSpPr>
            <a:spLocks noGrp="1"/>
          </p:cNvSpPr>
          <p:nvPr>
            <p:ph idx="1"/>
          </p:nvPr>
        </p:nvSpPr>
        <p:spPr/>
        <p:txBody>
          <a:bodyPr>
            <a:normAutofit/>
          </a:bodyPr>
          <a:lstStyle/>
          <a:p>
            <a:pPr marL="444500" indent="-444500">
              <a:buFont typeface="Wingdings" panose="05000000000000000000" pitchFamily="2" charset="2"/>
              <a:buChar char="v"/>
            </a:pPr>
            <a:r>
              <a:rPr lang="es-AR" sz="3200" dirty="0" smtClean="0"/>
              <a:t>Producto cruz </a:t>
            </a:r>
            <a:r>
              <a:rPr lang="es-AR" sz="3200" dirty="0"/>
              <a:t>es una operación binaria entre dos vectores en un espacio tridimensional. </a:t>
            </a:r>
            <a:endParaRPr lang="es-AR" sz="3200" dirty="0" smtClean="0"/>
          </a:p>
          <a:p>
            <a:pPr marL="444500" indent="-444500">
              <a:buFont typeface="Wingdings" panose="05000000000000000000" pitchFamily="2" charset="2"/>
              <a:buChar char="v"/>
            </a:pPr>
            <a:r>
              <a:rPr lang="es-AR" sz="3200" dirty="0" smtClean="0"/>
              <a:t>El </a:t>
            </a:r>
            <a:r>
              <a:rPr lang="es-AR" sz="3200" dirty="0"/>
              <a:t>resultado es un vector </a:t>
            </a:r>
            <a:r>
              <a:rPr lang="es-AR" sz="3200" b="1" dirty="0"/>
              <a:t>perpendicular</a:t>
            </a:r>
            <a:r>
              <a:rPr lang="es-AR" sz="3200" dirty="0"/>
              <a:t> a los vectores que se multiplican, y por lo tanto </a:t>
            </a:r>
            <a:r>
              <a:rPr lang="es-AR" sz="3200" b="1" dirty="0"/>
              <a:t>normal</a:t>
            </a:r>
            <a:r>
              <a:rPr lang="es-AR" sz="3200" dirty="0"/>
              <a:t> al plano que los contiene.</a:t>
            </a:r>
          </a:p>
        </p:txBody>
      </p:sp>
      <p:pic>
        <p:nvPicPr>
          <p:cNvPr id="7" name="Imagen 6"/>
          <p:cNvPicPr>
            <a:picLocks noChangeAspect="1"/>
          </p:cNvPicPr>
          <p:nvPr/>
        </p:nvPicPr>
        <p:blipFill rotWithShape="1">
          <a:blip r:embed="rId2"/>
          <a:srcRect l="15552" t="37052" r="27537" b="40388"/>
          <a:stretch/>
        </p:blipFill>
        <p:spPr>
          <a:xfrm>
            <a:off x="1492623" y="4349576"/>
            <a:ext cx="9359154" cy="2085858"/>
          </a:xfrm>
          <a:prstGeom prst="rect">
            <a:avLst/>
          </a:prstGeom>
        </p:spPr>
      </p:pic>
    </p:spTree>
    <p:extLst>
      <p:ext uri="{BB962C8B-B14F-4D97-AF65-F5344CB8AC3E}">
        <p14:creationId xmlns:p14="http://schemas.microsoft.com/office/powerpoint/2010/main" val="41444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6544" t="23320" r="35699" b="29402"/>
          <a:stretch/>
        </p:blipFill>
        <p:spPr>
          <a:xfrm>
            <a:off x="406101" y="184624"/>
            <a:ext cx="10749579" cy="5983021"/>
          </a:xfrm>
          <a:prstGeom prst="rect">
            <a:avLst/>
          </a:prstGeom>
        </p:spPr>
      </p:pic>
    </p:spTree>
    <p:extLst>
      <p:ext uri="{BB962C8B-B14F-4D97-AF65-F5344CB8AC3E}">
        <p14:creationId xmlns:p14="http://schemas.microsoft.com/office/powerpoint/2010/main" val="2393750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016598" y="5532120"/>
            <a:ext cx="10113645" cy="822960"/>
          </a:xfrm>
        </p:spPr>
        <p:txBody>
          <a:bodyPr/>
          <a:lstStyle/>
          <a:p>
            <a:r>
              <a:rPr lang="es-AR" sz="4800" b="1" dirty="0" smtClean="0">
                <a:effectLst>
                  <a:outerShdw blurRad="38100" dist="38100" dir="2700000" algn="tl">
                    <a:srgbClr val="000000">
                      <a:alpha val="43137"/>
                    </a:srgbClr>
                  </a:outerShdw>
                </a:effectLst>
              </a:rPr>
              <a:t>Sección 4.3</a:t>
            </a:r>
            <a:endParaRPr lang="es-AR" sz="4800" b="1" dirty="0">
              <a:effectLst>
                <a:outerShdw blurRad="38100" dist="38100" dir="2700000" algn="tl">
                  <a:srgbClr val="000000">
                    <a:alpha val="43137"/>
                  </a:srgbClr>
                </a:outerShdw>
              </a:effectLst>
            </a:endParaRPr>
          </a:p>
        </p:txBody>
      </p:sp>
      <p:pic>
        <p:nvPicPr>
          <p:cNvPr id="3" name="Picture 4" descr="Vector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04" y="423582"/>
            <a:ext cx="7113494" cy="355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061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effectLst>
                  <a:outerShdw blurRad="38100" dist="38100" dir="2700000" algn="tl">
                    <a:srgbClr val="000000">
                      <a:alpha val="43137"/>
                    </a:srgbClr>
                  </a:outerShdw>
                </a:effectLst>
              </a:rPr>
              <a:t>Propiedades</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endParaRPr lang="es-AR" dirty="0"/>
          </a:p>
        </p:txBody>
      </p:sp>
      <p:pic>
        <p:nvPicPr>
          <p:cNvPr id="4" name="Imagen 3"/>
          <p:cNvPicPr>
            <a:picLocks noChangeAspect="1"/>
          </p:cNvPicPr>
          <p:nvPr/>
        </p:nvPicPr>
        <p:blipFill rotWithShape="1">
          <a:blip r:embed="rId2"/>
          <a:srcRect l="28125" t="43919" r="16176" b="21162"/>
          <a:stretch/>
        </p:blipFill>
        <p:spPr>
          <a:xfrm>
            <a:off x="779930" y="1845734"/>
            <a:ext cx="10375750" cy="3657196"/>
          </a:xfrm>
          <a:prstGeom prst="rect">
            <a:avLst/>
          </a:prstGeom>
        </p:spPr>
      </p:pic>
    </p:spTree>
    <p:extLst>
      <p:ext uri="{BB962C8B-B14F-4D97-AF65-F5344CB8AC3E}">
        <p14:creationId xmlns:p14="http://schemas.microsoft.com/office/powerpoint/2010/main" val="2406806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effectLst>
                  <a:outerShdw blurRad="38100" dist="38100" dir="2700000" algn="tl">
                    <a:srgbClr val="000000">
                      <a:alpha val="43137"/>
                    </a:srgbClr>
                  </a:outerShdw>
                </a:effectLst>
              </a:rPr>
              <a:t>Ángulos entre dos vectores</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5552" t="25699" r="44522" b="58411"/>
          <a:stretch/>
        </p:blipFill>
        <p:spPr>
          <a:xfrm>
            <a:off x="357691" y="1845734"/>
            <a:ext cx="9028356" cy="2020155"/>
          </a:xfrm>
          <a:prstGeom prst="rect">
            <a:avLst/>
          </a:prstGeom>
        </p:spPr>
      </p:pic>
      <p:pic>
        <p:nvPicPr>
          <p:cNvPr id="5" name="Imagen 4"/>
          <p:cNvPicPr>
            <a:picLocks noChangeAspect="1"/>
          </p:cNvPicPr>
          <p:nvPr/>
        </p:nvPicPr>
        <p:blipFill rotWithShape="1">
          <a:blip r:embed="rId3"/>
          <a:srcRect l="16074" t="32307" r="29074" b="48310"/>
          <a:stretch/>
        </p:blipFill>
        <p:spPr>
          <a:xfrm>
            <a:off x="2425887" y="3865889"/>
            <a:ext cx="9665459" cy="1920240"/>
          </a:xfrm>
          <a:prstGeom prst="rect">
            <a:avLst/>
          </a:prstGeom>
        </p:spPr>
      </p:pic>
    </p:spTree>
    <p:extLst>
      <p:ext uri="{BB962C8B-B14F-4D97-AF65-F5344CB8AC3E}">
        <p14:creationId xmlns:p14="http://schemas.microsoft.com/office/powerpoint/2010/main" val="329269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Actividad</a:t>
            </a:r>
            <a:endParaRPr lang="es-AR" dirty="0"/>
          </a:p>
        </p:txBody>
      </p:sp>
      <p:sp>
        <p:nvSpPr>
          <p:cNvPr id="3" name="Marcador de contenido 2"/>
          <p:cNvSpPr>
            <a:spLocks noGrp="1"/>
          </p:cNvSpPr>
          <p:nvPr>
            <p:ph idx="1"/>
          </p:nvPr>
        </p:nvSpPr>
        <p:spPr/>
        <p:txBody>
          <a:bodyPr/>
          <a:lstStyle/>
          <a:p>
            <a:endParaRPr lang="es-AR" dirty="0"/>
          </a:p>
        </p:txBody>
      </p:sp>
      <p:pic>
        <p:nvPicPr>
          <p:cNvPr id="4" name="Imagen 3"/>
          <p:cNvPicPr>
            <a:picLocks noChangeAspect="1"/>
          </p:cNvPicPr>
          <p:nvPr/>
        </p:nvPicPr>
        <p:blipFill rotWithShape="1">
          <a:blip r:embed="rId2"/>
          <a:srcRect l="14404" t="42325" r="26667" b="48358"/>
          <a:stretch/>
        </p:blipFill>
        <p:spPr>
          <a:xfrm>
            <a:off x="362858" y="1845734"/>
            <a:ext cx="11239486" cy="999066"/>
          </a:xfrm>
          <a:prstGeom prst="rect">
            <a:avLst/>
          </a:prstGeom>
        </p:spPr>
      </p:pic>
    </p:spTree>
    <p:extLst>
      <p:ext uri="{BB962C8B-B14F-4D97-AF65-F5344CB8AC3E}">
        <p14:creationId xmlns:p14="http://schemas.microsoft.com/office/powerpoint/2010/main" val="2542964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Simulacro</a:t>
            </a:r>
            <a:endParaRPr lang="es-AR"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376519" y="1845734"/>
                <a:ext cx="11577916" cy="4023360"/>
              </a:xfrm>
            </p:spPr>
            <p:txBody>
              <a:bodyPr>
                <a:noAutofit/>
              </a:bodyPr>
              <a:lstStyle/>
              <a:p>
                <a:r>
                  <a:rPr lang="es-AR" sz="2400" dirty="0">
                    <a:latin typeface="Arial" panose="020B0604020202020204" pitchFamily="34" charset="0"/>
                    <a:cs typeface="Arial" panose="020B0604020202020204" pitchFamily="34" charset="0"/>
                  </a:rPr>
                  <a:t>1. Sea </a:t>
                </a:r>
                <a14:m>
                  <m:oMath xmlns:m="http://schemas.openxmlformats.org/officeDocument/2006/math">
                    <m:acc>
                      <m:accPr>
                        <m:chr m:val="⃗"/>
                        <m:ctrlPr>
                          <a:rPr lang="es-AR" sz="2400" i="1"/>
                        </m:ctrlPr>
                      </m:accPr>
                      <m:e>
                        <m:r>
                          <a:rPr lang="es-AR" sz="2400" i="1"/>
                          <m:t>𝑢</m:t>
                        </m:r>
                      </m:e>
                    </m:acc>
                    <m:r>
                      <a:rPr lang="es-AR" sz="2400" i="1"/>
                      <m:t>=</m:t>
                    </m:r>
                    <m:d>
                      <m:dPr>
                        <m:ctrlPr>
                          <a:rPr lang="es-AR" sz="2400" i="1"/>
                        </m:ctrlPr>
                      </m:dPr>
                      <m:e>
                        <m:r>
                          <a:rPr lang="es-AR" sz="2400" i="1"/>
                          <m:t>−</m:t>
                        </m:r>
                        <m:r>
                          <a:rPr lang="es-AR" sz="2400" i="1"/>
                          <m:t>2</m:t>
                        </m:r>
                        <m:r>
                          <a:rPr lang="es-AR" sz="2400" i="1"/>
                          <m:t>,</m:t>
                        </m:r>
                        <m:f>
                          <m:fPr>
                            <m:ctrlPr>
                              <a:rPr lang="es-AR" sz="2400" i="1"/>
                            </m:ctrlPr>
                          </m:fPr>
                          <m:num>
                            <m:r>
                              <a:rPr lang="es-AR" sz="2400" i="1"/>
                              <m:t>3</m:t>
                            </m:r>
                          </m:num>
                          <m:den>
                            <m:r>
                              <a:rPr lang="es-AR" sz="2400" i="1"/>
                              <m:t>2</m:t>
                            </m:r>
                          </m:den>
                        </m:f>
                        <m:r>
                          <a:rPr lang="es-AR" sz="2400" i="1"/>
                          <m:t>, −</m:t>
                        </m:r>
                        <m:f>
                          <m:fPr>
                            <m:ctrlPr>
                              <a:rPr lang="es-AR" sz="2400" i="1"/>
                            </m:ctrlPr>
                          </m:fPr>
                          <m:num>
                            <m:r>
                              <a:rPr lang="es-AR" sz="2400" i="1"/>
                              <m:t>5</m:t>
                            </m:r>
                          </m:num>
                          <m:den>
                            <m:r>
                              <a:rPr lang="es-AR" sz="2400" i="1"/>
                              <m:t>4</m:t>
                            </m:r>
                          </m:den>
                        </m:f>
                      </m:e>
                    </m:d>
                    <m:r>
                      <a:rPr lang="es-AR" sz="2400" i="1"/>
                      <m:t>  </m:t>
                    </m:r>
                    <m:r>
                      <a:rPr lang="es-AR" sz="2400" i="1"/>
                      <m:t>𝑦</m:t>
                    </m:r>
                    <m:r>
                      <a:rPr lang="es-AR" sz="2400" i="1"/>
                      <m:t>  </m:t>
                    </m:r>
                    <m:acc>
                      <m:accPr>
                        <m:chr m:val="⃗"/>
                        <m:ctrlPr>
                          <a:rPr lang="es-AR" sz="2400" i="1"/>
                        </m:ctrlPr>
                      </m:accPr>
                      <m:e>
                        <m:r>
                          <a:rPr lang="es-AR" sz="2400" i="1"/>
                          <m:t>𝑣</m:t>
                        </m:r>
                      </m:e>
                    </m:acc>
                    <m:r>
                      <a:rPr lang="es-AR" sz="2400" i="1"/>
                      <m:t>=(</m:t>
                    </m:r>
                    <m:r>
                      <a:rPr lang="es-AR" sz="2400" i="1"/>
                      <m:t>4</m:t>
                    </m:r>
                    <m:r>
                      <a:rPr lang="es-AR" sz="2400" i="1"/>
                      <m:t>, −</m:t>
                    </m:r>
                    <m:r>
                      <a:rPr lang="es-AR" sz="2400" i="1"/>
                      <m:t>3</m:t>
                    </m:r>
                    <m:r>
                      <a:rPr lang="es-AR" sz="2400" i="1"/>
                      <m:t>, </m:t>
                    </m:r>
                    <m:r>
                      <a:rPr lang="es-AR" sz="2400" i="1"/>
                      <m:t>𝛼</m:t>
                    </m:r>
                    <m:r>
                      <a:rPr lang="es-AR" sz="2400" i="1"/>
                      <m:t>)</m:t>
                    </m:r>
                  </m:oMath>
                </a14:m>
                <a:r>
                  <a:rPr lang="es-AR" sz="2400" dirty="0">
                    <a:latin typeface="Arial" panose="020B0604020202020204" pitchFamily="34" charset="0"/>
                    <a:cs typeface="Arial" panose="020B0604020202020204" pitchFamily="34" charset="0"/>
                  </a:rPr>
                  <a:t>. </a:t>
                </a:r>
              </a:p>
              <a:p>
                <a:r>
                  <a:rPr lang="es-AR" sz="2400" dirty="0">
                    <a:latin typeface="Arial" panose="020B0604020202020204" pitchFamily="34" charset="0"/>
                    <a:cs typeface="Arial" panose="020B0604020202020204" pitchFamily="34" charset="0"/>
                  </a:rPr>
                  <a:t>i) Calcula </a:t>
                </a:r>
                <a14:m>
                  <m:oMath xmlns:m="http://schemas.openxmlformats.org/officeDocument/2006/math">
                    <m:r>
                      <a:rPr lang="es-AR" sz="2400" i="1"/>
                      <m:t>𝛼</m:t>
                    </m:r>
                  </m:oMath>
                </a14:m>
                <a:r>
                  <a:rPr lang="es-AR" sz="2400" dirty="0">
                    <a:latin typeface="Arial" panose="020B0604020202020204" pitchFamily="34" charset="0"/>
                    <a:cs typeface="Arial" panose="020B0604020202020204" pitchFamily="34" charset="0"/>
                  </a:rPr>
                  <a:t> para cada una de las siguientes situaciones. Fundamente sus </a:t>
                </a:r>
                <a:r>
                  <a:rPr lang="es-AR" sz="2400" dirty="0" smtClean="0">
                    <a:latin typeface="Arial" panose="020B0604020202020204" pitchFamily="34" charset="0"/>
                    <a:cs typeface="Arial" panose="020B0604020202020204" pitchFamily="34" charset="0"/>
                  </a:rPr>
                  <a:t>resoluciones</a:t>
                </a:r>
              </a:p>
              <a:p>
                <a:endParaRPr lang="es-AR" sz="2400" dirty="0">
                  <a:latin typeface="Arial" panose="020B0604020202020204" pitchFamily="34" charset="0"/>
                  <a:cs typeface="Arial" panose="020B0604020202020204" pitchFamily="34" charset="0"/>
                </a:endParaRPr>
              </a:p>
              <a:p>
                <a:endParaRPr lang="es-AR" sz="2400" dirty="0" smtClean="0">
                  <a:latin typeface="Arial" panose="020B0604020202020204" pitchFamily="34" charset="0"/>
                  <a:cs typeface="Arial" panose="020B0604020202020204" pitchFamily="34" charset="0"/>
                </a:endParaRPr>
              </a:p>
              <a:p>
                <a:r>
                  <a:rPr lang="es-AR" sz="2400" dirty="0">
                    <a:latin typeface="Arial" panose="020B0604020202020204" pitchFamily="34" charset="0"/>
                    <a:cs typeface="Arial" panose="020B0604020202020204" pitchFamily="34" charset="0"/>
                  </a:rPr>
                  <a:t>i</a:t>
                </a:r>
                <a:r>
                  <a:rPr lang="es-AR" sz="2400" dirty="0" smtClean="0">
                    <a:latin typeface="Arial" panose="020B0604020202020204" pitchFamily="34" charset="0"/>
                    <a:cs typeface="Arial" panose="020B0604020202020204" pitchFamily="34" charset="0"/>
                  </a:rPr>
                  <a:t>i) </a:t>
                </a:r>
                <a:r>
                  <a:rPr lang="es-AR" sz="2400" dirty="0">
                    <a:latin typeface="Arial" panose="020B0604020202020204" pitchFamily="34" charset="0"/>
                    <a:ea typeface="Calibri" panose="020F0502020204030204" pitchFamily="34" charset="0"/>
                    <a:cs typeface="Arial" panose="020B0604020202020204" pitchFamily="34" charset="0"/>
                  </a:rPr>
                  <a:t>Encuentre un vector </a:t>
                </a:r>
                <a14:m>
                  <m:oMath xmlns:m="http://schemas.openxmlformats.org/officeDocument/2006/math">
                    <m:acc>
                      <m:accPr>
                        <m:chr m:val="⃗"/>
                        <m:ctrlPr>
                          <a:rPr lang="es-AR" sz="2400" i="1">
                            <a:effectLst/>
                          </a:rPr>
                        </m:ctrlPr>
                      </m:accPr>
                      <m:e>
                        <m:r>
                          <a:rPr lang="es-AR" sz="2400" i="1">
                            <a:effectLst/>
                            <a:ea typeface="Calibri" panose="020F0502020204030204" pitchFamily="34" charset="0"/>
                            <a:cs typeface="Times New Roman" panose="02020603050405020304" pitchFamily="18" charset="0"/>
                          </a:rPr>
                          <m:t>𝑤</m:t>
                        </m:r>
                      </m:e>
                    </m:acc>
                  </m:oMath>
                </a14:m>
                <a:r>
                  <a:rPr lang="es-AR" sz="2400" dirty="0">
                    <a:effectLst/>
                    <a:latin typeface="Arial" panose="020B0604020202020204" pitchFamily="34" charset="0"/>
                    <a:ea typeface="Calibri" panose="020F0502020204030204" pitchFamily="34" charset="0"/>
                    <a:cs typeface="Arial" panose="020B0604020202020204" pitchFamily="34" charset="0"/>
                  </a:rPr>
                  <a:t> de módulo 4, que resulte paralelo al vector</a:t>
                </a:r>
                <a:r>
                  <a:rPr lang="es-AR" sz="2400" dirty="0" smtClean="0">
                    <a:effectLst/>
                    <a:latin typeface="Arial" panose="020B0604020202020204" pitchFamily="34" charset="0"/>
                    <a:ea typeface="Calibri" panose="020F0502020204030204" pitchFamily="34" charset="0"/>
                    <a:cs typeface="Arial" panose="020B0604020202020204" pitchFamily="34" charset="0"/>
                  </a:rPr>
                  <a:t>.</a:t>
                </a:r>
              </a:p>
              <a:p>
                <a:r>
                  <a:rPr lang="es-AR" sz="2400" dirty="0"/>
                  <a:t>2. Indique si las siguientes afirmaciones son verdaderas o falsas y justifique tu respuesta</a:t>
                </a:r>
              </a:p>
              <a:p>
                <a:r>
                  <a:rPr lang="es-AR" sz="2400" dirty="0"/>
                  <a:t>a) La distancia entre P=-1i+5j y Q=(3, 2, 7) es </a:t>
                </a:r>
                <a14:m>
                  <m:oMath xmlns:m="http://schemas.openxmlformats.org/officeDocument/2006/math">
                    <m:rad>
                      <m:radPr>
                        <m:degHide m:val="on"/>
                        <m:ctrlPr>
                          <a:rPr lang="es-AR" sz="2400" i="1"/>
                        </m:ctrlPr>
                      </m:radPr>
                      <m:deg/>
                      <m:e>
                        <m:r>
                          <a:rPr lang="es-AR" sz="2400" i="1"/>
                          <m:t>134</m:t>
                        </m:r>
                      </m:e>
                    </m:rad>
                  </m:oMath>
                </a14:m>
                <a:endParaRPr lang="es-AR" sz="2400" dirty="0"/>
              </a:p>
              <a:p>
                <a:r>
                  <a:rPr lang="es-AR" sz="2400" dirty="0"/>
                  <a:t>b) </a:t>
                </a:r>
                <a14:m>
                  <m:oMath xmlns:m="http://schemas.openxmlformats.org/officeDocument/2006/math">
                    <m:d>
                      <m:dPr>
                        <m:begChr m:val="|"/>
                        <m:endChr m:val="|"/>
                        <m:ctrlPr>
                          <a:rPr lang="es-AR" sz="2400" i="1"/>
                        </m:ctrlPr>
                      </m:dPr>
                      <m:e>
                        <m:r>
                          <a:rPr lang="es-AR" sz="2400" i="1"/>
                          <m:t>𝜆</m:t>
                        </m:r>
                        <m:r>
                          <a:rPr lang="es-AR" sz="2400" i="1"/>
                          <m:t>∙</m:t>
                        </m:r>
                        <m:acc>
                          <m:accPr>
                            <m:chr m:val="⃗"/>
                            <m:ctrlPr>
                              <a:rPr lang="es-AR" sz="2400" i="1"/>
                            </m:ctrlPr>
                          </m:accPr>
                          <m:e>
                            <m:r>
                              <a:rPr lang="es-AR" sz="2400" i="1"/>
                              <m:t>𝑚</m:t>
                            </m:r>
                          </m:e>
                        </m:acc>
                      </m:e>
                    </m:d>
                    <m:r>
                      <a:rPr lang="es-AR" sz="2400" i="1"/>
                      <m:t>=</m:t>
                    </m:r>
                    <m:r>
                      <a:rPr lang="es-AR" sz="2400" i="1"/>
                      <m:t>𝜆</m:t>
                    </m:r>
                    <m:r>
                      <a:rPr lang="es-AR" sz="2400" i="1"/>
                      <m:t>∙</m:t>
                    </m:r>
                    <m:d>
                      <m:dPr>
                        <m:begChr m:val="|"/>
                        <m:endChr m:val="|"/>
                        <m:ctrlPr>
                          <a:rPr lang="es-AR" sz="2400" i="1"/>
                        </m:ctrlPr>
                      </m:dPr>
                      <m:e>
                        <m:acc>
                          <m:accPr>
                            <m:chr m:val="⃗"/>
                            <m:ctrlPr>
                              <a:rPr lang="es-AR" sz="2400" i="1"/>
                            </m:ctrlPr>
                          </m:accPr>
                          <m:e>
                            <m:r>
                              <a:rPr lang="es-AR" sz="2400" i="1"/>
                              <m:t>𝑚</m:t>
                            </m:r>
                          </m:e>
                        </m:acc>
                      </m:e>
                    </m:d>
                  </m:oMath>
                </a14:m>
                <a:endParaRPr lang="es-AR" sz="2400" dirty="0" smtClean="0">
                  <a:effectLst/>
                  <a:latin typeface="Arial" panose="020B0604020202020204" pitchFamily="34" charset="0"/>
                  <a:ea typeface="Calibri" panose="020F0502020204030204" pitchFamily="34" charset="0"/>
                  <a:cs typeface="Arial" panose="020B0604020202020204" pitchFamily="34" charset="0"/>
                </a:endParaRPr>
              </a:p>
              <a:p>
                <a:endParaRPr lang="es-AR" sz="2400" dirty="0" smtClean="0">
                  <a:latin typeface="Arial" panose="020B0604020202020204" pitchFamily="34" charset="0"/>
                  <a:cs typeface="Arial" panose="020B0604020202020204" pitchFamily="34" charset="0"/>
                </a:endParaRP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376519" y="1845734"/>
                <a:ext cx="11577916" cy="4023360"/>
              </a:xfrm>
              <a:blipFill rotWithShape="0">
                <a:blip r:embed="rId2"/>
                <a:stretch>
                  <a:fillRect l="-843" b="-15152"/>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graphicFrame>
            <p:nvGraphicFramePr>
              <p:cNvPr id="4" name="Tabla 3"/>
              <p:cNvGraphicFramePr>
                <a:graphicFrameLocks noGrp="1"/>
              </p:cNvGraphicFramePr>
              <p:nvPr>
                <p:extLst>
                  <p:ext uri="{D42A27DB-BD31-4B8C-83A1-F6EECF244321}">
                    <p14:modId xmlns:p14="http://schemas.microsoft.com/office/powerpoint/2010/main" val="1205375702"/>
                  </p:ext>
                </p:extLst>
              </p:nvPr>
            </p:nvGraphicFramePr>
            <p:xfrm>
              <a:off x="640080" y="3395631"/>
              <a:ext cx="10058400" cy="625040"/>
            </p:xfrm>
            <a:graphic>
              <a:graphicData uri="http://schemas.openxmlformats.org/drawingml/2006/table">
                <a:tbl>
                  <a:tblPr firstRow="1" bandRow="1">
                    <a:tableStyleId>{0E3FDE45-AF77-4B5C-9715-49D594BDF05E}</a:tableStyleId>
                  </a:tblPr>
                  <a:tblGrid>
                    <a:gridCol w="2156908"/>
                    <a:gridCol w="2286000"/>
                    <a:gridCol w="5615492"/>
                  </a:tblGrid>
                  <a:tr h="625040">
                    <a:tc>
                      <a:txBody>
                        <a:bodyPr/>
                        <a:lstStyle/>
                        <a:p>
                          <a:pPr algn="ctr">
                            <a:lnSpc>
                              <a:spcPct val="107000"/>
                            </a:lnSpc>
                            <a:spcAft>
                              <a:spcPts val="0"/>
                            </a:spcAft>
                          </a:pPr>
                          <a:r>
                            <a:rPr lang="es-AR" sz="2400">
                              <a:effectLst/>
                            </a:rPr>
                            <a:t>a) </a:t>
                          </a:r>
                          <a14:m>
                            <m:oMath xmlns:m="http://schemas.openxmlformats.org/officeDocument/2006/math">
                              <m:acc>
                                <m:accPr>
                                  <m:chr m:val="⃗"/>
                                  <m:ctrlPr>
                                    <a:rPr lang="es-AR" sz="2400">
                                      <a:effectLst/>
                                    </a:rPr>
                                  </m:ctrlPr>
                                </m:accPr>
                                <m:e>
                                  <m:r>
                                    <a:rPr lang="es-AR" sz="2400">
                                      <a:effectLst/>
                                    </a:rPr>
                                    <m:t>𝑢</m:t>
                                  </m:r>
                                </m:e>
                              </m:acc>
                              <m:r>
                                <a:rPr lang="es-AR" sz="2400">
                                  <a:effectLst/>
                                </a:rPr>
                                <m:t>∥</m:t>
                              </m:r>
                              <m:acc>
                                <m:accPr>
                                  <m:chr m:val="⃗"/>
                                  <m:ctrlPr>
                                    <a:rPr lang="es-AR" sz="2400">
                                      <a:effectLst/>
                                    </a:rPr>
                                  </m:ctrlPr>
                                </m:accPr>
                                <m:e>
                                  <m:r>
                                    <a:rPr lang="es-AR" sz="2400">
                                      <a:effectLst/>
                                    </a:rPr>
                                    <m:t>𝑣</m:t>
                                  </m:r>
                                </m:e>
                              </m:acc>
                            </m:oMath>
                          </a14:m>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2400">
                              <a:effectLst/>
                            </a:rPr>
                            <a:t>b) </a:t>
                          </a:r>
                          <a14:m>
                            <m:oMath xmlns:m="http://schemas.openxmlformats.org/officeDocument/2006/math">
                              <m:acc>
                                <m:accPr>
                                  <m:chr m:val="⃗"/>
                                  <m:ctrlPr>
                                    <a:rPr lang="es-AR" sz="2400">
                                      <a:effectLst/>
                                    </a:rPr>
                                  </m:ctrlPr>
                                </m:accPr>
                                <m:e>
                                  <m:r>
                                    <a:rPr lang="es-AR" sz="2400">
                                      <a:effectLst/>
                                    </a:rPr>
                                    <m:t>𝑢</m:t>
                                  </m:r>
                                </m:e>
                              </m:acc>
                              <m:r>
                                <a:rPr lang="es-AR" sz="2400">
                                  <a:effectLst/>
                                </a:rPr>
                                <m:t>⊥</m:t>
                              </m:r>
                              <m:acc>
                                <m:accPr>
                                  <m:chr m:val="⃗"/>
                                  <m:ctrlPr>
                                    <a:rPr lang="es-AR" sz="2400">
                                      <a:effectLst/>
                                    </a:rPr>
                                  </m:ctrlPr>
                                </m:accPr>
                                <m:e>
                                  <m:r>
                                    <a:rPr lang="es-AR" sz="2400">
                                      <a:effectLst/>
                                    </a:rPr>
                                    <m:t>𝑣</m:t>
                                  </m:r>
                                </m:e>
                              </m:acc>
                            </m:oMath>
                          </a14:m>
                          <a:endParaRPr lang="es-A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2400" dirty="0">
                              <a:effectLst/>
                            </a:rPr>
                            <a:t>c) Ángulo entre </a:t>
                          </a:r>
                          <a14:m>
                            <m:oMath xmlns:m="http://schemas.openxmlformats.org/officeDocument/2006/math">
                              <m:acc>
                                <m:accPr>
                                  <m:chr m:val="⃗"/>
                                  <m:ctrlPr>
                                    <a:rPr lang="es-AR" sz="2400">
                                      <a:effectLst/>
                                    </a:rPr>
                                  </m:ctrlPr>
                                </m:accPr>
                                <m:e>
                                  <m:r>
                                    <a:rPr lang="es-AR" sz="2400">
                                      <a:effectLst/>
                                    </a:rPr>
                                    <m:t>𝑢</m:t>
                                  </m:r>
                                </m:e>
                              </m:acc>
                            </m:oMath>
                          </a14:m>
                          <a:r>
                            <a:rPr lang="es-AR" sz="2400" dirty="0">
                              <a:effectLst/>
                            </a:rPr>
                            <a:t> y </a:t>
                          </a:r>
                          <a14:m>
                            <m:oMath xmlns:m="http://schemas.openxmlformats.org/officeDocument/2006/math">
                              <m:acc>
                                <m:accPr>
                                  <m:chr m:val="⃗"/>
                                  <m:ctrlPr>
                                    <a:rPr lang="es-AR" sz="2400">
                                      <a:effectLst/>
                                    </a:rPr>
                                  </m:ctrlPr>
                                </m:accPr>
                                <m:e>
                                  <m:r>
                                    <a:rPr lang="es-AR" sz="2400">
                                      <a:effectLst/>
                                    </a:rPr>
                                    <m:t>𝑣</m:t>
                                  </m:r>
                                </m:e>
                              </m:acc>
                            </m:oMath>
                          </a14:m>
                          <a:r>
                            <a:rPr lang="es-AR" sz="2400" dirty="0">
                              <a:effectLst/>
                            </a:rPr>
                            <a:t> es 75º</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p:graphicFrame>
            <p:nvGraphicFramePr>
              <p:cNvPr id="4" name="Tabla 3"/>
              <p:cNvGraphicFramePr>
                <a:graphicFrameLocks noGrp="1"/>
              </p:cNvGraphicFramePr>
              <p:nvPr>
                <p:extLst>
                  <p:ext uri="{D42A27DB-BD31-4B8C-83A1-F6EECF244321}">
                    <p14:modId xmlns:p14="http://schemas.microsoft.com/office/powerpoint/2010/main" val="1205375702"/>
                  </p:ext>
                </p:extLst>
              </p:nvPr>
            </p:nvGraphicFramePr>
            <p:xfrm>
              <a:off x="640080" y="3395631"/>
              <a:ext cx="10058400" cy="625040"/>
            </p:xfrm>
            <a:graphic>
              <a:graphicData uri="http://schemas.openxmlformats.org/drawingml/2006/table">
                <a:tbl>
                  <a:tblPr firstRow="1" bandRow="1">
                    <a:tableStyleId>{0E3FDE45-AF77-4B5C-9715-49D594BDF05E}</a:tableStyleId>
                  </a:tblPr>
                  <a:tblGrid>
                    <a:gridCol w="2156908"/>
                    <a:gridCol w="2286000"/>
                    <a:gridCol w="5615492"/>
                  </a:tblGrid>
                  <a:tr h="625040">
                    <a:tc>
                      <a:txBody>
                        <a:bodyPr/>
                        <a:lstStyle/>
                        <a:p>
                          <a:endParaRPr lang="es-AR"/>
                        </a:p>
                      </a:txBody>
                      <a:tcPr marL="68580" marR="68580" marT="0" marB="0" anchor="ctr">
                        <a:blipFill rotWithShape="0">
                          <a:blip r:embed="rId3"/>
                          <a:stretch>
                            <a:fillRect t="-1942" r="-366667" b="-8738"/>
                          </a:stretch>
                        </a:blipFill>
                      </a:tcPr>
                    </a:tc>
                    <a:tc>
                      <a:txBody>
                        <a:bodyPr/>
                        <a:lstStyle/>
                        <a:p>
                          <a:endParaRPr lang="es-AR"/>
                        </a:p>
                      </a:txBody>
                      <a:tcPr marL="68580" marR="68580" marT="0" marB="0" anchor="ctr">
                        <a:blipFill rotWithShape="0">
                          <a:blip r:embed="rId3"/>
                          <a:stretch>
                            <a:fillRect l="-94400" t="-1942" r="-246133" b="-8738"/>
                          </a:stretch>
                        </a:blipFill>
                      </a:tcPr>
                    </a:tc>
                    <a:tc>
                      <a:txBody>
                        <a:bodyPr/>
                        <a:lstStyle/>
                        <a:p>
                          <a:endParaRPr lang="es-AR"/>
                        </a:p>
                      </a:txBody>
                      <a:tcPr marL="68580" marR="68580" marT="0" marB="0" anchor="ctr">
                        <a:blipFill rotWithShape="0">
                          <a:blip r:embed="rId3"/>
                          <a:stretch>
                            <a:fillRect l="-79153" t="-1942" r="-217" b="-8738"/>
                          </a:stretch>
                        </a:blipFill>
                      </a:tcPr>
                    </a:tc>
                  </a:tr>
                </a:tbl>
              </a:graphicData>
            </a:graphic>
          </p:graphicFrame>
        </mc:Fallback>
      </mc:AlternateContent>
    </p:spTree>
    <p:extLst>
      <p:ext uri="{BB962C8B-B14F-4D97-AF65-F5344CB8AC3E}">
        <p14:creationId xmlns:p14="http://schemas.microsoft.com/office/powerpoint/2010/main" val="323676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s-AR" b="1" dirty="0"/>
              <a:t>Vectores en el espacio </a:t>
            </a:r>
          </a:p>
        </p:txBody>
      </p:sp>
      <p:sp>
        <p:nvSpPr>
          <p:cNvPr id="6" name="Marcador de contenido 5"/>
          <p:cNvSpPr>
            <a:spLocks noGrp="1"/>
          </p:cNvSpPr>
          <p:nvPr>
            <p:ph idx="1"/>
          </p:nvPr>
        </p:nvSpPr>
        <p:spPr/>
        <p:txBody>
          <a:bodyPr>
            <a:normAutofit/>
          </a:bodyPr>
          <a:lstStyle/>
          <a:p>
            <a:r>
              <a:rPr lang="es-AR" sz="2800" dirty="0"/>
              <a:t>Hemos visto que cualquier punto en el plano se puede representar como un par ordenado de números reales. De manera análoga, cualquier punto en el espacio se puede representar por una </a:t>
            </a:r>
            <a:r>
              <a:rPr lang="es-AR" sz="2800" b="1" dirty="0"/>
              <a:t>terna ordenada</a:t>
            </a:r>
            <a:r>
              <a:rPr lang="es-AR" sz="2800" dirty="0"/>
              <a:t> de números reales.</a:t>
            </a:r>
          </a:p>
        </p:txBody>
      </p:sp>
      <mc:AlternateContent xmlns:mc="http://schemas.openxmlformats.org/markup-compatibility/2006" xmlns:a14="http://schemas.microsoft.com/office/drawing/2010/main">
        <mc:Choice Requires="a14">
          <p:graphicFrame>
            <p:nvGraphicFramePr>
              <p:cNvPr id="7" name="Marcador de contenido 3"/>
              <p:cNvGraphicFramePr>
                <a:graphicFrameLocks/>
              </p:cNvGraphicFramePr>
              <p:nvPr>
                <p:extLst>
                  <p:ext uri="{D42A27DB-BD31-4B8C-83A1-F6EECF244321}">
                    <p14:modId xmlns:p14="http://schemas.microsoft.com/office/powerpoint/2010/main" val="81547244"/>
                  </p:ext>
                </p:extLst>
              </p:nvPr>
            </p:nvGraphicFramePr>
            <p:xfrm>
              <a:off x="1097280" y="3687183"/>
              <a:ext cx="9956519" cy="1526096"/>
            </p:xfrm>
            <a:graphic>
              <a:graphicData uri="http://schemas.openxmlformats.org/drawingml/2006/table">
                <a:tbl>
                  <a:tblPr firstRow="1" bandRow="1">
                    <a:tableStyleId>{5C22544A-7EE6-4342-B048-85BDC9FD1C3A}</a:tableStyleId>
                  </a:tblPr>
                  <a:tblGrid>
                    <a:gridCol w="5258958"/>
                    <a:gridCol w="4697561"/>
                  </a:tblGrid>
                  <a:tr h="370840">
                    <a:tc>
                      <a:txBody>
                        <a:bodyPr/>
                        <a:lstStyle/>
                        <a:p>
                          <a:pPr algn="ctr"/>
                          <a:r>
                            <a:rPr lang="es-AR" sz="2800" dirty="0" smtClean="0"/>
                            <a:t>En función de sus coordenadas en</a:t>
                          </a:r>
                          <a:r>
                            <a:rPr lang="es-AR" sz="2800" baseline="0" dirty="0" smtClean="0"/>
                            <a:t> el eje cartesiano</a:t>
                          </a:r>
                          <a:endParaRPr lang="es-AR" sz="2800" dirty="0"/>
                        </a:p>
                      </a:txBody>
                      <a:tcPr anchor="ctr"/>
                    </a:tc>
                    <a:tc>
                      <a:txBody>
                        <a:bodyPr/>
                        <a:lstStyle/>
                        <a:p>
                          <a:pPr algn="ctr"/>
                          <a:r>
                            <a:rPr lang="es-AR" sz="2800" dirty="0" smtClean="0"/>
                            <a:t>En función de sus vectores bases</a:t>
                          </a:r>
                          <a:endParaRPr lang="es-AR" sz="2800" dirty="0"/>
                        </a:p>
                      </a:txBody>
                      <a:tcPr anchor="ctr"/>
                    </a:tc>
                  </a:tr>
                  <a:tr h="409257">
                    <a:tc>
                      <a:txBody>
                        <a:bodyPr/>
                        <a:lstStyle/>
                        <a:p>
                          <a:pPr/>
                          <a14:m>
                            <m:oMathPara xmlns:m="http://schemas.openxmlformats.org/officeDocument/2006/math">
                              <m:oMathParaPr>
                                <m:jc m:val="centerGroup"/>
                              </m:oMathParaPr>
                              <m:oMath xmlns:m="http://schemas.openxmlformats.org/officeDocument/2006/math">
                                <m:acc>
                                  <m:accPr>
                                    <m:chr m:val="⃗"/>
                                    <m:ctrlPr>
                                      <a:rPr lang="es-AR" sz="2800" i="1" smtClean="0">
                                        <a:latin typeface="Cambria Math" panose="02040503050406030204" pitchFamily="18" charset="0"/>
                                      </a:rPr>
                                    </m:ctrlPr>
                                  </m:accPr>
                                  <m:e>
                                    <m:r>
                                      <a:rPr lang="es-AR" sz="2800" b="0" i="1" smtClean="0">
                                        <a:latin typeface="Cambria Math" panose="02040503050406030204" pitchFamily="18" charset="0"/>
                                      </a:rPr>
                                      <m:t>𝑣</m:t>
                                    </m:r>
                                  </m:e>
                                </m:acc>
                                <m:r>
                                  <a:rPr lang="es-AR" sz="2800" b="0" i="1" smtClean="0">
                                    <a:latin typeface="Cambria Math" panose="02040503050406030204" pitchFamily="18" charset="0"/>
                                  </a:rPr>
                                  <m:t>=(</m:t>
                                </m:r>
                                <m:r>
                                  <a:rPr lang="es-AR" sz="2800" b="0" i="1" smtClean="0">
                                    <a:latin typeface="Cambria Math" panose="02040503050406030204" pitchFamily="18" charset="0"/>
                                  </a:rPr>
                                  <m:t>𝑎</m:t>
                                </m:r>
                                <m:r>
                                  <a:rPr lang="es-AR" sz="2800" b="0" i="1" smtClean="0">
                                    <a:latin typeface="Cambria Math" panose="02040503050406030204" pitchFamily="18" charset="0"/>
                                  </a:rPr>
                                  <m:t>,</m:t>
                                </m:r>
                                <m:r>
                                  <a:rPr lang="es-AR" sz="2800" b="0" i="1" smtClean="0">
                                    <a:latin typeface="Cambria Math" panose="02040503050406030204" pitchFamily="18" charset="0"/>
                                  </a:rPr>
                                  <m:t>𝑏</m:t>
                                </m:r>
                                <m:r>
                                  <a:rPr lang="es-AR" sz="2800" b="0" i="1" smtClean="0">
                                    <a:latin typeface="Cambria Math" panose="02040503050406030204" pitchFamily="18" charset="0"/>
                                  </a:rPr>
                                  <m:t>, </m:t>
                                </m:r>
                                <m:r>
                                  <a:rPr lang="es-AR" sz="2800" b="0" i="1" smtClean="0">
                                    <a:latin typeface="Cambria Math" panose="02040503050406030204" pitchFamily="18" charset="0"/>
                                  </a:rPr>
                                  <m:t>𝑐</m:t>
                                </m:r>
                                <m:r>
                                  <a:rPr lang="es-AR" sz="2800" b="0" i="1" smtClean="0">
                                    <a:latin typeface="Cambria Math" panose="02040503050406030204" pitchFamily="18" charset="0"/>
                                  </a:rPr>
                                  <m:t>)</m:t>
                                </m:r>
                              </m:oMath>
                            </m:oMathPara>
                          </a14:m>
                          <a:endParaRPr lang="es-AR" sz="2800" dirty="0"/>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s-AR" sz="2800" i="1" smtClean="0">
                                        <a:latin typeface="Cambria Math" panose="02040503050406030204" pitchFamily="18" charset="0"/>
                                      </a:rPr>
                                    </m:ctrlPr>
                                  </m:accPr>
                                  <m:e>
                                    <m:r>
                                      <a:rPr lang="es-AR" sz="2800" b="0" i="1" smtClean="0">
                                        <a:latin typeface="Cambria Math" panose="02040503050406030204" pitchFamily="18" charset="0"/>
                                      </a:rPr>
                                      <m:t>𝑣</m:t>
                                    </m:r>
                                  </m:e>
                                </m:acc>
                                <m:r>
                                  <a:rPr lang="es-AR" sz="2800" b="0" i="1" smtClean="0">
                                    <a:latin typeface="Cambria Math" panose="02040503050406030204" pitchFamily="18" charset="0"/>
                                  </a:rPr>
                                  <m:t>=</m:t>
                                </m:r>
                                <m:r>
                                  <a:rPr lang="es-AR" sz="2800" b="0" i="1" smtClean="0">
                                    <a:latin typeface="Cambria Math" panose="02040503050406030204" pitchFamily="18" charset="0"/>
                                  </a:rPr>
                                  <m:t>𝑎</m:t>
                                </m:r>
                                <m:acc>
                                  <m:accPr>
                                    <m:chr m:val="⃗"/>
                                    <m:ctrlPr>
                                      <a:rPr lang="es-AR" sz="2800" b="0" i="1" smtClean="0">
                                        <a:latin typeface="Cambria Math" panose="02040503050406030204" pitchFamily="18" charset="0"/>
                                      </a:rPr>
                                    </m:ctrlPr>
                                  </m:accPr>
                                  <m:e>
                                    <m:r>
                                      <a:rPr lang="es-AR" sz="2800" b="0" i="1" smtClean="0">
                                        <a:latin typeface="Cambria Math" panose="02040503050406030204" pitchFamily="18" charset="0"/>
                                      </a:rPr>
                                      <m:t>𝑖</m:t>
                                    </m:r>
                                  </m:e>
                                </m:acc>
                                <m:r>
                                  <a:rPr lang="es-AR" sz="2800" b="0" i="1" smtClean="0">
                                    <a:latin typeface="Cambria Math" panose="02040503050406030204" pitchFamily="18" charset="0"/>
                                  </a:rPr>
                                  <m:t>+</m:t>
                                </m:r>
                                <m:r>
                                  <a:rPr lang="es-AR" sz="2800" b="0" i="1" smtClean="0">
                                    <a:latin typeface="Cambria Math" panose="02040503050406030204" pitchFamily="18" charset="0"/>
                                  </a:rPr>
                                  <m:t>𝑏</m:t>
                                </m:r>
                                <m:acc>
                                  <m:accPr>
                                    <m:chr m:val="⃗"/>
                                    <m:ctrlPr>
                                      <a:rPr lang="es-AR" sz="2800" b="0" i="1" smtClean="0">
                                        <a:latin typeface="Cambria Math" panose="02040503050406030204" pitchFamily="18" charset="0"/>
                                      </a:rPr>
                                    </m:ctrlPr>
                                  </m:accPr>
                                  <m:e>
                                    <m:r>
                                      <a:rPr lang="es-AR" sz="2800" b="0" i="1" smtClean="0">
                                        <a:latin typeface="Cambria Math" panose="02040503050406030204" pitchFamily="18" charset="0"/>
                                      </a:rPr>
                                      <m:t>𝑗</m:t>
                                    </m:r>
                                  </m:e>
                                </m:acc>
                                <m:r>
                                  <a:rPr lang="es-AR" sz="2800" b="0" i="1" smtClean="0">
                                    <a:latin typeface="Cambria Math" panose="02040503050406030204" pitchFamily="18" charset="0"/>
                                  </a:rPr>
                                  <m:t>+</m:t>
                                </m:r>
                                <m:r>
                                  <a:rPr lang="es-AR" sz="2800" b="0" i="1" smtClean="0">
                                    <a:latin typeface="Cambria Math" panose="02040503050406030204" pitchFamily="18" charset="0"/>
                                  </a:rPr>
                                  <m:t>𝑐</m:t>
                                </m:r>
                                <m:acc>
                                  <m:accPr>
                                    <m:chr m:val="⃗"/>
                                    <m:ctrlPr>
                                      <a:rPr lang="es-AR" sz="2800" b="0" i="1" smtClean="0">
                                        <a:latin typeface="Cambria Math" panose="02040503050406030204" pitchFamily="18" charset="0"/>
                                      </a:rPr>
                                    </m:ctrlPr>
                                  </m:accPr>
                                  <m:e>
                                    <m:r>
                                      <a:rPr lang="es-AR" sz="2800" b="0" i="1" smtClean="0">
                                        <a:latin typeface="Cambria Math" panose="02040503050406030204" pitchFamily="18" charset="0"/>
                                      </a:rPr>
                                      <m:t>𝑘</m:t>
                                    </m:r>
                                  </m:e>
                                </m:acc>
                              </m:oMath>
                            </m:oMathPara>
                          </a14:m>
                          <a:endParaRPr lang="es-AR" sz="2800" dirty="0"/>
                        </a:p>
                      </a:txBody>
                      <a:tcPr/>
                    </a:tc>
                  </a:tr>
                </a:tbl>
              </a:graphicData>
            </a:graphic>
          </p:graphicFrame>
        </mc:Choice>
        <mc:Fallback xmlns="">
          <p:graphicFrame>
            <p:nvGraphicFramePr>
              <p:cNvPr id="7" name="Marcador de contenido 3"/>
              <p:cNvGraphicFramePr>
                <a:graphicFrameLocks/>
              </p:cNvGraphicFramePr>
              <p:nvPr>
                <p:extLst>
                  <p:ext uri="{D42A27DB-BD31-4B8C-83A1-F6EECF244321}">
                    <p14:modId xmlns:p14="http://schemas.microsoft.com/office/powerpoint/2010/main" val="81547244"/>
                  </p:ext>
                </p:extLst>
              </p:nvPr>
            </p:nvGraphicFramePr>
            <p:xfrm>
              <a:off x="1097280" y="3687183"/>
              <a:ext cx="9956519" cy="1526096"/>
            </p:xfrm>
            <a:graphic>
              <a:graphicData uri="http://schemas.openxmlformats.org/drawingml/2006/table">
                <a:tbl>
                  <a:tblPr firstRow="1" bandRow="1">
                    <a:tableStyleId>{5C22544A-7EE6-4342-B048-85BDC9FD1C3A}</a:tableStyleId>
                  </a:tblPr>
                  <a:tblGrid>
                    <a:gridCol w="5258958"/>
                    <a:gridCol w="4697561"/>
                  </a:tblGrid>
                  <a:tr h="944880">
                    <a:tc>
                      <a:txBody>
                        <a:bodyPr/>
                        <a:lstStyle/>
                        <a:p>
                          <a:pPr algn="ctr"/>
                          <a:r>
                            <a:rPr lang="es-AR" sz="2800" dirty="0" smtClean="0"/>
                            <a:t>En función de sus coordenadas en</a:t>
                          </a:r>
                          <a:r>
                            <a:rPr lang="es-AR" sz="2800" baseline="0" dirty="0" smtClean="0"/>
                            <a:t> el eje cartesiano</a:t>
                          </a:r>
                          <a:endParaRPr lang="es-AR" sz="2800" dirty="0"/>
                        </a:p>
                      </a:txBody>
                      <a:tcPr anchor="ctr"/>
                    </a:tc>
                    <a:tc>
                      <a:txBody>
                        <a:bodyPr/>
                        <a:lstStyle/>
                        <a:p>
                          <a:pPr algn="ctr"/>
                          <a:r>
                            <a:rPr lang="es-AR" sz="2800" dirty="0" smtClean="0"/>
                            <a:t>En función de sus vectores bases</a:t>
                          </a:r>
                          <a:endParaRPr lang="es-AR" sz="2800" dirty="0"/>
                        </a:p>
                      </a:txBody>
                      <a:tcPr anchor="ctr"/>
                    </a:tc>
                  </a:tr>
                  <a:tr h="581216">
                    <a:tc>
                      <a:txBody>
                        <a:bodyPr/>
                        <a:lstStyle/>
                        <a:p>
                          <a:endParaRPr lang="es-AR"/>
                        </a:p>
                      </a:txBody>
                      <a:tcPr>
                        <a:blipFill rotWithShape="0">
                          <a:blip r:embed="rId2"/>
                          <a:stretch>
                            <a:fillRect l="-232" t="-171875" r="-89803" b="-2083"/>
                          </a:stretch>
                        </a:blipFill>
                      </a:tcPr>
                    </a:tc>
                    <a:tc>
                      <a:txBody>
                        <a:bodyPr/>
                        <a:lstStyle/>
                        <a:p>
                          <a:endParaRPr lang="es-AR"/>
                        </a:p>
                      </a:txBody>
                      <a:tcPr>
                        <a:blipFill rotWithShape="0">
                          <a:blip r:embed="rId2"/>
                          <a:stretch>
                            <a:fillRect l="-112192" t="-171875" r="-519" b="-2083"/>
                          </a:stretch>
                        </a:blipFill>
                      </a:tcPr>
                    </a:tc>
                  </a:tr>
                </a:tbl>
              </a:graphicData>
            </a:graphic>
          </p:graphicFrame>
        </mc:Fallback>
      </mc:AlternateContent>
    </p:spTree>
    <p:extLst>
      <p:ext uri="{BB962C8B-B14F-4D97-AF65-F5344CB8AC3E}">
        <p14:creationId xmlns:p14="http://schemas.microsoft.com/office/powerpoint/2010/main" val="377102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95882" y="1845734"/>
            <a:ext cx="3759798" cy="4023360"/>
          </a:xfrm>
        </p:spPr>
        <p:txBody>
          <a:bodyPr>
            <a:normAutofit/>
          </a:bodyPr>
          <a:lstStyle/>
          <a:p>
            <a:pPr>
              <a:buFont typeface="Wingdings" panose="05000000000000000000" pitchFamily="2" charset="2"/>
              <a:buChar char="§"/>
            </a:pPr>
            <a:r>
              <a:rPr lang="es-AR" sz="2400" dirty="0" smtClean="0"/>
              <a:t> </a:t>
            </a:r>
            <a:r>
              <a:rPr lang="es-AR" sz="2400" b="1" dirty="0" smtClean="0">
                <a:solidFill>
                  <a:schemeClr val="accent2">
                    <a:lumMod val="75000"/>
                  </a:schemeClr>
                </a:solidFill>
              </a:rPr>
              <a:t>Magnitud</a:t>
            </a:r>
            <a:r>
              <a:rPr lang="es-AR" sz="2400" dirty="0" smtClean="0"/>
              <a:t>: Longitud del vector (o distancia entre el punto terminal y el punto inicial)</a:t>
            </a:r>
          </a:p>
          <a:p>
            <a:pPr>
              <a:buFont typeface="Wingdings" panose="05000000000000000000" pitchFamily="2" charset="2"/>
              <a:buChar char="§"/>
            </a:pPr>
            <a:r>
              <a:rPr lang="es-AR" sz="2400" dirty="0"/>
              <a:t> </a:t>
            </a:r>
            <a:r>
              <a:rPr lang="es-AR" sz="2400" b="1" dirty="0">
                <a:solidFill>
                  <a:schemeClr val="accent2">
                    <a:lumMod val="75000"/>
                  </a:schemeClr>
                </a:solidFill>
              </a:rPr>
              <a:t>Sentido</a:t>
            </a:r>
            <a:r>
              <a:rPr lang="es-AR" sz="2400" dirty="0"/>
              <a:t>: </a:t>
            </a:r>
            <a:r>
              <a:rPr lang="es-AR" sz="2400" dirty="0" smtClean="0"/>
              <a:t>“Lugar” </a:t>
            </a:r>
            <a:r>
              <a:rPr lang="es-AR" sz="2400" dirty="0"/>
              <a:t>hacia el cual se dirige el vector</a:t>
            </a:r>
            <a:r>
              <a:rPr lang="es-AR" sz="2400" dirty="0" smtClean="0"/>
              <a:t>.</a:t>
            </a:r>
          </a:p>
          <a:p>
            <a:pPr>
              <a:buFont typeface="Wingdings" panose="05000000000000000000" pitchFamily="2" charset="2"/>
              <a:buChar char="§"/>
            </a:pPr>
            <a:r>
              <a:rPr lang="es-AR" sz="2400" dirty="0"/>
              <a:t> </a:t>
            </a:r>
            <a:r>
              <a:rPr lang="es-AR" sz="2400" b="1" dirty="0" smtClean="0">
                <a:solidFill>
                  <a:schemeClr val="accent2">
                    <a:lumMod val="75000"/>
                  </a:schemeClr>
                </a:solidFill>
              </a:rPr>
              <a:t>Dirección</a:t>
            </a:r>
            <a:r>
              <a:rPr lang="es-AR" sz="2400" dirty="0" smtClean="0"/>
              <a:t>: Ángulo </a:t>
            </a:r>
            <a:r>
              <a:rPr lang="es-AR" sz="2400" dirty="0"/>
              <a:t>en [0, </a:t>
            </a:r>
            <a:r>
              <a:rPr lang="es-AR" sz="2400" dirty="0" smtClean="0"/>
              <a:t>2</a:t>
            </a:r>
            <a:r>
              <a:rPr lang="el-GR" sz="2400" dirty="0" smtClean="0"/>
              <a:t>π</a:t>
            </a:r>
            <a:r>
              <a:rPr lang="es-AR" sz="2400" dirty="0" smtClean="0"/>
              <a:t>] </a:t>
            </a:r>
            <a:r>
              <a:rPr lang="es-AR" sz="2400" dirty="0"/>
              <a:t>que forma cualquier representación de v con el lado positivo del eje x</a:t>
            </a:r>
          </a:p>
        </p:txBody>
      </p:sp>
      <p:sp>
        <p:nvSpPr>
          <p:cNvPr id="4" name="Título 4"/>
          <p:cNvSpPr>
            <a:spLocks noGrp="1"/>
          </p:cNvSpPr>
          <p:nvPr>
            <p:ph type="title"/>
          </p:nvPr>
        </p:nvSpPr>
        <p:spPr/>
        <p:txBody>
          <a:bodyPr/>
          <a:lstStyle/>
          <a:p>
            <a:pPr algn="ctr"/>
            <a:r>
              <a:rPr lang="es-AR" b="1" dirty="0" smtClean="0"/>
              <a:t>Dirección, sentido y magnitud de un vector.</a:t>
            </a:r>
            <a:endParaRPr lang="es-AR" b="1" dirty="0"/>
          </a:p>
        </p:txBody>
      </p:sp>
      <p:pic>
        <p:nvPicPr>
          <p:cNvPr id="1026" name="Picture 2" descr="Definición de Vector en Física; elementos, tipos y operaciones"/>
          <p:cNvPicPr>
            <a:picLocks noChangeAspect="1" noChangeArrowheads="1"/>
          </p:cNvPicPr>
          <p:nvPr/>
        </p:nvPicPr>
        <p:blipFill rotWithShape="1">
          <a:blip r:embed="rId2">
            <a:extLst>
              <a:ext uri="{28A0092B-C50C-407E-A947-70E740481C1C}">
                <a14:useLocalDpi xmlns:a14="http://schemas.microsoft.com/office/drawing/2010/main" val="0"/>
              </a:ext>
            </a:extLst>
          </a:blip>
          <a:srcRect l="4908" t="22793" r="9845" b="10286"/>
          <a:stretch/>
        </p:blipFill>
        <p:spPr bwMode="auto">
          <a:xfrm>
            <a:off x="753034" y="1845734"/>
            <a:ext cx="6414248" cy="354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571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1097280" y="39497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b="1" dirty="0" smtClean="0">
                <a:effectLst>
                  <a:outerShdw blurRad="38100" dist="38100" dir="2700000" algn="tl">
                    <a:srgbClr val="000000">
                      <a:alpha val="43137"/>
                    </a:srgbClr>
                  </a:outerShdw>
                </a:effectLst>
              </a:rPr>
              <a:t>Vectores canónicos</a:t>
            </a:r>
            <a:endParaRPr lang="es-AR" dirty="0"/>
          </a:p>
        </p:txBody>
      </p:sp>
      <mc:AlternateContent xmlns:mc="http://schemas.openxmlformats.org/markup-compatibility/2006" xmlns:a14="http://schemas.microsoft.com/office/drawing/2010/main">
        <mc:Choice Requires="a14">
          <p:sp>
            <p:nvSpPr>
              <p:cNvPr id="12" name="Rectángulo 11"/>
              <p:cNvSpPr/>
              <p:nvPr/>
            </p:nvSpPr>
            <p:spPr>
              <a:xfrm>
                <a:off x="1258645" y="1849221"/>
                <a:ext cx="6096000" cy="1254895"/>
              </a:xfrm>
              <a:prstGeom prst="rect">
                <a:avLst/>
              </a:prstGeom>
            </p:spPr>
            <p:txBody>
              <a:bodyPr>
                <a:spAutoFit/>
              </a:bodyPr>
              <a:lstStyle/>
              <a:p>
                <a:pPr marL="536575" indent="-536575">
                  <a:buFont typeface="Wingdings" panose="05000000000000000000" pitchFamily="2" charset="2"/>
                  <a:buChar char="Ø"/>
                </a:pPr>
                <a:r>
                  <a:rPr lang="es-AR" sz="2400" dirty="0" smtClean="0"/>
                  <a:t> </a:t>
                </a:r>
                <a14:m>
                  <m:oMath xmlns:m="http://schemas.openxmlformats.org/officeDocument/2006/math">
                    <m:acc>
                      <m:accPr>
                        <m:chr m:val="⃗"/>
                        <m:ctrlPr>
                          <a:rPr lang="es-AR" sz="2400" i="1">
                            <a:latin typeface="Cambria Math" panose="02040503050406030204" pitchFamily="18" charset="0"/>
                          </a:rPr>
                        </m:ctrlPr>
                      </m:accPr>
                      <m:e>
                        <m:r>
                          <a:rPr lang="es-AR" sz="2400" i="1">
                            <a:latin typeface="Cambria Math" panose="02040503050406030204" pitchFamily="18" charset="0"/>
                          </a:rPr>
                          <m:t>𝑖</m:t>
                        </m:r>
                      </m:e>
                    </m:acc>
                    <m:r>
                      <a:rPr lang="es-AR" sz="2400" i="1">
                        <a:latin typeface="Cambria Math" panose="02040503050406030204" pitchFamily="18" charset="0"/>
                      </a:rPr>
                      <m:t>=</m:t>
                    </m:r>
                    <m:d>
                      <m:dPr>
                        <m:ctrlPr>
                          <a:rPr lang="es-AR" sz="2400" i="1">
                            <a:latin typeface="Cambria Math" panose="02040503050406030204" pitchFamily="18" charset="0"/>
                          </a:rPr>
                        </m:ctrlPr>
                      </m:dPr>
                      <m:e>
                        <m:r>
                          <a:rPr lang="es-AR" sz="2400" i="1">
                            <a:latin typeface="Cambria Math" panose="02040503050406030204" pitchFamily="18" charset="0"/>
                          </a:rPr>
                          <m:t>1,0</m:t>
                        </m:r>
                        <m:r>
                          <a:rPr lang="es-AR" sz="2400" b="0" i="1" smtClean="0">
                            <a:latin typeface="Cambria Math" panose="02040503050406030204" pitchFamily="18" charset="0"/>
                          </a:rPr>
                          <m:t>,0</m:t>
                        </m:r>
                      </m:e>
                    </m:d>
                  </m:oMath>
                </a14:m>
                <a:endParaRPr lang="es-AR" sz="2400" dirty="0"/>
              </a:p>
              <a:p>
                <a:pPr marL="536575" indent="-536575">
                  <a:buFont typeface="Wingdings" panose="05000000000000000000" pitchFamily="2" charset="2"/>
                  <a:buChar char="Ø"/>
                </a:pPr>
                <a14:m>
                  <m:oMath xmlns:m="http://schemas.openxmlformats.org/officeDocument/2006/math">
                    <m:acc>
                      <m:accPr>
                        <m:chr m:val="⃗"/>
                        <m:ctrlPr>
                          <a:rPr lang="es-AR" sz="2400" i="1">
                            <a:latin typeface="Cambria Math" panose="02040503050406030204" pitchFamily="18" charset="0"/>
                          </a:rPr>
                        </m:ctrlPr>
                      </m:accPr>
                      <m:e>
                        <m:r>
                          <a:rPr lang="es-AR" sz="2400" i="1">
                            <a:latin typeface="Cambria Math" panose="02040503050406030204" pitchFamily="18" charset="0"/>
                          </a:rPr>
                          <m:t>𝑗</m:t>
                        </m:r>
                      </m:e>
                    </m:acc>
                    <m:r>
                      <a:rPr lang="es-AR" sz="2400" i="1">
                        <a:latin typeface="Cambria Math" panose="02040503050406030204" pitchFamily="18" charset="0"/>
                      </a:rPr>
                      <m:t>=</m:t>
                    </m:r>
                    <m:d>
                      <m:dPr>
                        <m:ctrlPr>
                          <a:rPr lang="es-AR" sz="2400" i="1">
                            <a:latin typeface="Cambria Math" panose="02040503050406030204" pitchFamily="18" charset="0"/>
                          </a:rPr>
                        </m:ctrlPr>
                      </m:dPr>
                      <m:e>
                        <m:r>
                          <a:rPr lang="es-AR" sz="2400" i="1">
                            <a:latin typeface="Cambria Math" panose="02040503050406030204" pitchFamily="18" charset="0"/>
                          </a:rPr>
                          <m:t>0,1</m:t>
                        </m:r>
                        <m:r>
                          <a:rPr lang="es-AR" sz="2400" b="0" i="1" smtClean="0">
                            <a:latin typeface="Cambria Math" panose="02040503050406030204" pitchFamily="18" charset="0"/>
                          </a:rPr>
                          <m:t>,0</m:t>
                        </m:r>
                      </m:e>
                    </m:d>
                  </m:oMath>
                </a14:m>
                <a:endParaRPr lang="es-AR" sz="2400" dirty="0" smtClean="0"/>
              </a:p>
              <a:p>
                <a:pPr marL="536575" indent="-536575">
                  <a:buFont typeface="Wingdings" panose="05000000000000000000" pitchFamily="2" charset="2"/>
                  <a:buChar char="Ø"/>
                </a:pPr>
                <a14:m>
                  <m:oMath xmlns:m="http://schemas.openxmlformats.org/officeDocument/2006/math">
                    <m:acc>
                      <m:accPr>
                        <m:chr m:val="⃗"/>
                        <m:ctrlPr>
                          <a:rPr lang="es-AR" sz="2400" i="1" smtClean="0">
                            <a:latin typeface="Cambria Math" panose="02040503050406030204" pitchFamily="18" charset="0"/>
                          </a:rPr>
                        </m:ctrlPr>
                      </m:accPr>
                      <m:e>
                        <m:r>
                          <a:rPr lang="es-AR" sz="2400" b="0" i="1" smtClean="0">
                            <a:latin typeface="Cambria Math" panose="02040503050406030204" pitchFamily="18" charset="0"/>
                          </a:rPr>
                          <m:t>𝑘</m:t>
                        </m:r>
                      </m:e>
                    </m:acc>
                    <m:r>
                      <a:rPr lang="es-AR" sz="2400" b="0" i="1" smtClean="0">
                        <a:latin typeface="Cambria Math" panose="02040503050406030204" pitchFamily="18" charset="0"/>
                      </a:rPr>
                      <m:t>=(0,0,1)</m:t>
                    </m:r>
                  </m:oMath>
                </a14:m>
                <a:endParaRPr lang="es-AR" sz="2400" dirty="0"/>
              </a:p>
            </p:txBody>
          </p:sp>
        </mc:Choice>
        <mc:Fallback xmlns="">
          <p:sp>
            <p:nvSpPr>
              <p:cNvPr id="12" name="Rectángulo 11"/>
              <p:cNvSpPr>
                <a:spLocks noRot="1" noChangeAspect="1" noMove="1" noResize="1" noEditPoints="1" noAdjustHandles="1" noChangeArrowheads="1" noChangeShapeType="1" noTextEdit="1"/>
              </p:cNvSpPr>
              <p:nvPr/>
            </p:nvSpPr>
            <p:spPr>
              <a:xfrm>
                <a:off x="1258645" y="1849221"/>
                <a:ext cx="6096000" cy="1254895"/>
              </a:xfrm>
              <a:prstGeom prst="rect">
                <a:avLst/>
              </a:prstGeom>
              <a:blipFill rotWithShape="0">
                <a:blip r:embed="rId2"/>
                <a:stretch>
                  <a:fillRect l="-1300" t="-7282"/>
                </a:stretch>
              </a:blipFill>
            </p:spPr>
            <p:txBody>
              <a:bodyPr/>
              <a:lstStyle/>
              <a:p>
                <a:r>
                  <a:rPr lang="es-AR">
                    <a:noFill/>
                  </a:rPr>
                  <a:t> </a:t>
                </a:r>
              </a:p>
            </p:txBody>
          </p:sp>
        </mc:Fallback>
      </mc:AlternateContent>
      <p:pic>
        <p:nvPicPr>
          <p:cNvPr id="1026" name="Picture 2" descr="5. Representación tridimensional de vectores en el espacio, en términos...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609" y="2022755"/>
            <a:ext cx="6030071" cy="415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5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7623" y="1815354"/>
            <a:ext cx="4362225" cy="3162748"/>
          </a:xfrm>
        </p:spPr>
        <p:txBody>
          <a:bodyPr>
            <a:noAutofit/>
          </a:bodyPr>
          <a:lstStyle/>
          <a:p>
            <a:r>
              <a:rPr lang="pt-BR" sz="4000" dirty="0">
                <a:latin typeface="Century Gothic" panose="020B0502020202020204" pitchFamily="34" charset="0"/>
              </a:rPr>
              <a:t>Sistema coordenado tridimensional o </a:t>
            </a:r>
            <a:r>
              <a:rPr lang="es-AR" sz="4000" dirty="0" smtClean="0">
                <a:latin typeface="Century Gothic" panose="020B0502020202020204" pitchFamily="34" charset="0"/>
              </a:rPr>
              <a:t>espacio</a:t>
            </a:r>
            <a:endParaRPr lang="es-AR" sz="4000" dirty="0">
              <a:latin typeface="Century Gothic" panose="020B0502020202020204" pitchFamily="34" charset="0"/>
            </a:endParaRPr>
          </a:p>
        </p:txBody>
      </p:sp>
      <p:pic>
        <p:nvPicPr>
          <p:cNvPr id="4" name="Imagen 3"/>
          <p:cNvPicPr>
            <a:picLocks noChangeAspect="1"/>
          </p:cNvPicPr>
          <p:nvPr/>
        </p:nvPicPr>
        <p:blipFill rotWithShape="1">
          <a:blip r:embed="rId2"/>
          <a:srcRect l="22059" t="22928" r="35257" b="11354"/>
          <a:stretch/>
        </p:blipFill>
        <p:spPr>
          <a:xfrm>
            <a:off x="726140" y="174812"/>
            <a:ext cx="6481483" cy="5610586"/>
          </a:xfrm>
          <a:prstGeom prst="rect">
            <a:avLst/>
          </a:prstGeom>
        </p:spPr>
      </p:pic>
    </p:spTree>
    <p:extLst>
      <p:ext uri="{BB962C8B-B14F-4D97-AF65-F5344CB8AC3E}">
        <p14:creationId xmlns:p14="http://schemas.microsoft.com/office/powerpoint/2010/main" val="1320844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Sistema coordenado tridimensional o </a:t>
            </a:r>
            <a:r>
              <a:rPr lang="es-AR" dirty="0" smtClean="0"/>
              <a:t>espacio</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4559" t="34305" r="17390" b="17240"/>
          <a:stretch/>
        </p:blipFill>
        <p:spPr>
          <a:xfrm>
            <a:off x="974706" y="1744334"/>
            <a:ext cx="10303548" cy="4124760"/>
          </a:xfrm>
          <a:prstGeom prst="rect">
            <a:avLst/>
          </a:prstGeom>
        </p:spPr>
      </p:pic>
      <p:sp>
        <p:nvSpPr>
          <p:cNvPr id="5" name="Rectángulo 4"/>
          <p:cNvSpPr/>
          <p:nvPr/>
        </p:nvSpPr>
        <p:spPr>
          <a:xfrm>
            <a:off x="6848640" y="5876068"/>
            <a:ext cx="4813947" cy="369332"/>
          </a:xfrm>
          <a:prstGeom prst="rect">
            <a:avLst/>
          </a:prstGeom>
        </p:spPr>
        <p:txBody>
          <a:bodyPr wrap="none">
            <a:spAutoFit/>
          </a:bodyPr>
          <a:lstStyle/>
          <a:p>
            <a:r>
              <a:rPr lang="es-AR" dirty="0">
                <a:hlinkClick r:id="rId3"/>
              </a:rPr>
              <a:t>https://</a:t>
            </a:r>
            <a:r>
              <a:rPr lang="es-AR" dirty="0" smtClean="0">
                <a:hlinkClick r:id="rId3"/>
              </a:rPr>
              <a:t>www.youtube.com/watch?v=J7c0g_IoIKE</a:t>
            </a:r>
            <a:r>
              <a:rPr lang="es-AR" dirty="0" smtClean="0"/>
              <a:t> </a:t>
            </a:r>
            <a:endParaRPr lang="es-AR" dirty="0"/>
          </a:p>
        </p:txBody>
      </p:sp>
    </p:spTree>
    <p:extLst>
      <p:ext uri="{BB962C8B-B14F-4D97-AF65-F5344CB8AC3E}">
        <p14:creationId xmlns:p14="http://schemas.microsoft.com/office/powerpoint/2010/main" val="2881234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effectLst>
                  <a:outerShdw blurRad="38100" dist="38100" dir="2700000" algn="tl">
                    <a:srgbClr val="000000">
                      <a:alpha val="43137"/>
                    </a:srgbClr>
                  </a:outerShdw>
                </a:effectLst>
              </a:rPr>
              <a:t>Distancia entre dos puntos</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097280" y="3550024"/>
            <a:ext cx="10058400" cy="2319070"/>
          </a:xfrm>
        </p:spPr>
        <p:txBody>
          <a:bodyPr>
            <a:normAutofit/>
          </a:bodyPr>
          <a:lstStyle/>
          <a:p>
            <a:r>
              <a:rPr lang="es-AR" sz="2800" dirty="0" smtClean="0"/>
              <a:t>Calcule la distancia entre P=(2,5,3) y Q=(4,0,1)</a:t>
            </a:r>
            <a:endParaRPr lang="es-AR" sz="2800" dirty="0"/>
          </a:p>
        </p:txBody>
      </p:sp>
      <p:pic>
        <p:nvPicPr>
          <p:cNvPr id="4" name="Imagen 3"/>
          <p:cNvPicPr>
            <a:picLocks noChangeAspect="1"/>
          </p:cNvPicPr>
          <p:nvPr/>
        </p:nvPicPr>
        <p:blipFill rotWithShape="1">
          <a:blip r:embed="rId2"/>
          <a:srcRect l="27133" t="34110" r="28088" b="55493"/>
          <a:stretch/>
        </p:blipFill>
        <p:spPr>
          <a:xfrm>
            <a:off x="1191410" y="1953311"/>
            <a:ext cx="9553182" cy="1247090"/>
          </a:xfrm>
          <a:prstGeom prst="rect">
            <a:avLst/>
          </a:prstGeom>
        </p:spPr>
      </p:pic>
    </p:spTree>
    <p:extLst>
      <p:ext uri="{BB962C8B-B14F-4D97-AF65-F5344CB8AC3E}">
        <p14:creationId xmlns:p14="http://schemas.microsoft.com/office/powerpoint/2010/main" val="1769261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pPr/>
                <a:r>
                  <a:rPr lang="es-AR" dirty="0" smtClean="0"/>
                  <a:t>Magnitud y dirección </a:t>
                </a:r>
                <a:r>
                  <a:rPr lang="es-AR" dirty="0"/>
                  <a:t>del vector </a:t>
                </a:r>
                <a:r>
                  <a:rPr lang="es-AR" dirty="0" smtClean="0"/>
                  <a:t/>
                </a:r>
                <a:br>
                  <a:rPr lang="es-AR" dirty="0" smtClean="0"/>
                </a:br>
                <a14:m>
                  <m:oMathPara xmlns:m="http://schemas.openxmlformats.org/officeDocument/2006/math">
                    <m:oMathParaPr>
                      <m:jc m:val="centerGroup"/>
                    </m:oMathParaPr>
                    <m:oMath xmlns:m="http://schemas.openxmlformats.org/officeDocument/2006/math">
                      <m:acc>
                        <m:accPr>
                          <m:chr m:val="⃗"/>
                          <m:ctrlPr>
                            <a:rPr lang="es-AR" i="1">
                              <a:latin typeface="Cambria Math" panose="02040503050406030204" pitchFamily="18" charset="0"/>
                            </a:rPr>
                          </m:ctrlPr>
                        </m:accPr>
                        <m:e>
                          <m:r>
                            <a:rPr lang="es-AR" i="1">
                              <a:latin typeface="Cambria Math" panose="02040503050406030204" pitchFamily="18" charset="0"/>
                            </a:rPr>
                            <m:t>𝑣</m:t>
                          </m:r>
                        </m:e>
                      </m:acc>
                      <m:r>
                        <a:rPr lang="es-AR" b="0" i="1" smtClean="0">
                          <a:latin typeface="Cambria Math" panose="02040503050406030204" pitchFamily="18" charset="0"/>
                        </a:rPr>
                        <m:t>=(</m:t>
                      </m:r>
                      <m:r>
                        <a:rPr lang="es-AR" b="0" i="1" smtClean="0">
                          <a:latin typeface="Cambria Math" panose="02040503050406030204" pitchFamily="18" charset="0"/>
                        </a:rPr>
                        <m:t>𝑎</m:t>
                      </m:r>
                      <m:r>
                        <a:rPr lang="es-AR" b="0" i="1" smtClean="0">
                          <a:latin typeface="Cambria Math" panose="02040503050406030204" pitchFamily="18" charset="0"/>
                        </a:rPr>
                        <m:t>,</m:t>
                      </m:r>
                      <m:r>
                        <a:rPr lang="es-AR" b="0" i="1" smtClean="0">
                          <a:latin typeface="Cambria Math" panose="02040503050406030204" pitchFamily="18" charset="0"/>
                        </a:rPr>
                        <m:t>𝑏</m:t>
                      </m:r>
                      <m:r>
                        <a:rPr lang="es-AR" b="0" i="1" smtClean="0">
                          <a:latin typeface="Cambria Math" panose="02040503050406030204" pitchFamily="18" charset="0"/>
                        </a:rPr>
                        <m:t>,</m:t>
                      </m:r>
                      <m:r>
                        <a:rPr lang="es-AR" b="0" i="1" smtClean="0">
                          <a:latin typeface="Cambria Math" panose="02040503050406030204" pitchFamily="18" charset="0"/>
                        </a:rPr>
                        <m:t>𝑐</m:t>
                      </m:r>
                      <m:r>
                        <a:rPr lang="es-AR" b="0" i="1" smtClean="0">
                          <a:latin typeface="Cambria Math" panose="02040503050406030204" pitchFamily="18" charset="0"/>
                        </a:rPr>
                        <m:t>)</m:t>
                      </m:r>
                    </m:oMath>
                  </m:oMathPara>
                </a14:m>
                <a:endParaRPr lang="es-AR"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2727" t="-840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97280" y="1737360"/>
                <a:ext cx="10058400" cy="4393701"/>
              </a:xfrm>
            </p:spPr>
            <p:txBody>
              <a:bodyPr>
                <a:normAutofit/>
              </a:bodyPr>
              <a:lstStyle/>
              <a:p>
                <a:pPr marL="806450" indent="-806450">
                  <a:buFont typeface="Wingdings" panose="05000000000000000000" pitchFamily="2" charset="2"/>
                  <a:buChar char="v"/>
                </a:pPr>
                <a:r>
                  <a:rPr lang="es-AR" sz="3600" dirty="0" smtClean="0"/>
                  <a:t>Magnitud</a:t>
                </a:r>
              </a:p>
              <a:p>
                <a:pPr marL="0" indent="0">
                  <a:buNone/>
                </a:pPr>
                <a14:m>
                  <m:oMathPara xmlns:m="http://schemas.openxmlformats.org/officeDocument/2006/math">
                    <m:oMathParaPr>
                      <m:jc m:val="centerGroup"/>
                    </m:oMathParaPr>
                    <m:oMath xmlns:m="http://schemas.openxmlformats.org/officeDocument/2006/math">
                      <m:d>
                        <m:dPr>
                          <m:begChr m:val="|"/>
                          <m:endChr m:val="|"/>
                          <m:ctrlPr>
                            <a:rPr lang="es-AR" sz="3600" i="1" smtClean="0">
                              <a:latin typeface="Cambria Math" panose="02040503050406030204" pitchFamily="18" charset="0"/>
                            </a:rPr>
                          </m:ctrlPr>
                        </m:dPr>
                        <m:e>
                          <m:acc>
                            <m:accPr>
                              <m:chr m:val="⃗"/>
                              <m:ctrlPr>
                                <a:rPr lang="es-AR" sz="3600" i="1" smtClean="0">
                                  <a:latin typeface="Cambria Math" panose="02040503050406030204" pitchFamily="18" charset="0"/>
                                </a:rPr>
                              </m:ctrlPr>
                            </m:accPr>
                            <m:e>
                              <m:r>
                                <a:rPr lang="es-AR" sz="3600" b="0" i="1" smtClean="0">
                                  <a:latin typeface="Cambria Math" panose="02040503050406030204" pitchFamily="18" charset="0"/>
                                </a:rPr>
                                <m:t>𝑣</m:t>
                              </m:r>
                            </m:e>
                          </m:acc>
                        </m:e>
                      </m:d>
                      <m:r>
                        <a:rPr lang="es-AR" sz="3600" b="0" i="1" smtClean="0">
                          <a:latin typeface="Cambria Math" panose="02040503050406030204" pitchFamily="18" charset="0"/>
                        </a:rPr>
                        <m:t>=</m:t>
                      </m:r>
                      <m:rad>
                        <m:radPr>
                          <m:degHide m:val="on"/>
                          <m:ctrlPr>
                            <a:rPr lang="es-AR" sz="3600" b="0" i="1" smtClean="0">
                              <a:latin typeface="Cambria Math" panose="02040503050406030204" pitchFamily="18" charset="0"/>
                            </a:rPr>
                          </m:ctrlPr>
                        </m:radPr>
                        <m:deg/>
                        <m:e>
                          <m:sSup>
                            <m:sSupPr>
                              <m:ctrlPr>
                                <a:rPr lang="es-AR" sz="3600" b="0" i="1" smtClean="0">
                                  <a:latin typeface="Cambria Math" panose="02040503050406030204" pitchFamily="18" charset="0"/>
                                </a:rPr>
                              </m:ctrlPr>
                            </m:sSupPr>
                            <m:e>
                              <m:r>
                                <a:rPr lang="es-AR" sz="3600" b="0" i="1" smtClean="0">
                                  <a:latin typeface="Cambria Math" panose="02040503050406030204" pitchFamily="18" charset="0"/>
                                </a:rPr>
                                <m:t>𝑎</m:t>
                              </m:r>
                            </m:e>
                            <m:sup>
                              <m:r>
                                <a:rPr lang="es-AR" sz="3600" b="0" i="1" smtClean="0">
                                  <a:latin typeface="Cambria Math" panose="02040503050406030204" pitchFamily="18" charset="0"/>
                                </a:rPr>
                                <m:t>2</m:t>
                              </m:r>
                            </m:sup>
                          </m:sSup>
                          <m:r>
                            <a:rPr lang="es-AR" sz="3600" b="0" i="1" smtClean="0">
                              <a:latin typeface="Cambria Math" panose="02040503050406030204" pitchFamily="18" charset="0"/>
                            </a:rPr>
                            <m:t>+</m:t>
                          </m:r>
                          <m:sSup>
                            <m:sSupPr>
                              <m:ctrlPr>
                                <a:rPr lang="es-AR" sz="3600" b="0" i="1" smtClean="0">
                                  <a:latin typeface="Cambria Math" panose="02040503050406030204" pitchFamily="18" charset="0"/>
                                </a:rPr>
                              </m:ctrlPr>
                            </m:sSupPr>
                            <m:e>
                              <m:r>
                                <a:rPr lang="es-AR" sz="3600" b="0" i="1" smtClean="0">
                                  <a:latin typeface="Cambria Math" panose="02040503050406030204" pitchFamily="18" charset="0"/>
                                </a:rPr>
                                <m:t>𝑏</m:t>
                              </m:r>
                            </m:e>
                            <m:sup>
                              <m:r>
                                <a:rPr lang="es-AR" sz="3600" b="0" i="1" smtClean="0">
                                  <a:latin typeface="Cambria Math" panose="02040503050406030204" pitchFamily="18" charset="0"/>
                                </a:rPr>
                                <m:t>2</m:t>
                              </m:r>
                            </m:sup>
                          </m:sSup>
                          <m:r>
                            <a:rPr lang="es-AR" sz="3600" b="0" i="1" smtClean="0">
                              <a:latin typeface="Cambria Math" panose="02040503050406030204" pitchFamily="18" charset="0"/>
                            </a:rPr>
                            <m:t>+</m:t>
                          </m:r>
                          <m:sSup>
                            <m:sSupPr>
                              <m:ctrlPr>
                                <a:rPr lang="es-AR" sz="3600" b="0" i="1" smtClean="0">
                                  <a:latin typeface="Cambria Math" panose="02040503050406030204" pitchFamily="18" charset="0"/>
                                </a:rPr>
                              </m:ctrlPr>
                            </m:sSupPr>
                            <m:e>
                              <m:r>
                                <a:rPr lang="es-AR" sz="3600" b="0" i="1" smtClean="0">
                                  <a:latin typeface="Cambria Math" panose="02040503050406030204" pitchFamily="18" charset="0"/>
                                </a:rPr>
                                <m:t>𝑐</m:t>
                              </m:r>
                            </m:e>
                            <m:sup>
                              <m:r>
                                <a:rPr lang="es-AR" sz="3600" b="0" i="1" smtClean="0">
                                  <a:latin typeface="Cambria Math" panose="02040503050406030204" pitchFamily="18" charset="0"/>
                                </a:rPr>
                                <m:t>2</m:t>
                              </m:r>
                            </m:sup>
                          </m:sSup>
                        </m:e>
                      </m:rad>
                    </m:oMath>
                  </m:oMathPara>
                </a14:m>
                <a:endParaRPr lang="es-AR" sz="3600" dirty="0" smtClean="0"/>
              </a:p>
              <a:p>
                <a:pPr marL="806450" indent="-806450">
                  <a:buFont typeface="Wingdings" panose="05000000000000000000" pitchFamily="2" charset="2"/>
                  <a:buChar char="v"/>
                </a:pPr>
                <a:r>
                  <a:rPr lang="es-AR" sz="3600" dirty="0" smtClean="0"/>
                  <a:t>Sentido</a:t>
                </a:r>
              </a:p>
              <a:p>
                <a:pPr marL="0" indent="0">
                  <a:buNone/>
                </a:pPr>
                <a:r>
                  <a:rPr lang="es-AR" sz="3600" dirty="0"/>
                  <a:t>La dirección de un vector en </a:t>
                </a:r>
                <a:r>
                  <a:rPr lang="es-AR" sz="3600" dirty="0" smtClean="0"/>
                  <a:t>R</a:t>
                </a:r>
                <a:r>
                  <a:rPr lang="es-AR" sz="3600" dirty="0" smtClean="0">
                    <a:latin typeface="Calibri" panose="020F0502020204030204" pitchFamily="34" charset="0"/>
                    <a:cs typeface="Calibri" panose="020F0502020204030204" pitchFamily="34" charset="0"/>
                  </a:rPr>
                  <a:t>³</a:t>
                </a:r>
                <a:r>
                  <a:rPr lang="es-AR" sz="3600" dirty="0" smtClean="0"/>
                  <a:t> </a:t>
                </a:r>
                <a:r>
                  <a:rPr lang="es-AR" sz="3600" dirty="0"/>
                  <a:t>se define como el vector </a:t>
                </a:r>
                <a:r>
                  <a:rPr lang="es-AR" sz="3600" dirty="0" smtClean="0"/>
                  <a:t>unitario</a:t>
                </a:r>
              </a:p>
              <a:p>
                <a:pPr marL="0" indent="0">
                  <a:buNone/>
                </a:pPr>
                <a14:m>
                  <m:oMathPara xmlns:m="http://schemas.openxmlformats.org/officeDocument/2006/math">
                    <m:oMathParaPr>
                      <m:jc m:val="centerGroup"/>
                    </m:oMathParaPr>
                    <m:oMath xmlns:m="http://schemas.openxmlformats.org/officeDocument/2006/math">
                      <m:acc>
                        <m:accPr>
                          <m:chr m:val="⃗"/>
                          <m:ctrlPr>
                            <a:rPr lang="es-AR" sz="3600" i="1" smtClean="0">
                              <a:latin typeface="Cambria Math" panose="02040503050406030204" pitchFamily="18" charset="0"/>
                            </a:rPr>
                          </m:ctrlPr>
                        </m:accPr>
                        <m:e>
                          <m:r>
                            <a:rPr lang="es-AR" sz="3600" b="0" i="1" smtClean="0">
                              <a:latin typeface="Cambria Math" panose="02040503050406030204" pitchFamily="18" charset="0"/>
                            </a:rPr>
                            <m:t>𝑢</m:t>
                          </m:r>
                        </m:e>
                      </m:acc>
                      <m:r>
                        <a:rPr lang="es-AR" sz="3600" b="0" i="1" smtClean="0">
                          <a:latin typeface="Cambria Math" panose="02040503050406030204" pitchFamily="18" charset="0"/>
                        </a:rPr>
                        <m:t>=</m:t>
                      </m:r>
                      <m:f>
                        <m:fPr>
                          <m:ctrlPr>
                            <a:rPr lang="es-AR" sz="3600" b="0" i="1" smtClean="0">
                              <a:latin typeface="Cambria Math" panose="02040503050406030204" pitchFamily="18" charset="0"/>
                            </a:rPr>
                          </m:ctrlPr>
                        </m:fPr>
                        <m:num>
                          <m:acc>
                            <m:accPr>
                              <m:chr m:val="⃗"/>
                              <m:ctrlPr>
                                <a:rPr lang="es-AR" sz="3600" b="0" i="1" smtClean="0">
                                  <a:latin typeface="Cambria Math" panose="02040503050406030204" pitchFamily="18" charset="0"/>
                                </a:rPr>
                              </m:ctrlPr>
                            </m:accPr>
                            <m:e>
                              <m:r>
                                <a:rPr lang="es-AR" sz="3600" b="0" i="1" smtClean="0">
                                  <a:latin typeface="Cambria Math" panose="02040503050406030204" pitchFamily="18" charset="0"/>
                                </a:rPr>
                                <m:t>𝑣</m:t>
                              </m:r>
                            </m:e>
                          </m:acc>
                        </m:num>
                        <m:den>
                          <m:d>
                            <m:dPr>
                              <m:begChr m:val="|"/>
                              <m:endChr m:val="|"/>
                              <m:ctrlPr>
                                <a:rPr lang="es-AR" sz="3600" b="0" i="1" smtClean="0">
                                  <a:latin typeface="Cambria Math" panose="02040503050406030204" pitchFamily="18" charset="0"/>
                                </a:rPr>
                              </m:ctrlPr>
                            </m:dPr>
                            <m:e>
                              <m:acc>
                                <m:accPr>
                                  <m:chr m:val="⃗"/>
                                  <m:ctrlPr>
                                    <a:rPr lang="es-AR" sz="3600" b="0" i="1" smtClean="0">
                                      <a:latin typeface="Cambria Math" panose="02040503050406030204" pitchFamily="18" charset="0"/>
                                    </a:rPr>
                                  </m:ctrlPr>
                                </m:accPr>
                                <m:e>
                                  <m:r>
                                    <a:rPr lang="es-AR" sz="3600" b="0" i="1" smtClean="0">
                                      <a:latin typeface="Cambria Math" panose="02040503050406030204" pitchFamily="18" charset="0"/>
                                    </a:rPr>
                                    <m:t>𝑣</m:t>
                                  </m:r>
                                </m:e>
                              </m:acc>
                            </m:e>
                          </m:d>
                        </m:den>
                      </m:f>
                    </m:oMath>
                  </m:oMathPara>
                </a14:m>
                <a:endParaRPr lang="es-AR" sz="3600"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97280" y="1737360"/>
                <a:ext cx="10058400" cy="4393701"/>
              </a:xfrm>
              <a:blipFill rotWithShape="0">
                <a:blip r:embed="rId3"/>
                <a:stretch>
                  <a:fillRect l="-2727" t="-3329"/>
                </a:stretch>
              </a:blipFill>
            </p:spPr>
            <p:txBody>
              <a:bodyPr/>
              <a:lstStyle/>
              <a:p>
                <a:r>
                  <a:rPr lang="es-AR">
                    <a:noFill/>
                  </a:rPr>
                  <a:t> </a:t>
                </a:r>
              </a:p>
            </p:txBody>
          </p:sp>
        </mc:Fallback>
      </mc:AlternateContent>
    </p:spTree>
    <p:extLst>
      <p:ext uri="{BB962C8B-B14F-4D97-AF65-F5344CB8AC3E}">
        <p14:creationId xmlns:p14="http://schemas.microsoft.com/office/powerpoint/2010/main" val="2382835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252</TotalTime>
  <Words>334</Words>
  <Application>Microsoft Office PowerPoint</Application>
  <PresentationFormat>Panorámica</PresentationFormat>
  <Paragraphs>63</Paragraphs>
  <Slides>23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Calibri</vt:lpstr>
      <vt:lpstr>Calibri Light</vt:lpstr>
      <vt:lpstr>Cambria Math</vt:lpstr>
      <vt:lpstr>Century Gothic</vt:lpstr>
      <vt:lpstr>Times New Roman</vt:lpstr>
      <vt:lpstr>Wingdings</vt:lpstr>
      <vt:lpstr>Retrospección</vt:lpstr>
      <vt:lpstr>Vectores R^2 y R^3</vt:lpstr>
      <vt:lpstr>Sección 4.3</vt:lpstr>
      <vt:lpstr>Vectores en el espacio </vt:lpstr>
      <vt:lpstr>Dirección, sentido y magnitud de un vector.</vt:lpstr>
      <vt:lpstr>Presentación de PowerPoint</vt:lpstr>
      <vt:lpstr>Sistema coordenado tridimensional o espacio</vt:lpstr>
      <vt:lpstr>Sistema coordenado tridimensional o espacio</vt:lpstr>
      <vt:lpstr>Distancia entre dos puntos</vt:lpstr>
      <vt:lpstr>Magnitud y dirección del vector  v ⃗=(a,b,c)</vt:lpstr>
      <vt:lpstr>Dirección ↔ Ángulos directores</vt:lpstr>
      <vt:lpstr>Presentación de PowerPoint</vt:lpstr>
      <vt:lpstr>De las fórmulas de los cosenos directores podemos observar: </vt:lpstr>
      <vt:lpstr>Operaciones entre dos vectores </vt:lpstr>
      <vt:lpstr>Ángulos entre dos vectores</vt:lpstr>
      <vt:lpstr>Ángulos entre dos vectores</vt:lpstr>
      <vt:lpstr>Actividad</vt:lpstr>
      <vt:lpstr>Sección 4.4</vt:lpstr>
      <vt:lpstr>Producto cruz</vt:lpstr>
      <vt:lpstr>Presentación de PowerPoint</vt:lpstr>
      <vt:lpstr>Propiedades</vt:lpstr>
      <vt:lpstr>Ángulos entre dos vectores</vt:lpstr>
      <vt:lpstr>Actividad</vt:lpstr>
      <vt:lpstr>Simulacro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Vectores R^2 y R^3</dc:title>
  <dc:creator>María Alejandra Saux</dc:creator>
  <cp:lastModifiedBy>María Alejandra Saux</cp:lastModifiedBy>
  <cp:revision>15</cp:revision>
  <dcterms:created xsi:type="dcterms:W3CDTF">2023-04-26T23:05:20Z</dcterms:created>
  <dcterms:modified xsi:type="dcterms:W3CDTF">2024-04-18T13:09:13Z</dcterms:modified>
</cp:coreProperties>
</file>