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2" r:id="rId2"/>
    <p:sldId id="303" r:id="rId3"/>
    <p:sldId id="304" r:id="rId4"/>
    <p:sldId id="305" r:id="rId5"/>
    <p:sldId id="306" r:id="rId6"/>
    <p:sldId id="293" r:id="rId7"/>
    <p:sldId id="294" r:id="rId8"/>
    <p:sldId id="295" r:id="rId9"/>
    <p:sldId id="291" r:id="rId10"/>
    <p:sldId id="297" r:id="rId11"/>
    <p:sldId id="298" r:id="rId12"/>
    <p:sldId id="299" r:id="rId13"/>
    <p:sldId id="300" r:id="rId14"/>
    <p:sldId id="307" r:id="rId15"/>
    <p:sldId id="308"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30/6/2024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7796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3EA8F4C-A8D8-495A-89AC-74A5C6FE761F}" type="datetimeFigureOut">
              <a:rPr lang="es-AR" smtClean="0"/>
              <a:t>30/6/2024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78939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EA8F4C-A8D8-495A-89AC-74A5C6FE761F}" type="datetimeFigureOut">
              <a:rPr lang="es-AR" smtClean="0"/>
              <a:t>30/6/2024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212285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23EA8F4C-A8D8-495A-89AC-74A5C6FE761F}" type="datetimeFigureOut">
              <a:rPr lang="es-AR" smtClean="0"/>
              <a:t>30/6/2024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347105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30/6/2024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280002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30/6/2024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384506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3EA8F4C-A8D8-495A-89AC-74A5C6FE761F}" type="datetimeFigureOut">
              <a:rPr lang="es-AR" smtClean="0"/>
              <a:t>30/6/2024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0999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EA8F4C-A8D8-495A-89AC-74A5C6FE761F}" type="datetimeFigureOut">
              <a:rPr lang="es-AR" smtClean="0"/>
              <a:t>30/6/2024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30247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3EA8F4C-A8D8-495A-89AC-74A5C6FE761F}" type="datetimeFigureOut">
              <a:rPr lang="es-AR" smtClean="0"/>
              <a:t>30/6/2024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320013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3EA8F4C-A8D8-495A-89AC-74A5C6FE761F}" type="datetimeFigureOut">
              <a:rPr lang="es-AR" smtClean="0"/>
              <a:t>30/6/2024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263315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3EA8F4C-A8D8-495A-89AC-74A5C6FE761F}" type="datetimeFigureOut">
              <a:rPr lang="es-AR" smtClean="0"/>
              <a:t>30/6/2024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98805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A8F4C-A8D8-495A-89AC-74A5C6FE761F}" type="datetimeFigureOut">
              <a:rPr lang="es-AR" smtClean="0"/>
              <a:t>30/6/2024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1814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3EA8F4C-A8D8-495A-89AC-74A5C6FE761F}" type="datetimeFigureOut">
              <a:rPr lang="es-AR" smtClean="0"/>
              <a:t>30/6/2024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75203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23EA8F4C-A8D8-495A-89AC-74A5C6FE761F}" type="datetimeFigureOut">
              <a:rPr lang="es-AR" smtClean="0"/>
              <a:t>30/6/2024</a:t>
            </a:fld>
            <a:endParaRPr lang="es-AR"/>
          </a:p>
        </p:txBody>
      </p:sp>
      <p:sp>
        <p:nvSpPr>
          <p:cNvPr id="6" name="Footer Placeholder 5"/>
          <p:cNvSpPr>
            <a:spLocks noGrp="1"/>
          </p:cNvSpPr>
          <p:nvPr>
            <p:ph type="ftr" sz="quarter" idx="11"/>
          </p:nvPr>
        </p:nvSpPr>
        <p:spPr>
          <a:xfrm>
            <a:off x="590396" y="6041362"/>
            <a:ext cx="3295413" cy="365125"/>
          </a:xfrm>
        </p:spPr>
        <p:txBody>
          <a:bodyPr/>
          <a:lstStyle/>
          <a:p>
            <a:endParaRPr lang="es-AR"/>
          </a:p>
        </p:txBody>
      </p:sp>
      <p:sp>
        <p:nvSpPr>
          <p:cNvPr id="7" name="Slide Number Placeholder 6"/>
          <p:cNvSpPr>
            <a:spLocks noGrp="1"/>
          </p:cNvSpPr>
          <p:nvPr>
            <p:ph type="sldNum" sz="quarter" idx="12"/>
          </p:nvPr>
        </p:nvSpPr>
        <p:spPr>
          <a:xfrm>
            <a:off x="4862689" y="5915888"/>
            <a:ext cx="1062155" cy="490599"/>
          </a:xfrm>
        </p:spPr>
        <p:txBody>
          <a:bodyPr/>
          <a:lstStyle/>
          <a:p>
            <a:fld id="{2312432B-D918-4E51-9B70-62B8363760C3}" type="slidenum">
              <a:rPr lang="es-AR" smtClean="0"/>
              <a:t>‹Nº›</a:t>
            </a:fld>
            <a:endParaRPr lang="es-AR"/>
          </a:p>
        </p:txBody>
      </p:sp>
    </p:spTree>
    <p:extLst>
      <p:ext uri="{BB962C8B-B14F-4D97-AF65-F5344CB8AC3E}">
        <p14:creationId xmlns:p14="http://schemas.microsoft.com/office/powerpoint/2010/main" val="418810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3EA8F4C-A8D8-495A-89AC-74A5C6FE761F}" type="datetimeFigureOut">
              <a:rPr lang="es-AR" smtClean="0"/>
              <a:t>30/6/2024</a:t>
            </a:fld>
            <a:endParaRPr lang="es-A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312432B-D918-4E51-9B70-62B8363760C3}" type="slidenum">
              <a:rPr lang="es-AR" smtClean="0"/>
              <a:t>‹Nº›</a:t>
            </a:fld>
            <a:endParaRPr lang="es-AR"/>
          </a:p>
        </p:txBody>
      </p:sp>
    </p:spTree>
    <p:extLst>
      <p:ext uri="{BB962C8B-B14F-4D97-AF65-F5344CB8AC3E}">
        <p14:creationId xmlns:p14="http://schemas.microsoft.com/office/powerpoint/2010/main" val="382250308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Triángulo rectángulo</a:t>
            </a:r>
            <a:br>
              <a:rPr lang="es-AR" dirty="0" smtClean="0"/>
            </a:br>
            <a:r>
              <a:rPr lang="es-AR" dirty="0" smtClean="0"/>
              <a:t>Trigonometría</a:t>
            </a:r>
            <a:endParaRPr lang="es-AR" dirty="0"/>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407095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AR" dirty="0" smtClean="0"/>
              <a:t>6.6 Ley del coseno</a:t>
            </a:r>
            <a:endParaRPr lang="es-AR" dirty="0"/>
          </a:p>
        </p:txBody>
      </p:sp>
      <p:sp>
        <p:nvSpPr>
          <p:cNvPr id="5" name="Subtítulo 4"/>
          <p:cNvSpPr>
            <a:spLocks noGrp="1"/>
          </p:cNvSpPr>
          <p:nvPr>
            <p:ph type="subTitle" idx="1"/>
          </p:nvPr>
        </p:nvSpPr>
        <p:spPr/>
        <p:txBody>
          <a:bodyPr/>
          <a:lstStyle/>
          <a:p>
            <a:endParaRPr lang="es-AR"/>
          </a:p>
        </p:txBody>
      </p:sp>
    </p:spTree>
    <p:extLst>
      <p:ext uri="{BB962C8B-B14F-4D97-AF65-F5344CB8AC3E}">
        <p14:creationId xmlns:p14="http://schemas.microsoft.com/office/powerpoint/2010/main" val="173828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647" t="46469" r="14191" b="28225"/>
          <a:stretch/>
        </p:blipFill>
        <p:spPr>
          <a:xfrm>
            <a:off x="551328" y="205229"/>
            <a:ext cx="11241507" cy="3008619"/>
          </a:xfrm>
          <a:prstGeom prst="rect">
            <a:avLst/>
          </a:prstGeom>
        </p:spPr>
      </p:pic>
      <p:pic>
        <p:nvPicPr>
          <p:cNvPr id="5" name="Imagen 4"/>
          <p:cNvPicPr>
            <a:picLocks noChangeAspect="1"/>
          </p:cNvPicPr>
          <p:nvPr/>
        </p:nvPicPr>
        <p:blipFill rotWithShape="1">
          <a:blip r:embed="rId3"/>
          <a:srcRect l="8934" t="42153" r="70000" b="32148"/>
          <a:stretch/>
        </p:blipFill>
        <p:spPr>
          <a:xfrm>
            <a:off x="887505" y="3287806"/>
            <a:ext cx="5015753" cy="3440123"/>
          </a:xfrm>
          <a:prstGeom prst="rect">
            <a:avLst/>
          </a:prstGeom>
        </p:spPr>
      </p:pic>
    </p:spTree>
    <p:extLst>
      <p:ext uri="{BB962C8B-B14F-4D97-AF65-F5344CB8AC3E}">
        <p14:creationId xmlns:p14="http://schemas.microsoft.com/office/powerpoint/2010/main" val="335033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Halla los ángulos del triangulo</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51066" t="31559" r="24228" b="54708"/>
          <a:stretch/>
        </p:blipFill>
        <p:spPr>
          <a:xfrm>
            <a:off x="322729" y="2316416"/>
            <a:ext cx="6013005" cy="1879066"/>
          </a:xfrm>
          <a:prstGeom prst="rect">
            <a:avLst/>
          </a:prstGeom>
        </p:spPr>
      </p:pic>
    </p:spTree>
    <p:extLst>
      <p:ext uri="{BB962C8B-B14F-4D97-AF65-F5344CB8AC3E}">
        <p14:creationId xmlns:p14="http://schemas.microsoft.com/office/powerpoint/2010/main" val="262464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Ejercicios</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5294" t="30579" r="22353" b="63144"/>
          <a:stretch/>
        </p:blipFill>
        <p:spPr>
          <a:xfrm>
            <a:off x="604116" y="2222287"/>
            <a:ext cx="10769170" cy="897431"/>
          </a:xfrm>
          <a:prstGeom prst="rect">
            <a:avLst/>
          </a:prstGeom>
        </p:spPr>
      </p:pic>
    </p:spTree>
    <p:extLst>
      <p:ext uri="{BB962C8B-B14F-4D97-AF65-F5344CB8AC3E}">
        <p14:creationId xmlns:p14="http://schemas.microsoft.com/office/powerpoint/2010/main" val="256481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712" y="621359"/>
            <a:ext cx="10571998" cy="970450"/>
          </a:xfrm>
        </p:spPr>
        <p:txBody>
          <a:bodyPr/>
          <a:lstStyle/>
          <a:p>
            <a:r>
              <a:rPr lang="es-AR" dirty="0"/>
              <a:t>Calcula el perímetro y área de </a:t>
            </a:r>
            <a:r>
              <a:rPr lang="es-AR" dirty="0" smtClean="0"/>
              <a:t>la siguiente figura</a:t>
            </a:r>
            <a:endParaRPr lang="es-AR"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18712" y="2222287"/>
                <a:ext cx="5988488" cy="3636511"/>
              </a:xfrm>
              <a:effectLst/>
            </p:spPr>
            <p:txBody>
              <a:bodyPr/>
              <a:lstStyle/>
              <a:p>
                <a:pPr marL="0" indent="0">
                  <a:buNone/>
                </a:pPr>
                <a:r>
                  <a:rPr lang="es-AR" sz="3600" b="1" dirty="0"/>
                  <a:t>Triángulo rectángulo ABC </a:t>
                </a:r>
                <a:endParaRPr lang="es-AR" sz="3600" dirty="0"/>
              </a:p>
              <a:p>
                <a:pPr marL="0" indent="0">
                  <a:buNone/>
                </a:pPr>
                <a:r>
                  <a:rPr lang="es-AR" sz="3600" dirty="0"/>
                  <a:t>CD es bisectriz del ángulo interior </a:t>
                </a:r>
                <a14:m>
                  <m:oMath xmlns:m="http://schemas.openxmlformats.org/officeDocument/2006/math">
                    <m:acc>
                      <m:accPr>
                        <m:chr m:val="̂"/>
                        <m:ctrlPr>
                          <a:rPr lang="es-AR" sz="3600" i="1"/>
                        </m:ctrlPr>
                      </m:accPr>
                      <m:e>
                        <m:r>
                          <a:rPr lang="es-AR" sz="3600" i="1"/>
                          <m:t>𝐶</m:t>
                        </m:r>
                      </m:e>
                    </m:acc>
                  </m:oMath>
                </a14:m>
                <a:endParaRPr lang="es-AR" dirty="0" smtClean="0"/>
              </a:p>
              <a:p>
                <a:pPr marL="0" indent="0">
                  <a:buNone/>
                </a:pPr>
                <a:endParaRPr lang="es-AR" dirty="0"/>
              </a:p>
              <a:p>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18712" y="2222287"/>
                <a:ext cx="5988488" cy="3636511"/>
              </a:xfrm>
              <a:blipFill rotWithShape="0">
                <a:blip r:embed="rId2"/>
                <a:stretch>
                  <a:fillRect l="-3052" r="-3764"/>
                </a:stretch>
              </a:blipFill>
              <a:effectLst/>
            </p:spPr>
            <p:txBody>
              <a:bodyPr/>
              <a:lstStyle/>
              <a:p>
                <a:r>
                  <a:rPr lang="es-AR">
                    <a:noFill/>
                  </a:rPr>
                  <a:t> </a:t>
                </a:r>
              </a:p>
            </p:txBody>
          </p:sp>
        </mc:Fallback>
      </mc:AlternateContent>
      <p:pic>
        <p:nvPicPr>
          <p:cNvPr id="6" name="Imagen 5"/>
          <p:cNvPicPr/>
          <p:nvPr/>
        </p:nvPicPr>
        <p:blipFill rotWithShape="1">
          <a:blip r:embed="rId3"/>
          <a:srcRect l="23164" t="29637" r="58006" b="11569"/>
          <a:stretch/>
        </p:blipFill>
        <p:spPr bwMode="auto">
          <a:xfrm>
            <a:off x="7844063" y="1992447"/>
            <a:ext cx="2881994" cy="4393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365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Problema</a:t>
            </a:r>
            <a:endParaRPr lang="es-AR" dirty="0"/>
          </a:p>
        </p:txBody>
      </p:sp>
      <p:sp>
        <p:nvSpPr>
          <p:cNvPr id="3" name="Marcador de contenido 2"/>
          <p:cNvSpPr>
            <a:spLocks noGrp="1"/>
          </p:cNvSpPr>
          <p:nvPr>
            <p:ph idx="1"/>
          </p:nvPr>
        </p:nvSpPr>
        <p:spPr>
          <a:xfrm>
            <a:off x="275771" y="2177143"/>
            <a:ext cx="11742058" cy="4441372"/>
          </a:xfrm>
          <a:effectLst/>
        </p:spPr>
        <p:txBody>
          <a:bodyPr>
            <a:noAutofit/>
          </a:bodyPr>
          <a:lstStyle/>
          <a:p>
            <a:pPr marL="0" indent="0">
              <a:buNone/>
            </a:pPr>
            <a:r>
              <a:rPr lang="es-AR" sz="2400" dirty="0"/>
              <a:t>Laura se encuentra en el 3er piso de su edificio y observa otro edificio, de 30metros de altura, que se encuentra cruzando la calle, más alto que el suyo. Observa la azotea de dicho edificio con un ángulo de elevación de 33,6º, y la puerta de ingreso con un ángulo de depresión de 28,7º. Si dicho edificio 30metros.</a:t>
            </a:r>
          </a:p>
          <a:p>
            <a:pPr marL="0" indent="0">
              <a:buNone/>
            </a:pPr>
            <a:r>
              <a:rPr lang="es-AR" sz="2400" dirty="0"/>
              <a:t>I) Representa la situación (dibujo de análisis)</a:t>
            </a:r>
          </a:p>
          <a:p>
            <a:pPr marL="0" indent="0">
              <a:buNone/>
            </a:pPr>
            <a:r>
              <a:rPr lang="es-AR" sz="2400" dirty="0"/>
              <a:t>II) ¿Qué </a:t>
            </a:r>
            <a:r>
              <a:rPr lang="es-AR" sz="2400" b="1" dirty="0"/>
              <a:t>distancia</a:t>
            </a:r>
            <a:r>
              <a:rPr lang="es-AR" sz="2400" dirty="0"/>
              <a:t> hay entre los dos edificios?</a:t>
            </a:r>
          </a:p>
          <a:p>
            <a:pPr marL="0" indent="0">
              <a:buNone/>
            </a:pPr>
            <a:r>
              <a:rPr lang="es-AR" sz="2400" dirty="0"/>
              <a:t>III) Si el edificio de Laura tiene 4tro piso, además de la planta baja, ¿Se puede calcular (aproximadamente) la </a:t>
            </a:r>
            <a:r>
              <a:rPr lang="es-AR" sz="2400" b="1" dirty="0"/>
              <a:t>altura del edificio</a:t>
            </a:r>
            <a:r>
              <a:rPr lang="es-AR" sz="2400" dirty="0"/>
              <a:t>? En caso que NO, justifique su respuesta e indique que dato falta. En el caso que SI, realiza el cálculo </a:t>
            </a:r>
            <a:r>
              <a:rPr lang="es-AR" sz="2400" dirty="0" smtClean="0"/>
              <a:t>correspondiente.</a:t>
            </a:r>
            <a:endParaRPr lang="es-AR" sz="2400" dirty="0"/>
          </a:p>
        </p:txBody>
      </p:sp>
    </p:spTree>
    <p:extLst>
      <p:ext uri="{BB962C8B-B14F-4D97-AF65-F5344CB8AC3E}">
        <p14:creationId xmlns:p14="http://schemas.microsoft.com/office/powerpoint/2010/main" val="597902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486" y="672475"/>
            <a:ext cx="6263153" cy="970450"/>
          </a:xfrm>
        </p:spPr>
        <p:txBody>
          <a:bodyPr/>
          <a:lstStyle/>
          <a:p>
            <a:r>
              <a:rPr lang="es-AR" dirty="0" smtClean="0"/>
              <a:t>Propiedad de ángulos de un triángulo</a:t>
            </a:r>
            <a:endParaRPr lang="es-AR" dirty="0"/>
          </a:p>
        </p:txBody>
      </p:sp>
      <p:sp>
        <p:nvSpPr>
          <p:cNvPr id="4" name="Marcador de contenido 3"/>
          <p:cNvSpPr>
            <a:spLocks noGrp="1"/>
          </p:cNvSpPr>
          <p:nvPr>
            <p:ph idx="1"/>
          </p:nvPr>
        </p:nvSpPr>
        <p:spPr>
          <a:xfrm>
            <a:off x="442194" y="2584522"/>
            <a:ext cx="11323982" cy="3636511"/>
          </a:xfrm>
          <a:solidFill>
            <a:schemeClr val="bg2"/>
          </a:solidFill>
          <a:ln>
            <a:solidFill>
              <a:schemeClr val="bg2"/>
            </a:solidFill>
          </a:ln>
          <a:effectLst/>
        </p:spPr>
        <p:txBody>
          <a:bodyPr>
            <a:noAutofit/>
          </a:bodyPr>
          <a:lstStyle/>
          <a:p>
            <a:pPr marL="536575" indent="-536575">
              <a:buFont typeface="+mj-lt"/>
              <a:buAutoNum type="arabicPeriod"/>
            </a:pPr>
            <a:r>
              <a:rPr lang="es-AR" sz="3600" dirty="0"/>
              <a:t>La suma de los ángulos internos es de </a:t>
            </a:r>
            <a:r>
              <a:rPr lang="es-AR" sz="3600" dirty="0" smtClean="0"/>
              <a:t>180º</a:t>
            </a:r>
          </a:p>
          <a:p>
            <a:pPr marL="536575" indent="-536575">
              <a:buFont typeface="+mj-lt"/>
              <a:buAutoNum type="arabicPeriod"/>
            </a:pPr>
            <a:r>
              <a:rPr lang="es-AR" sz="3600" dirty="0"/>
              <a:t>La suma de los ángulos exteriores es de </a:t>
            </a:r>
            <a:r>
              <a:rPr lang="es-AR" sz="3600" dirty="0" smtClean="0"/>
              <a:t>360º</a:t>
            </a:r>
          </a:p>
          <a:p>
            <a:pPr marL="536575" indent="-536575">
              <a:buFont typeface="+mj-lt"/>
              <a:buAutoNum type="arabicPeriod"/>
            </a:pPr>
            <a:r>
              <a:rPr lang="es-AR" sz="3600" dirty="0"/>
              <a:t>La suma de dos ángulos interiores es igual al ángulo exterior no adyacente</a:t>
            </a:r>
            <a:endParaRPr lang="es-AR" sz="3600" dirty="0"/>
          </a:p>
        </p:txBody>
      </p:sp>
      <p:sp>
        <p:nvSpPr>
          <p:cNvPr id="8"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1029" name="Picture 5" descr="Resolución de triángulos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823" y="-99909"/>
            <a:ext cx="5883865" cy="303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0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750"/>
                                        <p:tgtEl>
                                          <p:spTgt spid="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Propiedades de los lados de un triángulo</a:t>
            </a:r>
            <a:endParaRPr lang="es-AR" dirty="0"/>
          </a:p>
        </p:txBody>
      </p:sp>
      <p:sp>
        <p:nvSpPr>
          <p:cNvPr id="3" name="Marcador de contenido 2"/>
          <p:cNvSpPr>
            <a:spLocks noGrp="1"/>
          </p:cNvSpPr>
          <p:nvPr>
            <p:ph idx="1"/>
          </p:nvPr>
        </p:nvSpPr>
        <p:spPr>
          <a:solidFill>
            <a:schemeClr val="bg2"/>
          </a:solidFill>
          <a:ln>
            <a:solidFill>
              <a:schemeClr val="bg2"/>
            </a:solidFill>
          </a:ln>
          <a:effectLst/>
        </p:spPr>
        <p:txBody>
          <a:bodyPr>
            <a:normAutofit/>
          </a:bodyPr>
          <a:lstStyle/>
          <a:p>
            <a:pPr marL="623888" indent="-623888">
              <a:buFont typeface="+mj-lt"/>
              <a:buAutoNum type="arabicPeriod" startAt="4"/>
            </a:pPr>
            <a:r>
              <a:rPr lang="es-AR" sz="3600" dirty="0"/>
              <a:t>La suma de dos lados de un triángulo siempre tiene que ser mayor al tercer </a:t>
            </a:r>
            <a:r>
              <a:rPr lang="es-AR" sz="3600" dirty="0" smtClean="0"/>
              <a:t>lado</a:t>
            </a:r>
          </a:p>
          <a:p>
            <a:pPr marL="623888" indent="-623888">
              <a:buFont typeface="+mj-lt"/>
              <a:buAutoNum type="arabicPeriod" startAt="4"/>
            </a:pPr>
            <a:r>
              <a:rPr lang="es-AR" sz="3600" dirty="0" smtClean="0"/>
              <a:t> Al </a:t>
            </a:r>
            <a:r>
              <a:rPr lang="es-AR" sz="3600" dirty="0"/>
              <a:t>lado mayor se le opone el ángulo mayor, y al lado menor se le opone el </a:t>
            </a:r>
            <a:r>
              <a:rPr lang="es-AR" sz="3600" dirty="0" smtClean="0"/>
              <a:t>ángulo menor</a:t>
            </a:r>
            <a:r>
              <a:rPr lang="es-AR" sz="3600" dirty="0"/>
              <a:t>. </a:t>
            </a:r>
            <a:endParaRPr lang="es-AR" sz="3600" dirty="0"/>
          </a:p>
        </p:txBody>
      </p:sp>
    </p:spTree>
    <p:extLst>
      <p:ext uri="{BB962C8B-B14F-4D97-AF65-F5344CB8AC3E}">
        <p14:creationId xmlns:p14="http://schemas.microsoft.com/office/powerpoint/2010/main" val="35984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Triángulo rectángulo</a:t>
            </a:r>
            <a:endParaRPr lang="es-AR" dirty="0"/>
          </a:p>
        </p:txBody>
      </p:sp>
      <p:sp>
        <p:nvSpPr>
          <p:cNvPr id="3" name="Marcador de contenido 2"/>
          <p:cNvSpPr>
            <a:spLocks noGrp="1"/>
          </p:cNvSpPr>
          <p:nvPr>
            <p:ph idx="1"/>
          </p:nvPr>
        </p:nvSpPr>
        <p:spPr>
          <a:xfrm>
            <a:off x="818712" y="2222287"/>
            <a:ext cx="7889859" cy="1028913"/>
          </a:xfrm>
          <a:solidFill>
            <a:schemeClr val="bg2"/>
          </a:solidFill>
          <a:ln>
            <a:solidFill>
              <a:schemeClr val="bg2"/>
            </a:solidFill>
          </a:ln>
          <a:effectLst/>
        </p:spPr>
        <p:txBody>
          <a:bodyPr>
            <a:noAutofit/>
          </a:bodyPr>
          <a:lstStyle/>
          <a:p>
            <a:pPr marL="0" indent="0">
              <a:buNone/>
            </a:pPr>
            <a:r>
              <a:rPr lang="es-AR" sz="3500" u="sng" dirty="0" smtClean="0"/>
              <a:t>Definición: </a:t>
            </a:r>
            <a:r>
              <a:rPr lang="es-AR" sz="3500" dirty="0" smtClean="0"/>
              <a:t>Es un triángulo con un ángulo recto (90ª)</a:t>
            </a:r>
          </a:p>
        </p:txBody>
      </p:sp>
      <mc:AlternateContent xmlns:mc="http://schemas.openxmlformats.org/markup-compatibility/2006">
        <mc:Choice xmlns:a14="http://schemas.microsoft.com/office/drawing/2010/main" Requires="a14">
          <p:sp>
            <p:nvSpPr>
              <p:cNvPr id="5" name="Marcador de contenido 2"/>
              <p:cNvSpPr txBox="1">
                <a:spLocks/>
              </p:cNvSpPr>
              <p:nvPr/>
            </p:nvSpPr>
            <p:spPr>
              <a:xfrm>
                <a:off x="810000" y="3378766"/>
                <a:ext cx="11106133" cy="3312319"/>
              </a:xfrm>
              <a:prstGeom prst="rect">
                <a:avLst/>
              </a:prstGeom>
              <a:solidFill>
                <a:schemeClr val="bg2"/>
              </a:solidFill>
              <a:ln>
                <a:solidFill>
                  <a:schemeClr val="bg2"/>
                </a:solidFill>
              </a:ln>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s-AR" sz="3500" u="sng" dirty="0" smtClean="0"/>
                  <a:t>Propiedades:</a:t>
                </a:r>
              </a:p>
              <a:p>
                <a:pPr marL="742950" indent="-742950">
                  <a:buFont typeface="+mj-lt"/>
                  <a:buAutoNum type="arabicPeriod"/>
                </a:pPr>
                <a:r>
                  <a:rPr lang="es-AR" sz="3500" dirty="0" smtClean="0"/>
                  <a:t>Tiene dos ángulos agudos complementarios </a:t>
                </a:r>
                <a14:m>
                  <m:oMath xmlns:m="http://schemas.openxmlformats.org/officeDocument/2006/math">
                    <m:r>
                      <a:rPr lang="es-AR" sz="3500" b="0" i="1" smtClean="0">
                        <a:latin typeface="Cambria Math" panose="02040503050406030204" pitchFamily="18" charset="0"/>
                      </a:rPr>
                      <m:t>(</m:t>
                    </m:r>
                    <m:r>
                      <a:rPr lang="es-AR" sz="3500" b="0" i="1" smtClean="0">
                        <a:latin typeface="Cambria Math" panose="02040503050406030204" pitchFamily="18" charset="0"/>
                        <a:ea typeface="Cambria Math" panose="02040503050406030204" pitchFamily="18" charset="0"/>
                      </a:rPr>
                      <m:t>𝛽</m:t>
                    </m:r>
                    <m:r>
                      <a:rPr lang="es-AR" sz="3500" b="0" i="1" smtClean="0">
                        <a:latin typeface="Cambria Math" panose="02040503050406030204" pitchFamily="18" charset="0"/>
                        <a:ea typeface="Cambria Math" panose="02040503050406030204" pitchFamily="18" charset="0"/>
                      </a:rPr>
                      <m:t>+</m:t>
                    </m:r>
                    <m:r>
                      <a:rPr lang="es-AR" sz="3500" b="0" i="1" smtClean="0">
                        <a:latin typeface="Cambria Math" panose="02040503050406030204" pitchFamily="18" charset="0"/>
                        <a:ea typeface="Cambria Math" panose="02040503050406030204" pitchFamily="18" charset="0"/>
                      </a:rPr>
                      <m:t>𝛼</m:t>
                    </m:r>
                    <m:r>
                      <a:rPr lang="es-AR" sz="3500" b="0" i="1" smtClean="0">
                        <a:latin typeface="Cambria Math" panose="02040503050406030204" pitchFamily="18" charset="0"/>
                        <a:ea typeface="Cambria Math" panose="02040503050406030204" pitchFamily="18" charset="0"/>
                      </a:rPr>
                      <m:t>=90º)</m:t>
                    </m:r>
                  </m:oMath>
                </a14:m>
                <a:endParaRPr lang="es-AR" sz="3500" dirty="0" smtClean="0"/>
              </a:p>
              <a:p>
                <a:pPr marL="742950" indent="-742950">
                  <a:buFont typeface="+mj-lt"/>
                  <a:buAutoNum type="arabicPeriod"/>
                </a:pPr>
                <a:r>
                  <a:rPr lang="es-AR" sz="3500" dirty="0" smtClean="0"/>
                  <a:t>El lado mayor (opuesto al ángulo recto) se llama </a:t>
                </a:r>
                <a:r>
                  <a:rPr lang="es-AR" sz="3500" b="1" dirty="0" smtClean="0"/>
                  <a:t>hipotenusa</a:t>
                </a:r>
                <a:r>
                  <a:rPr lang="es-AR" sz="3500" dirty="0" smtClean="0"/>
                  <a:t>, y los otros dos lados (adyacentes al ángulo recto) </a:t>
                </a:r>
                <a:r>
                  <a:rPr lang="es-AR" sz="3500" b="1" dirty="0" smtClean="0"/>
                  <a:t>catetos</a:t>
                </a:r>
                <a:endParaRPr lang="es-AR" sz="3500" b="1" dirty="0"/>
              </a:p>
            </p:txBody>
          </p:sp>
        </mc:Choice>
        <mc:Fallback>
          <p:sp>
            <p:nvSpPr>
              <p:cNvPr id="5" name="Marcador de contenido 2"/>
              <p:cNvSpPr txBox="1">
                <a:spLocks noRot="1" noChangeAspect="1" noMove="1" noResize="1" noEditPoints="1" noAdjustHandles="1" noChangeArrowheads="1" noChangeShapeType="1" noTextEdit="1"/>
              </p:cNvSpPr>
              <p:nvPr/>
            </p:nvSpPr>
            <p:spPr>
              <a:xfrm>
                <a:off x="810000" y="3378766"/>
                <a:ext cx="11106133" cy="3312319"/>
              </a:xfrm>
              <a:prstGeom prst="rect">
                <a:avLst/>
              </a:prstGeom>
              <a:blipFill rotWithShape="0">
                <a:blip r:embed="rId2"/>
                <a:stretch>
                  <a:fillRect l="-1590" t="-7875" b="-11722"/>
                </a:stretch>
              </a:blipFill>
              <a:ln>
                <a:solidFill>
                  <a:schemeClr val="bg2"/>
                </a:solidFill>
              </a:ln>
              <a:effectLst/>
            </p:spPr>
            <p:txBody>
              <a:bodyPr/>
              <a:lstStyle/>
              <a:p>
                <a:r>
                  <a:rPr lang="es-AR">
                    <a:noFill/>
                  </a:rPr>
                  <a:t> </a:t>
                </a:r>
              </a:p>
            </p:txBody>
          </p:sp>
        </mc:Fallback>
      </mc:AlternateContent>
      <p:pic>
        <p:nvPicPr>
          <p:cNvPr id="2050" name="Picture 2" descr="Calculadora de lados y ángulos del triángulo rectáng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128" y="1417638"/>
            <a:ext cx="3272670" cy="257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Triángulo rectángulo</a:t>
            </a:r>
            <a:endParaRPr lang="es-AR" dirty="0"/>
          </a:p>
        </p:txBody>
      </p:sp>
      <mc:AlternateContent xmlns:mc="http://schemas.openxmlformats.org/markup-compatibility/2006">
        <mc:Choice xmlns:a14="http://schemas.microsoft.com/office/drawing/2010/main" Requires="a14">
          <p:sp>
            <p:nvSpPr>
              <p:cNvPr id="5" name="Marcador de contenido 2"/>
              <p:cNvSpPr txBox="1">
                <a:spLocks/>
              </p:cNvSpPr>
              <p:nvPr/>
            </p:nvSpPr>
            <p:spPr>
              <a:xfrm>
                <a:off x="810000" y="2388088"/>
                <a:ext cx="11106133" cy="4302997"/>
              </a:xfrm>
              <a:prstGeom prst="rect">
                <a:avLst/>
              </a:prstGeom>
              <a:solidFill>
                <a:schemeClr val="bg2"/>
              </a:solidFill>
              <a:ln>
                <a:solidFill>
                  <a:schemeClr val="bg2"/>
                </a:solidFill>
              </a:ln>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s-AR" sz="3500" u="sng" dirty="0" smtClean="0"/>
                  <a:t>Propiedades:</a:t>
                </a:r>
              </a:p>
              <a:p>
                <a:pPr marL="742950" indent="-742950">
                  <a:buFont typeface="+mj-lt"/>
                  <a:buAutoNum type="arabicPeriod" startAt="3"/>
                </a:pPr>
                <a:r>
                  <a:rPr lang="es-AR" sz="3600" dirty="0"/>
                  <a:t>Las alturas respecto a los lados adyacente al ángulo de 90º (catetos) coinciden con esos lados</a:t>
                </a:r>
                <a:r>
                  <a:rPr lang="es-AR" sz="3600" dirty="0" smtClean="0"/>
                  <a:t>.</a:t>
                </a:r>
              </a:p>
              <a:p>
                <a:pPr marL="742950" indent="-742950">
                  <a:buFont typeface="+mj-lt"/>
                  <a:buAutoNum type="arabicPeriod" startAt="3"/>
                </a:pPr>
                <a:r>
                  <a:rPr lang="es-AR" sz="3500" dirty="0" smtClean="0"/>
                  <a:t>Se verifica el teorema de Pitágoras:</a:t>
                </a:r>
              </a:p>
              <a:p>
                <a:pPr marL="0" indent="0">
                  <a:buNone/>
                </a:pPr>
                <a14:m>
                  <m:oMathPara xmlns:m="http://schemas.openxmlformats.org/officeDocument/2006/math">
                    <m:oMathParaPr>
                      <m:jc m:val="centerGroup"/>
                    </m:oMathParaPr>
                    <m:oMath xmlns:m="http://schemas.openxmlformats.org/officeDocument/2006/math">
                      <m:sSup>
                        <m:sSupPr>
                          <m:ctrlPr>
                            <a:rPr lang="es-AR" sz="3500" b="1" i="1" smtClean="0">
                              <a:latin typeface="Cambria Math" panose="02040503050406030204" pitchFamily="18" charset="0"/>
                            </a:rPr>
                          </m:ctrlPr>
                        </m:sSupPr>
                        <m:e>
                          <m:d>
                            <m:dPr>
                              <m:ctrlPr>
                                <a:rPr lang="es-AR" sz="3500" b="1" i="1" smtClean="0">
                                  <a:latin typeface="Cambria Math" panose="02040503050406030204" pitchFamily="18" charset="0"/>
                                </a:rPr>
                              </m:ctrlPr>
                            </m:dPr>
                            <m:e>
                              <m:r>
                                <a:rPr lang="es-AR" sz="3500" b="1" i="1" smtClean="0">
                                  <a:latin typeface="Cambria Math" panose="02040503050406030204" pitchFamily="18" charset="0"/>
                                </a:rPr>
                                <m:t>𝑯𝒊𝒑𝒐𝒕𝒆𝒏𝒖𝒔𝒂</m:t>
                              </m:r>
                            </m:e>
                          </m:d>
                        </m:e>
                        <m:sup>
                          <m:r>
                            <a:rPr lang="es-AR" sz="3500" b="1" i="1" smtClean="0">
                              <a:latin typeface="Cambria Math" panose="02040503050406030204" pitchFamily="18" charset="0"/>
                            </a:rPr>
                            <m:t>𝟐</m:t>
                          </m:r>
                        </m:sup>
                      </m:sSup>
                      <m:r>
                        <a:rPr lang="es-AR" sz="3500" b="1" i="1" smtClean="0">
                          <a:latin typeface="Cambria Math" panose="02040503050406030204" pitchFamily="18" charset="0"/>
                        </a:rPr>
                        <m:t>=</m:t>
                      </m:r>
                      <m:sSup>
                        <m:sSupPr>
                          <m:ctrlPr>
                            <a:rPr lang="es-AR" sz="3500" b="1" i="1" smtClean="0">
                              <a:latin typeface="Cambria Math" panose="02040503050406030204" pitchFamily="18" charset="0"/>
                            </a:rPr>
                          </m:ctrlPr>
                        </m:sSupPr>
                        <m:e>
                          <m:d>
                            <m:dPr>
                              <m:ctrlPr>
                                <a:rPr lang="es-AR" sz="3500" b="1" i="1" smtClean="0">
                                  <a:latin typeface="Cambria Math" panose="02040503050406030204" pitchFamily="18" charset="0"/>
                                </a:rPr>
                              </m:ctrlPr>
                            </m:dPr>
                            <m:e>
                              <m:r>
                                <a:rPr lang="es-AR" sz="3500" b="1" i="1" smtClean="0">
                                  <a:latin typeface="Cambria Math" panose="02040503050406030204" pitchFamily="18" charset="0"/>
                                </a:rPr>
                                <m:t>𝑪𝒂𝒕𝒆𝒕</m:t>
                              </m:r>
                              <m:sSub>
                                <m:sSubPr>
                                  <m:ctrlPr>
                                    <a:rPr lang="es-AR" sz="3500" b="1" i="1" smtClean="0">
                                      <a:latin typeface="Cambria Math" panose="02040503050406030204" pitchFamily="18" charset="0"/>
                                    </a:rPr>
                                  </m:ctrlPr>
                                </m:sSubPr>
                                <m:e>
                                  <m:r>
                                    <a:rPr lang="es-AR" sz="3500" b="1" i="1" smtClean="0">
                                      <a:latin typeface="Cambria Math" panose="02040503050406030204" pitchFamily="18" charset="0"/>
                                    </a:rPr>
                                    <m:t>𝒐</m:t>
                                  </m:r>
                                </m:e>
                                <m:sub>
                                  <m:r>
                                    <a:rPr lang="es-AR" sz="3500" b="1" i="1" smtClean="0">
                                      <a:latin typeface="Cambria Math" panose="02040503050406030204" pitchFamily="18" charset="0"/>
                                    </a:rPr>
                                    <m:t>𝟏</m:t>
                                  </m:r>
                                </m:sub>
                              </m:sSub>
                            </m:e>
                          </m:d>
                        </m:e>
                        <m:sup>
                          <m:r>
                            <a:rPr lang="es-AR" sz="3500" b="1" i="1" smtClean="0">
                              <a:latin typeface="Cambria Math" panose="02040503050406030204" pitchFamily="18" charset="0"/>
                            </a:rPr>
                            <m:t>𝟐</m:t>
                          </m:r>
                        </m:sup>
                      </m:sSup>
                      <m:r>
                        <a:rPr lang="es-AR" sz="3500" b="1" i="1" smtClean="0">
                          <a:latin typeface="Cambria Math" panose="02040503050406030204" pitchFamily="18" charset="0"/>
                        </a:rPr>
                        <m:t>+</m:t>
                      </m:r>
                      <m:sSup>
                        <m:sSupPr>
                          <m:ctrlPr>
                            <a:rPr lang="es-AR" sz="3500" b="1" i="1" smtClean="0">
                              <a:latin typeface="Cambria Math" panose="02040503050406030204" pitchFamily="18" charset="0"/>
                            </a:rPr>
                          </m:ctrlPr>
                        </m:sSupPr>
                        <m:e>
                          <m:d>
                            <m:dPr>
                              <m:ctrlPr>
                                <a:rPr lang="es-AR" sz="3500" b="1" i="1" smtClean="0">
                                  <a:latin typeface="Cambria Math" panose="02040503050406030204" pitchFamily="18" charset="0"/>
                                </a:rPr>
                              </m:ctrlPr>
                            </m:dPr>
                            <m:e>
                              <m:r>
                                <a:rPr lang="es-AR" sz="3500" b="1" i="1" smtClean="0">
                                  <a:latin typeface="Cambria Math" panose="02040503050406030204" pitchFamily="18" charset="0"/>
                                </a:rPr>
                                <m:t>𝑪𝒂𝒕𝒆𝒕</m:t>
                              </m:r>
                              <m:sSub>
                                <m:sSubPr>
                                  <m:ctrlPr>
                                    <a:rPr lang="es-AR" sz="3500" b="1" i="1" smtClean="0">
                                      <a:latin typeface="Cambria Math" panose="02040503050406030204" pitchFamily="18" charset="0"/>
                                    </a:rPr>
                                  </m:ctrlPr>
                                </m:sSubPr>
                                <m:e>
                                  <m:r>
                                    <a:rPr lang="es-AR" sz="3500" b="1" i="1" smtClean="0">
                                      <a:latin typeface="Cambria Math" panose="02040503050406030204" pitchFamily="18" charset="0"/>
                                    </a:rPr>
                                    <m:t>𝒐</m:t>
                                  </m:r>
                                </m:e>
                                <m:sub>
                                  <m:r>
                                    <a:rPr lang="es-AR" sz="3500" b="1" i="1" smtClean="0">
                                      <a:latin typeface="Cambria Math" panose="02040503050406030204" pitchFamily="18" charset="0"/>
                                    </a:rPr>
                                    <m:t>𝟐</m:t>
                                  </m:r>
                                </m:sub>
                              </m:sSub>
                            </m:e>
                          </m:d>
                        </m:e>
                        <m:sup>
                          <m:r>
                            <a:rPr lang="es-AR" sz="3500" b="1" i="1" smtClean="0">
                              <a:latin typeface="Cambria Math" panose="02040503050406030204" pitchFamily="18" charset="0"/>
                            </a:rPr>
                            <m:t>𝟐</m:t>
                          </m:r>
                        </m:sup>
                      </m:sSup>
                    </m:oMath>
                  </m:oMathPara>
                </a14:m>
                <a:endParaRPr lang="es-AR" sz="3500" b="1" dirty="0"/>
              </a:p>
            </p:txBody>
          </p:sp>
        </mc:Choice>
        <mc:Fallback>
          <p:sp>
            <p:nvSpPr>
              <p:cNvPr id="5" name="Marcador de contenido 2"/>
              <p:cNvSpPr txBox="1">
                <a:spLocks noRot="1" noChangeAspect="1" noMove="1" noResize="1" noEditPoints="1" noAdjustHandles="1" noChangeArrowheads="1" noChangeShapeType="1" noTextEdit="1"/>
              </p:cNvSpPr>
              <p:nvPr/>
            </p:nvSpPr>
            <p:spPr>
              <a:xfrm>
                <a:off x="810000" y="2388088"/>
                <a:ext cx="11106133" cy="4302997"/>
              </a:xfrm>
              <a:prstGeom prst="rect">
                <a:avLst/>
              </a:prstGeom>
              <a:blipFill rotWithShape="0">
                <a:blip r:embed="rId2"/>
                <a:stretch>
                  <a:fillRect l="-1645" r="-1261"/>
                </a:stretch>
              </a:blipFill>
              <a:ln>
                <a:solidFill>
                  <a:schemeClr val="bg2"/>
                </a:solidFill>
              </a:ln>
              <a:effectLst/>
            </p:spPr>
            <p:txBody>
              <a:bodyPr/>
              <a:lstStyle/>
              <a:p>
                <a:r>
                  <a:rPr lang="es-AR">
                    <a:noFill/>
                  </a:rPr>
                  <a:t> </a:t>
                </a:r>
              </a:p>
            </p:txBody>
          </p:sp>
        </mc:Fallback>
      </mc:AlternateContent>
      <p:pic>
        <p:nvPicPr>
          <p:cNvPr id="2050" name="Picture 2" descr="Calculadora de lados y ángulos del triángulo rectáng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071" y="808038"/>
            <a:ext cx="3272670" cy="257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AR" dirty="0"/>
              <a:t>6.5 </a:t>
            </a:r>
            <a:r>
              <a:rPr lang="es-AR" dirty="0" smtClean="0"/>
              <a:t>La ley de senos</a:t>
            </a:r>
            <a:endParaRPr lang="es-AR" dirty="0"/>
          </a:p>
        </p:txBody>
      </p:sp>
      <p:sp>
        <p:nvSpPr>
          <p:cNvPr id="5" name="Subtítulo 4"/>
          <p:cNvSpPr>
            <a:spLocks noGrp="1"/>
          </p:cNvSpPr>
          <p:nvPr>
            <p:ph type="subTitle" idx="1"/>
          </p:nvPr>
        </p:nvSpPr>
        <p:spPr/>
        <p:txBody>
          <a:bodyPr/>
          <a:lstStyle/>
          <a:p>
            <a:endParaRPr lang="es-AR"/>
          </a:p>
        </p:txBody>
      </p:sp>
    </p:spTree>
    <p:extLst>
      <p:ext uri="{BB962C8B-B14F-4D97-AF65-F5344CB8AC3E}">
        <p14:creationId xmlns:p14="http://schemas.microsoft.com/office/powerpoint/2010/main" val="157702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Ley del seno</a:t>
            </a:r>
            <a:endParaRPr lang="es-AR" dirty="0"/>
          </a:p>
        </p:txBody>
      </p:sp>
      <p:pic>
        <p:nvPicPr>
          <p:cNvPr id="1026" name="Picture 2" descr="Teorema del seno - Wikipedia, la enciclopedia libre"/>
          <p:cNvPicPr>
            <a:picLocks noChangeAspect="1" noChangeArrowheads="1"/>
          </p:cNvPicPr>
          <p:nvPr/>
        </p:nvPicPr>
        <p:blipFill rotWithShape="1">
          <a:blip r:embed="rId2">
            <a:extLst>
              <a:ext uri="{28A0092B-C50C-407E-A947-70E740481C1C}">
                <a14:useLocalDpi xmlns:a14="http://schemas.microsoft.com/office/drawing/2010/main" val="0"/>
              </a:ext>
            </a:extLst>
          </a:blip>
          <a:srcRect b="27099"/>
          <a:stretch/>
        </p:blipFill>
        <p:spPr bwMode="auto">
          <a:xfrm>
            <a:off x="90825" y="1855074"/>
            <a:ext cx="6480403" cy="4806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orema del seno - Wikipedia, la enciclopedia libre"/>
          <p:cNvPicPr>
            <a:picLocks noChangeAspect="1" noChangeArrowheads="1"/>
          </p:cNvPicPr>
          <p:nvPr/>
        </p:nvPicPr>
        <p:blipFill rotWithShape="1">
          <a:blip r:embed="rId2">
            <a:extLst>
              <a:ext uri="{28A0092B-C50C-407E-A947-70E740481C1C}">
                <a14:useLocalDpi xmlns:a14="http://schemas.microsoft.com/office/drawing/2010/main" val="0"/>
              </a:ext>
            </a:extLst>
          </a:blip>
          <a:srcRect t="76777"/>
          <a:stretch/>
        </p:blipFill>
        <p:spPr bwMode="auto">
          <a:xfrm>
            <a:off x="5083741" y="2727308"/>
            <a:ext cx="6480403" cy="15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Ejemplos de aplicación</a:t>
            </a:r>
            <a:endParaRPr lang="es-AR" dirty="0"/>
          </a:p>
        </p:txBody>
      </p:sp>
      <p:sp>
        <p:nvSpPr>
          <p:cNvPr id="3" name="Marcador de contenido 2"/>
          <p:cNvSpPr>
            <a:spLocks noGrp="1"/>
          </p:cNvSpPr>
          <p:nvPr>
            <p:ph idx="1"/>
          </p:nvPr>
        </p:nvSpPr>
        <p:spPr>
          <a:xfrm>
            <a:off x="818712" y="2222288"/>
            <a:ext cx="10554574" cy="999884"/>
          </a:xfrm>
          <a:effectLst/>
        </p:spPr>
        <p:txBody>
          <a:bodyPr>
            <a:normAutofit/>
          </a:bodyPr>
          <a:lstStyle/>
          <a:p>
            <a:pPr marL="0" indent="0">
              <a:buNone/>
            </a:pPr>
            <a:r>
              <a:rPr lang="es-AR" sz="3200" dirty="0" smtClean="0"/>
              <a:t>Resolver el siguiente triángulo</a:t>
            </a:r>
            <a:endParaRPr lang="es-AR" sz="3200" dirty="0"/>
          </a:p>
        </p:txBody>
      </p:sp>
      <p:pic>
        <p:nvPicPr>
          <p:cNvPr id="4" name="Imagen 3"/>
          <p:cNvPicPr>
            <a:picLocks noChangeAspect="1"/>
          </p:cNvPicPr>
          <p:nvPr/>
        </p:nvPicPr>
        <p:blipFill rotWithShape="1">
          <a:blip r:embed="rId2"/>
          <a:srcRect l="7381" t="31526" r="69642" b="34807"/>
          <a:stretch/>
        </p:blipFill>
        <p:spPr>
          <a:xfrm>
            <a:off x="7192213" y="2402916"/>
            <a:ext cx="4413302" cy="3635828"/>
          </a:xfrm>
          <a:prstGeom prst="rect">
            <a:avLst/>
          </a:prstGeom>
        </p:spPr>
      </p:pic>
    </p:spTree>
    <p:extLst>
      <p:ext uri="{BB962C8B-B14F-4D97-AF65-F5344CB8AC3E}">
        <p14:creationId xmlns:p14="http://schemas.microsoft.com/office/powerpoint/2010/main" val="195324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Actividades</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5736" t="43134" r="22904" b="51962"/>
          <a:stretch/>
        </p:blipFill>
        <p:spPr>
          <a:xfrm>
            <a:off x="376516" y="2222286"/>
            <a:ext cx="11242713" cy="749513"/>
          </a:xfrm>
          <a:prstGeom prst="rect">
            <a:avLst/>
          </a:prstGeom>
        </p:spPr>
      </p:pic>
      <p:pic>
        <p:nvPicPr>
          <p:cNvPr id="5" name="Imagen 4"/>
          <p:cNvPicPr>
            <a:picLocks noChangeAspect="1"/>
          </p:cNvPicPr>
          <p:nvPr/>
        </p:nvPicPr>
        <p:blipFill rotWithShape="1">
          <a:blip r:embed="rId3"/>
          <a:srcRect l="35515" t="30579" r="23456" b="64321"/>
          <a:stretch/>
        </p:blipFill>
        <p:spPr>
          <a:xfrm>
            <a:off x="241550" y="3100078"/>
            <a:ext cx="11512643" cy="804648"/>
          </a:xfrm>
          <a:prstGeom prst="rect">
            <a:avLst/>
          </a:prstGeom>
        </p:spPr>
      </p:pic>
      <p:pic>
        <p:nvPicPr>
          <p:cNvPr id="6" name="Imagen 5"/>
          <p:cNvPicPr>
            <a:picLocks noChangeAspect="1"/>
          </p:cNvPicPr>
          <p:nvPr/>
        </p:nvPicPr>
        <p:blipFill rotWithShape="1">
          <a:blip r:embed="rId4"/>
          <a:srcRect l="35956" t="43330" r="24118" b="50392"/>
          <a:stretch/>
        </p:blipFill>
        <p:spPr>
          <a:xfrm>
            <a:off x="376516" y="3895854"/>
            <a:ext cx="11153066" cy="985907"/>
          </a:xfrm>
          <a:prstGeom prst="rect">
            <a:avLst/>
          </a:prstGeom>
        </p:spPr>
      </p:pic>
    </p:spTree>
    <p:extLst>
      <p:ext uri="{BB962C8B-B14F-4D97-AF65-F5344CB8AC3E}">
        <p14:creationId xmlns:p14="http://schemas.microsoft.com/office/powerpoint/2010/main" val="3187445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Personalizado 39">
      <a:dk1>
        <a:sysClr val="windowText" lastClr="000000"/>
      </a:dk1>
      <a:lt1>
        <a:srgbClr val="000000"/>
      </a:lt1>
      <a:dk2>
        <a:srgbClr val="FFFFFF"/>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TM03457503[[fn=Citable]]</Template>
  <TotalTime>427</TotalTime>
  <Words>352</Words>
  <Application>Microsoft Office PowerPoint</Application>
  <PresentationFormat>Panorámica</PresentationFormat>
  <Paragraphs>34</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Cambria Math</vt:lpstr>
      <vt:lpstr>Century Gothic</vt:lpstr>
      <vt:lpstr>Wingdings 2</vt:lpstr>
      <vt:lpstr>Citable</vt:lpstr>
      <vt:lpstr>Triángulo rectángulo Trigonometría</vt:lpstr>
      <vt:lpstr>Propiedad de ángulos de un triángulo</vt:lpstr>
      <vt:lpstr>Propiedades de los lados de un triángulo</vt:lpstr>
      <vt:lpstr>Triángulo rectángulo</vt:lpstr>
      <vt:lpstr>Triángulo rectángulo</vt:lpstr>
      <vt:lpstr>6.5 La ley de senos</vt:lpstr>
      <vt:lpstr>Ley del seno</vt:lpstr>
      <vt:lpstr>Ejemplos de aplicación</vt:lpstr>
      <vt:lpstr>Actividades</vt:lpstr>
      <vt:lpstr>6.6 Ley del coseno</vt:lpstr>
      <vt:lpstr>Presentación de PowerPoint</vt:lpstr>
      <vt:lpstr>Halla los ángulos del triangulo</vt:lpstr>
      <vt:lpstr>Ejercicios</vt:lpstr>
      <vt:lpstr>Calcula el perímetro y área de la siguiente figura</vt:lpstr>
      <vt:lpstr>Problema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trigonométrica</dc:title>
  <dc:creator>María Alejandra Saux</dc:creator>
  <cp:lastModifiedBy>María Alejandra Saux</cp:lastModifiedBy>
  <cp:revision>41</cp:revision>
  <dcterms:created xsi:type="dcterms:W3CDTF">2023-06-02T13:26:34Z</dcterms:created>
  <dcterms:modified xsi:type="dcterms:W3CDTF">2024-07-01T01:06:43Z</dcterms:modified>
</cp:coreProperties>
</file>