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60" r:id="rId4"/>
    <p:sldId id="259" r:id="rId5"/>
    <p:sldId id="287" r:id="rId6"/>
    <p:sldId id="258" r:id="rId7"/>
    <p:sldId id="261" r:id="rId8"/>
    <p:sldId id="266" r:id="rId9"/>
    <p:sldId id="265" r:id="rId10"/>
    <p:sldId id="267" r:id="rId11"/>
    <p:sldId id="268" r:id="rId12"/>
    <p:sldId id="269" r:id="rId13"/>
    <p:sldId id="270" r:id="rId14"/>
    <p:sldId id="264" r:id="rId15"/>
    <p:sldId id="263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80" r:id="rId24"/>
    <p:sldId id="279" r:id="rId25"/>
    <p:sldId id="285" r:id="rId26"/>
    <p:sldId id="281" r:id="rId27"/>
    <p:sldId id="283" r:id="rId28"/>
    <p:sldId id="284" r:id="rId29"/>
    <p:sldId id="286" r:id="rId30"/>
    <p:sldId id="288" r:id="rId31"/>
    <p:sldId id="289" r:id="rId32"/>
    <p:sldId id="290" r:id="rId33"/>
    <p:sldId id="291" r:id="rId34"/>
    <p:sldId id="294" r:id="rId35"/>
    <p:sldId id="295" r:id="rId36"/>
    <p:sldId id="296" r:id="rId37"/>
    <p:sldId id="297" r:id="rId38"/>
    <p:sldId id="30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35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2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5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2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97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3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7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9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0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2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../1GeoGebra.%20Vectores%20por%20un%20escalar.gg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es-AR" dirty="0" smtClean="0"/>
                  <a:t>Vectores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AR" dirty="0" smtClean="0"/>
                  <a:t> 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0">
                <a:blip r:embed="rId2"/>
                <a:stretch>
                  <a:fillRect l="-5152" b="-1606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669409"/>
          </a:xfrm>
        </p:spPr>
        <p:txBody>
          <a:bodyPr>
            <a:normAutofit/>
          </a:bodyPr>
          <a:lstStyle/>
          <a:p>
            <a:r>
              <a:rPr lang="es-AR" dirty="0" smtClean="0"/>
              <a:t>Capitulo 4.1</a:t>
            </a:r>
          </a:p>
          <a:p>
            <a:pPr algn="r"/>
            <a:r>
              <a:rPr lang="es-AR" dirty="0" smtClean="0"/>
              <a:t>Jueves 11/4</a:t>
            </a:r>
          </a:p>
          <a:p>
            <a:pPr algn="r"/>
            <a:r>
              <a:rPr lang="es-AR" dirty="0" smtClean="0"/>
              <a:t>Comisión C y D</a:t>
            </a:r>
          </a:p>
        </p:txBody>
      </p:sp>
    </p:spTree>
    <p:extLst>
      <p:ext uri="{BB962C8B-B14F-4D97-AF65-F5344CB8AC3E}">
        <p14:creationId xmlns:p14="http://schemas.microsoft.com/office/powerpoint/2010/main" val="19541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AR" dirty="0" err="1"/>
              <a:t>Tips</a:t>
            </a:r>
            <a:r>
              <a:rPr lang="es-AR" dirty="0"/>
              <a:t> para la dirección: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755341" y="1845734"/>
                <a:ext cx="5400339" cy="4023360"/>
              </a:xfrm>
            </p:spPr>
            <p:txBody>
              <a:bodyPr>
                <a:normAutofit/>
              </a:bodyPr>
              <a:lstStyle/>
              <a:p>
                <a:r>
                  <a:rPr lang="es-AR" sz="2800" dirty="0" smtClean="0"/>
                  <a:t>Cuando el vector esta en el </a:t>
                </a:r>
                <a:r>
                  <a:rPr lang="es-AR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segundo cuadrante</a:t>
                </a:r>
                <a:r>
                  <a:rPr lang="es-AR" sz="2800" dirty="0" smtClean="0"/>
                  <a:t>, </a:t>
                </a:r>
                <a:r>
                  <a:rPr lang="es-AR" sz="2800" dirty="0"/>
                  <a:t>el ángulo que se calcula con la “operación” es el ángulo agudo que esta comprendido entre el vector y el eje x, y nosotros queremos el </a:t>
                </a:r>
                <a:r>
                  <a:rPr lang="es-AR" sz="2800" dirty="0" smtClean="0"/>
                  <a:t>que se forma con </a:t>
                </a:r>
                <a:r>
                  <a:rPr lang="es-AR" sz="2800" dirty="0"/>
                  <a:t>el vector </a:t>
                </a:r>
                <a:r>
                  <a:rPr lang="es-AR" sz="2800" dirty="0" smtClean="0"/>
                  <a:t>y el </a:t>
                </a:r>
                <a:r>
                  <a:rPr lang="es-AR" sz="2800" dirty="0"/>
                  <a:t>lado positivo del eje x. </a:t>
                </a:r>
                <a:endParaRPr lang="es-AR" sz="2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A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s-A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=180°−30°=</m:t>
                    </m:r>
                    <m:r>
                      <a:rPr lang="es-A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s-A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s-A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s-AR" sz="2800" dirty="0" smtClean="0"/>
              </a:p>
              <a:p>
                <a:pPr marL="0" indent="0">
                  <a:buNone/>
                </a:pPr>
                <a:endParaRPr lang="es-AR" sz="2800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341" y="1845734"/>
                <a:ext cx="5400339" cy="4023360"/>
              </a:xfrm>
              <a:blipFill rotWithShape="0">
                <a:blip r:embed="rId2"/>
                <a:stretch>
                  <a:fillRect l="-2370" t="-2727" r="-462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0956" t="30579" r="35478" b="25282"/>
          <a:stretch/>
        </p:blipFill>
        <p:spPr>
          <a:xfrm>
            <a:off x="309281" y="332940"/>
            <a:ext cx="5311589" cy="3025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41195" y="4262717"/>
                <a:ext cx="51455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=180°−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95" y="4262717"/>
                <a:ext cx="5145511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53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AR" dirty="0" err="1"/>
              <a:t>Tips</a:t>
            </a:r>
            <a:r>
              <a:rPr lang="es-AR" dirty="0"/>
              <a:t> para la dirección: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755341" y="1845734"/>
                <a:ext cx="5400339" cy="4023360"/>
              </a:xfrm>
            </p:spPr>
            <p:txBody>
              <a:bodyPr>
                <a:normAutofit/>
              </a:bodyPr>
              <a:lstStyle/>
              <a:p>
                <a:r>
                  <a:rPr lang="es-AR" sz="2800" dirty="0" smtClean="0"/>
                  <a:t>Cuando el vector esta en el </a:t>
                </a:r>
                <a:r>
                  <a:rPr lang="es-AR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tercer cuadrante</a:t>
                </a:r>
                <a:r>
                  <a:rPr lang="es-AR" sz="2800" dirty="0" smtClean="0"/>
                  <a:t>, </a:t>
                </a:r>
                <a:r>
                  <a:rPr lang="es-AR" sz="2800" dirty="0"/>
                  <a:t>el ángulo que se calcula con la “operación” es el ángulo agudo que esta comprendido entre el vector y el eje x, y nosotros queremos el </a:t>
                </a:r>
                <a:r>
                  <a:rPr lang="es-AR" sz="2800" dirty="0" smtClean="0"/>
                  <a:t>que se forma con el </a:t>
                </a:r>
                <a:r>
                  <a:rPr lang="es-AR" sz="2800" dirty="0"/>
                  <a:t>vector </a:t>
                </a:r>
                <a:r>
                  <a:rPr lang="es-AR" sz="2800" dirty="0" smtClean="0"/>
                  <a:t>y el </a:t>
                </a:r>
                <a:r>
                  <a:rPr lang="es-AR" sz="2800" dirty="0"/>
                  <a:t>lado positivo del eje x. </a:t>
                </a:r>
                <a:endParaRPr lang="es-AR" sz="2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A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s-A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=180°+45°=</m:t>
                    </m:r>
                    <m:r>
                      <a:rPr lang="es-A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s-A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s-A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s-AR" sz="2800" dirty="0" smtClean="0"/>
              </a:p>
              <a:p>
                <a:pPr marL="0" indent="0">
                  <a:buNone/>
                </a:pPr>
                <a:endParaRPr lang="es-AR" sz="2800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341" y="1845734"/>
                <a:ext cx="5400339" cy="4023360"/>
              </a:xfrm>
              <a:blipFill rotWithShape="0">
                <a:blip r:embed="rId2"/>
                <a:stretch>
                  <a:fillRect l="-2370" t="-2727" r="-124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41195" y="4262717"/>
                <a:ext cx="51455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=180°+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95" y="4262717"/>
                <a:ext cx="5145511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0662" t="32934" r="37904" b="13707"/>
          <a:stretch/>
        </p:blipFill>
        <p:spPr>
          <a:xfrm>
            <a:off x="1097280" y="199814"/>
            <a:ext cx="383241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AR" dirty="0" err="1"/>
              <a:t>Tips</a:t>
            </a:r>
            <a:r>
              <a:rPr lang="es-AR" dirty="0"/>
              <a:t> para la dirección: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755341" y="1845734"/>
                <a:ext cx="5400339" cy="4023360"/>
              </a:xfrm>
            </p:spPr>
            <p:txBody>
              <a:bodyPr>
                <a:normAutofit/>
              </a:bodyPr>
              <a:lstStyle/>
              <a:p>
                <a:r>
                  <a:rPr lang="es-AR" sz="2800" dirty="0" smtClean="0"/>
                  <a:t>Cuando el vector esta en el </a:t>
                </a:r>
                <a:r>
                  <a:rPr lang="es-AR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cuarto cuadrante</a:t>
                </a:r>
                <a:r>
                  <a:rPr lang="es-AR" sz="2800" dirty="0" smtClean="0"/>
                  <a:t>, </a:t>
                </a:r>
                <a:r>
                  <a:rPr lang="es-AR" sz="2800" dirty="0"/>
                  <a:t>el ángulo que se calcula con la “operación” es el ángulo agudo que esta comprendido entre el vector y el eje x, y nosotros queremos el </a:t>
                </a:r>
                <a:r>
                  <a:rPr lang="es-AR" sz="2800" dirty="0" smtClean="0"/>
                  <a:t>que se forma con el </a:t>
                </a:r>
                <a:r>
                  <a:rPr lang="es-AR" sz="2800" dirty="0"/>
                  <a:t>vector </a:t>
                </a:r>
                <a:r>
                  <a:rPr lang="es-AR" sz="2800" dirty="0" smtClean="0"/>
                  <a:t>y el </a:t>
                </a:r>
                <a:r>
                  <a:rPr lang="es-AR" sz="2800" dirty="0"/>
                  <a:t>lado positivo del eje x. </a:t>
                </a:r>
                <a:endParaRPr lang="es-AR" sz="2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A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s-A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=360°−45°=2</m:t>
                    </m:r>
                    <m:r>
                      <a:rPr lang="es-A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s-A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s-A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s-AR" sz="2800" dirty="0" smtClean="0"/>
              </a:p>
              <a:p>
                <a:pPr marL="0" indent="0">
                  <a:buNone/>
                </a:pPr>
                <a:endParaRPr lang="es-AR" sz="2800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341" y="1845734"/>
                <a:ext cx="5400339" cy="4023360"/>
              </a:xfrm>
              <a:blipFill rotWithShape="0">
                <a:blip r:embed="rId2"/>
                <a:stretch>
                  <a:fillRect l="-2370" t="-2727" r="-124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41195" y="4262717"/>
                <a:ext cx="53731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=360°−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°=2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95" y="4262717"/>
                <a:ext cx="5373138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3640" t="26655" r="28308" b="18612"/>
          <a:stretch/>
        </p:blipFill>
        <p:spPr>
          <a:xfrm>
            <a:off x="647470" y="105685"/>
            <a:ext cx="4639236" cy="375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2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Tips</a:t>
            </a:r>
            <a:r>
              <a:rPr lang="es-AR" dirty="0"/>
              <a:t> para la dirección:</a:t>
            </a:r>
          </a:p>
        </p:txBody>
      </p:sp>
      <p:pic>
        <p:nvPicPr>
          <p:cNvPr id="2050" name="Picture 2" descr="Radián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68" y="1708587"/>
            <a:ext cx="4873625" cy="429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97281" y="1845734"/>
                <a:ext cx="10058400" cy="4023360"/>
              </a:xfrm>
            </p:spPr>
            <p:txBody>
              <a:bodyPr>
                <a:normAutofit/>
              </a:bodyPr>
              <a:lstStyle/>
              <a:p>
                <a:r>
                  <a:rPr lang="es-AR" sz="2800" dirty="0" smtClean="0"/>
                  <a:t>Cuando el vector esta en sobre el </a:t>
                </a:r>
                <a:r>
                  <a:rPr lang="es-AR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eje y positivo</a:t>
                </a:r>
                <a:r>
                  <a:rPr lang="es-AR" sz="2800" dirty="0" smtClean="0"/>
                  <a:t>, el ángulo de dirección 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AR" sz="2800" dirty="0" smtClean="0"/>
                  <a:t>.</a:t>
                </a:r>
              </a:p>
              <a:p>
                <a:r>
                  <a:rPr lang="es-AR" sz="2800" dirty="0"/>
                  <a:t>Cuando el vector esta en sobre el </a:t>
                </a:r>
                <a:r>
                  <a:rPr lang="es-AR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eje y </a:t>
                </a:r>
                <a:r>
                  <a:rPr lang="es-AR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negativo</a:t>
                </a:r>
                <a:r>
                  <a:rPr lang="es-AR" sz="2800" dirty="0" smtClean="0"/>
                  <a:t>, </a:t>
                </a:r>
                <a:r>
                  <a:rPr lang="es-AR" sz="2800" dirty="0"/>
                  <a:t>el ángulo de dirección 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s-A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AR" sz="2800" dirty="0" smtClean="0"/>
                  <a:t>.</a:t>
                </a:r>
              </a:p>
              <a:p>
                <a:r>
                  <a:rPr lang="es-AR" sz="2800" dirty="0"/>
                  <a:t>Cuando el vector esta en sobre el </a:t>
                </a:r>
                <a:r>
                  <a:rPr lang="es-AR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eje </a:t>
                </a:r>
                <a:r>
                  <a:rPr lang="es-AR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 positivo</a:t>
                </a:r>
                <a:r>
                  <a:rPr lang="es-AR" sz="2800" dirty="0" smtClean="0"/>
                  <a:t>, </a:t>
                </a:r>
                <a:r>
                  <a:rPr lang="es-AR" sz="2800" dirty="0"/>
                  <a:t>el ángulo de dirección es </a:t>
                </a:r>
                <a14:m>
                  <m:oMath xmlns:m="http://schemas.openxmlformats.org/officeDocument/2006/math">
                    <m:r>
                      <a:rPr lang="es-A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AR" sz="2800" dirty="0" smtClean="0"/>
                  <a:t>.</a:t>
                </a:r>
              </a:p>
              <a:p>
                <a:r>
                  <a:rPr lang="es-AR" sz="2800" dirty="0"/>
                  <a:t>Cuando el vector esta en sobre el </a:t>
                </a:r>
                <a:r>
                  <a:rPr lang="es-AR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eje x </a:t>
                </a:r>
                <a:r>
                  <a:rPr lang="es-AR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negativo</a:t>
                </a:r>
                <a:r>
                  <a:rPr lang="es-AR" sz="2800" dirty="0" smtClean="0"/>
                  <a:t>, </a:t>
                </a:r>
                <a:r>
                  <a:rPr lang="es-AR" sz="2800" dirty="0"/>
                  <a:t>el ángulo de dirección es </a:t>
                </a:r>
                <a14:m>
                  <m:oMath xmlns:m="http://schemas.openxmlformats.org/officeDocument/2006/math">
                    <m:r>
                      <a:rPr lang="es-A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s-AR" sz="2800" dirty="0" smtClean="0"/>
                  <a:t>.</a:t>
                </a:r>
                <a:endParaRPr lang="es-AR" sz="2800" dirty="0"/>
              </a:p>
              <a:p>
                <a:endParaRPr lang="es-AR" sz="2800" dirty="0"/>
              </a:p>
              <a:p>
                <a:pPr marL="0" indent="0">
                  <a:buNone/>
                </a:pPr>
                <a:endParaRPr lang="es-AR" sz="2800" dirty="0" smtClean="0"/>
              </a:p>
              <a:p>
                <a:pPr marL="0" indent="0">
                  <a:buNone/>
                </a:pPr>
                <a:endParaRPr lang="es-AR" sz="2800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1" y="1845734"/>
                <a:ext cx="10058400" cy="4023360"/>
              </a:xfrm>
              <a:blipFill rotWithShape="0">
                <a:blip r:embed="rId3"/>
                <a:stretch>
                  <a:fillRect l="-1212" t="-2727" b="-33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8125" t="35091" r="33382" b="29206"/>
          <a:stretch/>
        </p:blipFill>
        <p:spPr>
          <a:xfrm>
            <a:off x="765955" y="2340578"/>
            <a:ext cx="5817313" cy="30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0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 descr="Cuadrantes.-Vector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22" y="286603"/>
            <a:ext cx="9361715" cy="648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Multiplicar un vector por un escalar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757714"/>
                <a:ext cx="10058400" cy="311138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s-AR" sz="3200" dirty="0" smtClean="0"/>
                  <a:t> Magnitud: </a:t>
                </a:r>
              </a:p>
              <a:p>
                <a:pPr marL="987425" indent="-536575">
                  <a:buFont typeface="Wingdings" panose="05000000000000000000" pitchFamily="2" charset="2"/>
                  <a:buChar char="Ø"/>
                </a:pPr>
                <a:r>
                  <a:rPr lang="es-AR" sz="3200" dirty="0" smtClean="0"/>
                  <a:t>si </a:t>
                </a:r>
                <a14:m>
                  <m:oMath xmlns:m="http://schemas.openxmlformats.org/officeDocument/2006/math">
                    <m:r>
                      <a:rPr lang="es-AR" sz="3200" b="0" i="0" smtClean="0">
                        <a:latin typeface="Cambria Math" panose="02040503050406030204" pitchFamily="18" charset="0"/>
                      </a:rPr>
                      <m:t>0&lt;</m:t>
                    </m:r>
                    <m:d>
                      <m:dPr>
                        <m:begChr m:val="|"/>
                        <m:endChr m:val="|"/>
                        <m:ctrlPr>
                          <a:rPr lang="es-AR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s-AR" sz="3200" dirty="0" smtClean="0"/>
                  <a:t> el vector </a:t>
                </a:r>
                <a14:m>
                  <m:oMath xmlns:m="http://schemas.openxmlformats.org/officeDocument/2006/math">
                    <m:r>
                      <a:rPr lang="es-AR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  <m:r>
                      <a:rPr lang="es-AR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s-AR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s-AR" sz="3200" dirty="0" smtClean="0"/>
                  <a:t> es “más chico”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s-AR" sz="32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AR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A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s-A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lang="es-A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s-AR" sz="3200" dirty="0" smtClean="0"/>
              </a:p>
              <a:p>
                <a:pPr marL="987425" indent="-536575">
                  <a:buFont typeface="Wingdings" panose="05000000000000000000" pitchFamily="2" charset="2"/>
                  <a:buChar char="Ø"/>
                </a:pPr>
                <a:r>
                  <a:rPr lang="es-AR" sz="3200" dirty="0"/>
                  <a:t>si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A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3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s-AR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s-AR" sz="3200" dirty="0"/>
                  <a:t> el vector </a:t>
                </a:r>
                <a14:m>
                  <m:oMath xmlns:m="http://schemas.openxmlformats.org/officeDocument/2006/math">
                    <m:r>
                      <a:rPr lang="es-AR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  <m:r>
                      <a:rPr lang="es-AR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s-AR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s-AR" sz="3200" dirty="0"/>
                  <a:t> es “</a:t>
                </a:r>
                <a:r>
                  <a:rPr lang="es-AR" sz="3200" dirty="0" smtClean="0"/>
                  <a:t>más grande” </a:t>
                </a:r>
                <a:r>
                  <a:rPr lang="es-AR" sz="3200" dirty="0"/>
                  <a:t>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s-AR" sz="32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A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s-A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s-AR" sz="32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757714"/>
                <a:ext cx="10058400" cy="3111380"/>
              </a:xfrm>
              <a:blipFill rotWithShape="0">
                <a:blip r:embed="rId2"/>
                <a:stretch>
                  <a:fillRect l="-2242" t="-411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3234214" y="1845734"/>
                <a:ext cx="57845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AR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s-AR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AR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s-AR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sz="3200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214" y="1845734"/>
                <a:ext cx="578453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GeoGebra - Wikipedia, la enciclopedia libre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101" y="2538883"/>
            <a:ext cx="3092844" cy="309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61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Multiplicar un vector por un escalar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757714"/>
                <a:ext cx="10058400" cy="3541486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s-AR" sz="3200" dirty="0" smtClean="0"/>
                  <a:t> Dirección: </a:t>
                </a:r>
              </a:p>
              <a:p>
                <a:pPr marL="987425" indent="-536575">
                  <a:buFont typeface="Wingdings" panose="05000000000000000000" pitchFamily="2" charset="2"/>
                  <a:buChar char="Ø"/>
                </a:pPr>
                <a:r>
                  <a:rPr lang="es-AR" sz="3200" dirty="0" smtClean="0"/>
                  <a:t>si </a:t>
                </a:r>
                <a14:m>
                  <m:oMath xmlns:m="http://schemas.openxmlformats.org/officeDocument/2006/math"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s-AR" sz="3200" dirty="0" smtClean="0"/>
                  <a:t> los vectores </a:t>
                </a:r>
                <a14:m>
                  <m:oMath xmlns:m="http://schemas.openxmlformats.org/officeDocument/2006/math">
                    <m:r>
                      <a:rPr lang="es-AR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  <m:r>
                      <a:rPr lang="es-AR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s-AR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s-AR" sz="3200" dirty="0" smtClean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s-AR" sz="3200" dirty="0" smtClean="0"/>
                  <a:t> tiene la misma dirección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i="1">
                          <a:latin typeface="Cambria Math" panose="02040503050406030204" pitchFamily="18" charset="0"/>
                        </a:rPr>
                        <m:t>𝐷𝑖𝑟𝑒𝑐𝑐𝑖</m:t>
                      </m:r>
                      <m:r>
                        <a:rPr lang="es-AR" sz="3200" i="1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AR" sz="32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AR" sz="32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A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s-A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𝐷𝑖𝑟𝑒𝑐𝑐𝑖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acc>
                        <m:accPr>
                          <m:chr m:val="⃗"/>
                          <m:ctrlPr>
                            <a:rPr lang="es-A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sz="3200" dirty="0" smtClean="0"/>
              </a:p>
              <a:p>
                <a:pPr marL="987425" indent="-536575">
                  <a:buFont typeface="Wingdings" panose="05000000000000000000" pitchFamily="2" charset="2"/>
                  <a:buChar char="Ø"/>
                </a:pPr>
                <a:r>
                  <a:rPr lang="es-AR" sz="3200" dirty="0"/>
                  <a:t>si </a:t>
                </a:r>
                <a14:m>
                  <m:oMath xmlns:m="http://schemas.openxmlformats.org/officeDocument/2006/math">
                    <m:r>
                      <a:rPr lang="es-AR" sz="32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s-AR" sz="3200" dirty="0" smtClean="0"/>
                  <a:t> </a:t>
                </a:r>
                <a:r>
                  <a:rPr lang="es-AR" sz="3200" dirty="0"/>
                  <a:t>los vectores </a:t>
                </a:r>
                <a14:m>
                  <m:oMath xmlns:m="http://schemas.openxmlformats.org/officeDocument/2006/math">
                    <m:r>
                      <a:rPr lang="es-AR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  <m:r>
                      <a:rPr lang="es-AR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s-AR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s-AR" sz="3200" dirty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s-AR" sz="3200" dirty="0"/>
                  <a:t> tiene </a:t>
                </a:r>
                <a:r>
                  <a:rPr lang="es-AR" sz="3200" dirty="0" smtClean="0"/>
                  <a:t>direcciones opuestas:</a:t>
                </a:r>
                <a:endParaRPr lang="es-AR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i="1">
                          <a:latin typeface="Cambria Math" panose="02040503050406030204" pitchFamily="18" charset="0"/>
                        </a:rPr>
                        <m:t>𝐷𝑖𝑟𝑒𝑐𝑐𝑖</m:t>
                      </m:r>
                      <m:r>
                        <a:rPr lang="es-AR" sz="3200" i="1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AR" sz="32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AR" sz="32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A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s-A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s-A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𝐷𝑖𝑟𝑒𝑐𝑐𝑖</m:t>
                      </m:r>
                      <m:r>
                        <a:rPr lang="es-A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</m:t>
                      </m:r>
                      <m:r>
                        <a:rPr lang="es-A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s-A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A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s-AR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s-AR" sz="32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757714"/>
                <a:ext cx="10058400" cy="3541486"/>
              </a:xfrm>
              <a:blipFill rotWithShape="0">
                <a:blip r:embed="rId2"/>
                <a:stretch>
                  <a:fillRect l="-2242" t="-3614" r="-151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3234214" y="1845734"/>
                <a:ext cx="57845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AR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s-AR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AR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s-AR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s-AR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sz="3200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214" y="1845734"/>
                <a:ext cx="578453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634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Sumas de vectores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003523"/>
              </a:xfrm>
            </p:spPr>
            <p:txBody>
              <a:bodyPr>
                <a:normAutofit/>
              </a:bodyPr>
              <a:lstStyle/>
              <a:p>
                <a:r>
                  <a:rPr lang="es-AR" sz="3200" dirty="0" smtClean="0"/>
                  <a:t>Sea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s-A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A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AR" sz="3200" dirty="0" smtClean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s-A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A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AR" sz="32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s-AR" sz="3200" dirty="0" smtClean="0"/>
                  <a:t> Algebraicamente, la suma entre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s-AR" sz="3200" dirty="0" smtClean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s-AR" sz="3200" dirty="0" smtClean="0"/>
                  <a:t> es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sz="32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s-A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3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A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sz="3200" dirty="0"/>
              </a:p>
              <a:p>
                <a:pPr marL="0" indent="0">
                  <a:buNone/>
                </a:pPr>
                <a:endParaRPr lang="es-AR" sz="32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003523"/>
              </a:xfrm>
              <a:blipFill rotWithShape="0">
                <a:blip r:embed="rId2"/>
                <a:stretch>
                  <a:fillRect l="-2242" t="-304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3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Sumas de vectores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97281" y="1845734"/>
                <a:ext cx="4360090" cy="4003523"/>
              </a:xfrm>
            </p:spPr>
            <p:txBody>
              <a:bodyPr>
                <a:normAutofit/>
              </a:bodyPr>
              <a:lstStyle/>
              <a:p>
                <a:r>
                  <a:rPr lang="es-AR" sz="3200" dirty="0" smtClean="0"/>
                  <a:t>Sea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s-A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A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AR" sz="3200" dirty="0" smtClean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s-A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A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AR" sz="32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s-AR" sz="3200" dirty="0" smtClean="0"/>
                  <a:t> Geométricamente, la suma entre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s-AR" sz="3200" dirty="0" smtClean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s-AR" sz="3200" dirty="0" smtClean="0"/>
                  <a:t> es </a:t>
                </a:r>
              </a:p>
              <a:p>
                <a:pPr marL="0" indent="0">
                  <a:buNone/>
                </a:pPr>
                <a:endParaRPr lang="es-AR" sz="32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1" y="1845734"/>
                <a:ext cx="4360090" cy="4003523"/>
              </a:xfrm>
              <a:blipFill rotWithShape="0">
                <a:blip r:embed="rId2"/>
                <a:stretch>
                  <a:fillRect l="-5175" t="-304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2024" t="23691" r="27143" b="19562"/>
          <a:stretch/>
        </p:blipFill>
        <p:spPr>
          <a:xfrm>
            <a:off x="5631542" y="1737360"/>
            <a:ext cx="5791201" cy="452490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 rot="20972996">
            <a:off x="7605887" y="2187340"/>
            <a:ext cx="1773843" cy="2836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/>
        </p:nvSpPr>
        <p:spPr>
          <a:xfrm rot="17791036">
            <a:off x="7984777" y="3166214"/>
            <a:ext cx="2292830" cy="5258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54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 de vectores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003523"/>
              </a:xfrm>
            </p:spPr>
            <p:txBody>
              <a:bodyPr>
                <a:normAutofit/>
              </a:bodyPr>
              <a:lstStyle/>
              <a:p>
                <a:r>
                  <a:rPr lang="es-AR" sz="3200" dirty="0" smtClean="0"/>
                  <a:t>Sea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s-A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A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AR" sz="3200" dirty="0" smtClean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s-A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A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AR" sz="32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s-AR" sz="3200" dirty="0" smtClean="0"/>
                  <a:t> Algebraicamente, la resta entre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s-AR" sz="3200" dirty="0" smtClean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s-AR" sz="3200" dirty="0" smtClean="0"/>
                  <a:t> es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sz="32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s-A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3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A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sz="3200" dirty="0"/>
              </a:p>
              <a:p>
                <a:pPr marL="0" indent="0">
                  <a:buNone/>
                </a:pPr>
                <a:endParaRPr lang="es-AR" sz="32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003523"/>
              </a:xfrm>
              <a:blipFill rotWithShape="0">
                <a:blip r:embed="rId2"/>
                <a:stretch>
                  <a:fillRect l="-2242" t="-304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6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Vectores en el plano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7159214" cy="4023360"/>
              </a:xfrm>
            </p:spPr>
            <p:txBody>
              <a:bodyPr>
                <a:normAutofit/>
              </a:bodyPr>
              <a:lstStyle/>
              <a:p>
                <a:r>
                  <a:rPr lang="es-AR" sz="2800" dirty="0" smtClean="0"/>
                  <a:t>1. </a:t>
                </a:r>
                <a:r>
                  <a:rPr lang="es-AR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Segmento dirigido</a:t>
                </a:r>
                <a:r>
                  <a:rPr lang="es-AR" sz="2800" dirty="0" smtClean="0"/>
                  <a:t>: Sean </a:t>
                </a:r>
                <a:r>
                  <a:rPr lang="es-AR" sz="2800" dirty="0"/>
                  <a:t>P y Q dos puntos en el plano. Entonces el segmento de </a:t>
                </a:r>
                <a:r>
                  <a:rPr lang="es-AR" sz="2800" dirty="0" smtClean="0"/>
                  <a:t>recta, </a:t>
                </a:r>
                <a:r>
                  <a:rPr lang="es-AR" sz="2800" dirty="0"/>
                  <a:t>es el segmento de recta que va de P a </a:t>
                </a:r>
                <a:r>
                  <a:rPr lang="es-AR" sz="2800" dirty="0" smtClean="0"/>
                  <a:t>Q.</a:t>
                </a:r>
                <a:r>
                  <a:rPr lang="es-AR" sz="2800" dirty="0"/>
                  <a:t> dirigido de P a Q, denotado por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800" i="1" dirty="0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</m:oMath>
                </a14:m>
                <a:endParaRPr lang="es-AR" sz="2800" dirty="0" smtClean="0"/>
              </a:p>
              <a:p>
                <a:pPr marL="0" indent="0">
                  <a:buNone/>
                </a:pPr>
                <a:r>
                  <a:rPr lang="es-AR" sz="2800" dirty="0"/>
                  <a:t>2. Si dos segmentos de recta dirigidos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800" i="1" dirty="0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s-AR" sz="2800" dirty="0" smtClean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800" b="0" i="1" dirty="0" smtClean="0">
                            <a:latin typeface="Cambria Math" panose="02040503050406030204" pitchFamily="18" charset="0"/>
                          </a:rPr>
                          <m:t>𝑂𝑅</m:t>
                        </m:r>
                      </m:e>
                    </m:acc>
                  </m:oMath>
                </a14:m>
                <a:r>
                  <a:rPr lang="es-AR" sz="2800" dirty="0" smtClean="0"/>
                  <a:t> tienen </a:t>
                </a:r>
                <a:r>
                  <a:rPr lang="es-AR" sz="2800" dirty="0"/>
                  <a:t>la misma magnitud y dirección, se dice que son </a:t>
                </a:r>
                <a:r>
                  <a:rPr lang="es-AR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equivalentes</a:t>
                </a:r>
                <a:r>
                  <a:rPr lang="es-AR" sz="2800" dirty="0"/>
                  <a:t> sin importar en dónde se localizan respecto al origen.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7159214" cy="4023360"/>
              </a:xfrm>
              <a:blipFill rotWithShape="0">
                <a:blip r:embed="rId2"/>
                <a:stretch>
                  <a:fillRect l="-2981" t="-2727" r="-298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3199" t="35483" r="50257" b="32737"/>
          <a:stretch/>
        </p:blipFill>
        <p:spPr>
          <a:xfrm>
            <a:off x="8256494" y="1982894"/>
            <a:ext cx="3025587" cy="32676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479" y="3419476"/>
            <a:ext cx="19041" cy="19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38272" t="46273" r="41764" b="23712"/>
          <a:stretch/>
        </p:blipFill>
        <p:spPr>
          <a:xfrm>
            <a:off x="8148917" y="1982893"/>
            <a:ext cx="3865631" cy="326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 de vectores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1" y="1845734"/>
            <a:ext cx="10325462" cy="40035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AR" sz="3200" dirty="0" smtClean="0"/>
              <a:t> Geométricamente, la resta entre dos vectores es la otra diagonal del paralelogramo </a:t>
            </a:r>
          </a:p>
          <a:p>
            <a:pPr marL="0" indent="0">
              <a:buNone/>
            </a:pPr>
            <a:endParaRPr lang="es-AR" sz="3200" dirty="0"/>
          </a:p>
        </p:txBody>
      </p:sp>
      <p:pic>
        <p:nvPicPr>
          <p:cNvPr id="4100" name="Picture 4" descr="Resta de vectores: método gráfico, ejemplos, ejercici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1" t="13148" r="616" b="15082"/>
          <a:stretch/>
        </p:blipFill>
        <p:spPr bwMode="auto">
          <a:xfrm>
            <a:off x="3294743" y="2772227"/>
            <a:ext cx="4775200" cy="34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31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833" t="39995" r="31785" b="18504"/>
          <a:stretch/>
        </p:blipFill>
        <p:spPr>
          <a:xfrm>
            <a:off x="1341120" y="692331"/>
            <a:ext cx="9570720" cy="426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Desigualdad triangular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8214" t="39360" r="20953" b="18927"/>
          <a:stretch/>
        </p:blipFill>
        <p:spPr>
          <a:xfrm>
            <a:off x="-1" y="1737360"/>
            <a:ext cx="6653871" cy="38216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785394" y="2571448"/>
                <a:ext cx="5370286" cy="89746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AR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AR" sz="4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sz="4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s-AR" sz="4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s-AR" sz="4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sz="4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r>
                  <a:rPr lang="es-AR" sz="4800" dirty="0" smtClean="0"/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AR" sz="4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AR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es-AR" sz="4800" b="0" i="0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s-AR" sz="4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AR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sz="4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85394" y="2571448"/>
                <a:ext cx="5370286" cy="897466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5916023" y="2571448"/>
                <a:ext cx="5370286" cy="8974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AR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AR" sz="4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sz="480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s-AR" sz="480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s-AR" sz="4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sz="480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s-AR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s-AR" sz="4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AR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es-AR" sz="4800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s-AR" sz="4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AR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sz="4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023" y="2571448"/>
                <a:ext cx="5370286" cy="8974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4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Vectores canónicos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AR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endParaRPr lang="es-AR" sz="3200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=(0,1)</m:t>
                    </m:r>
                  </m:oMath>
                </a14:m>
                <a:endParaRPr lang="es-AR" sz="32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65714" t="43383" r="7143" b="9822"/>
          <a:stretch/>
        </p:blipFill>
        <p:spPr>
          <a:xfrm>
            <a:off x="5574936" y="1782988"/>
            <a:ext cx="4280263" cy="414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de expresa un vector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3545010"/>
                  </p:ext>
                </p:extLst>
              </p:nvPr>
            </p:nvGraphicFramePr>
            <p:xfrm>
              <a:off x="1096963" y="1846263"/>
              <a:ext cx="10058400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9200"/>
                    <a:gridCol w="5029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En función de sus coordenadas en</a:t>
                          </a:r>
                          <a:r>
                            <a:rPr lang="es-AR" sz="3200" baseline="0" dirty="0" smtClean="0"/>
                            <a:t> el eje cartesiano</a:t>
                          </a:r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En función de sus vectores bases</a:t>
                          </a:r>
                          <a:endParaRPr lang="es-AR" sz="32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s-A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s-A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s-AR" sz="3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3545010"/>
                  </p:ext>
                </p:extLst>
              </p:nvPr>
            </p:nvGraphicFramePr>
            <p:xfrm>
              <a:off x="1096963" y="1846263"/>
              <a:ext cx="10058400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9200"/>
                    <a:gridCol w="5029200"/>
                  </a:tblGrid>
                  <a:tr h="1554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En función de sus coordenadas en</a:t>
                          </a:r>
                          <a:r>
                            <a:rPr lang="es-AR" sz="3200" baseline="0" dirty="0" smtClean="0"/>
                            <a:t> el eje cartesiano</a:t>
                          </a:r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En función </a:t>
                          </a:r>
                          <a:r>
                            <a:rPr lang="es-AR" sz="3200" dirty="0" smtClean="0"/>
                            <a:t>de </a:t>
                          </a:r>
                          <a:r>
                            <a:rPr lang="es-AR" sz="3200" dirty="0" smtClean="0"/>
                            <a:t>sus vectores bases</a:t>
                          </a:r>
                          <a:endParaRPr lang="es-AR" sz="3200" dirty="0"/>
                        </a:p>
                      </a:txBody>
                      <a:tcPr anchor="ctr"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21" t="-282105" r="-100484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42" t="-282105" r="-606" b="-21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175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Actividades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s-AR" sz="2800" dirty="0" smtClean="0"/>
              </a:p>
              <a:p>
                <a:endParaRPr lang="es-AR" sz="2800" dirty="0"/>
              </a:p>
              <a:p>
                <a:r>
                  <a:rPr lang="es-AR" sz="2800" dirty="0" smtClean="0"/>
                  <a:t>1. Calcule magnitud y dirección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s-AR" sz="2800" dirty="0" smtClean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s-AR" sz="2800" dirty="0" smtClean="0"/>
                  <a:t>. Bosqueje estos vectores</a:t>
                </a:r>
              </a:p>
              <a:p>
                <a:r>
                  <a:rPr lang="es-AR" sz="2800" dirty="0" smtClean="0"/>
                  <a:t>2. </a:t>
                </a:r>
              </a:p>
              <a:p>
                <a:r>
                  <a:rPr lang="es-AR" sz="2800" dirty="0"/>
                  <a:t>Bosqueje estos vectores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7548" t="43433" r="14286" b="50639"/>
          <a:stretch/>
        </p:blipFill>
        <p:spPr>
          <a:xfrm>
            <a:off x="1625601" y="3451013"/>
            <a:ext cx="8647914" cy="5984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729" t="44258" r="62452" b="51141"/>
          <a:stretch/>
        </p:blipFill>
        <p:spPr>
          <a:xfrm>
            <a:off x="1074057" y="1854442"/>
            <a:ext cx="9751001" cy="79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Vectores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unitarios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2739" t="23244" r="39916" b="24771"/>
          <a:stretch/>
        </p:blipFill>
        <p:spPr>
          <a:xfrm>
            <a:off x="885371" y="1737360"/>
            <a:ext cx="7228114" cy="446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6963" y="3450717"/>
            <a:ext cx="10058400" cy="1450757"/>
          </a:xfrm>
        </p:spPr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unitario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096963" y="1846263"/>
              <a:ext cx="10058400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9200"/>
                    <a:gridCol w="5029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En función de sus coordenadas en</a:t>
                          </a:r>
                          <a:r>
                            <a:rPr lang="es-AR" sz="3200" baseline="0" dirty="0" smtClean="0"/>
                            <a:t> el eje cartesiano</a:t>
                          </a:r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En función den sus vectores bases</a:t>
                          </a:r>
                          <a:endParaRPr lang="es-AR" sz="32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s-A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s-A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s-AR" sz="3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096963" y="1846263"/>
              <a:ext cx="10058400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9200"/>
                    <a:gridCol w="5029200"/>
                  </a:tblGrid>
                  <a:tr h="1554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En función de sus coordenadas en</a:t>
                          </a:r>
                          <a:r>
                            <a:rPr lang="es-AR" sz="3200" baseline="0" dirty="0" smtClean="0"/>
                            <a:t> el eje cartesiano</a:t>
                          </a:r>
                          <a:endParaRPr lang="es-A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En función den sus vectores bases</a:t>
                          </a:r>
                          <a:endParaRPr lang="es-AR" sz="3200" dirty="0"/>
                        </a:p>
                      </a:txBody>
                      <a:tcPr anchor="ctr"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21" t="-282105" r="-100484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42" t="-282105" r="-606" b="-21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9247896"/>
                  </p:ext>
                </p:extLst>
              </p:nvPr>
            </p:nvGraphicFramePr>
            <p:xfrm>
              <a:off x="1096963" y="1846263"/>
              <a:ext cx="10058400" cy="13203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0"/>
                  </a:tblGrid>
                  <a:tr h="4024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En función de su</a:t>
                          </a:r>
                          <a:r>
                            <a:rPr lang="es-AR" sz="3200" baseline="0" dirty="0" smtClean="0"/>
                            <a:t> longitud y dirección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74127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s-A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s-AR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AR" sz="32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unc>
                                  <m:funcPr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32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s-AR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AR" sz="32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unc>
                                  <m:funcPr>
                                    <m:ctrlPr>
                                      <a:rPr lang="es-AR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32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s-AR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s-A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3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9247896"/>
                  </p:ext>
                </p:extLst>
              </p:nvPr>
            </p:nvGraphicFramePr>
            <p:xfrm>
              <a:off x="1096963" y="1846263"/>
              <a:ext cx="10058400" cy="13203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0"/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200" dirty="0" smtClean="0"/>
                            <a:t>En función de su</a:t>
                          </a:r>
                          <a:r>
                            <a:rPr lang="es-AR" sz="3200" baseline="0" dirty="0" smtClean="0"/>
                            <a:t> longitud y dirección</a:t>
                          </a:r>
                          <a:endParaRPr lang="es-AR" sz="3200" dirty="0"/>
                        </a:p>
                      </a:txBody>
                      <a:tcPr/>
                    </a:tc>
                  </a:tr>
                  <a:tr h="741274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1" t="-88525" r="-303" b="-16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ítulo 1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de expresa un vector</a:t>
            </a:r>
            <a:endParaRPr lang="es-AR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1096963" y="4891314"/>
            <a:ext cx="10058400" cy="290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48368" t="42349" r="36812" b="53257"/>
          <a:stretch/>
        </p:blipFill>
        <p:spPr>
          <a:xfrm>
            <a:off x="3236685" y="5185534"/>
            <a:ext cx="5019347" cy="83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¿Cómo encontrar un vector unitario en la misma dirección que un vector dado?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2632891" cy="75232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s-AR" sz="3600" b="0" i="1" smtClean="0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s-AR" sz="3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s-AR" sz="3600" b="0" i="1" smtClean="0">
                        <a:latin typeface="Cambria Math" panose="02040503050406030204" pitchFamily="18" charset="0"/>
                      </a:rPr>
                      <m:t>+5</m:t>
                    </m:r>
                    <m:acc>
                      <m:accPr>
                        <m:chr m:val="⃗"/>
                        <m:ctrlPr>
                          <a:rPr lang="es-AR" sz="3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2632891" cy="75232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7261" t="21785" r="26190" b="68051"/>
          <a:stretch/>
        </p:blipFill>
        <p:spPr>
          <a:xfrm>
            <a:off x="3930352" y="1919515"/>
            <a:ext cx="7225328" cy="1129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2"/>
              <p:cNvSpPr txBox="1">
                <a:spLocks/>
              </p:cNvSpPr>
              <p:nvPr/>
            </p:nvSpPr>
            <p:spPr>
              <a:xfrm>
                <a:off x="1097279" y="3986591"/>
                <a:ext cx="11094721" cy="197878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AR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AR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sz="3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s-AR" sz="3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AR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AR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AR" sz="3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AR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AR" sz="3600" b="0" i="1" smtClean="0">
                            <a:latin typeface="Cambria Math" panose="02040503050406030204" pitchFamily="18" charset="0"/>
                          </a:rPr>
                          <m:t>9+25</m:t>
                        </m:r>
                      </m:e>
                    </m:rad>
                    <m:r>
                      <a:rPr lang="es-AR" sz="3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AR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AR" sz="3600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rad>
                  </m:oMath>
                </a14:m>
                <a:endParaRPr lang="es-AR" sz="36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s-AR" sz="3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sz="360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s-AR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AR" sz="3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sz="3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s-AR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3600" i="1" smtClean="0">
                            <a:latin typeface="Cambria Math" panose="020405030504060302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s-AR" sz="3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sz="36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s-AR" sz="3600" i="1" smtClean="0">
                            <a:latin typeface="Cambria Math" panose="02040503050406030204" pitchFamily="18" charset="0"/>
                          </a:rPr>
                          <m:t>+5</m:t>
                        </m:r>
                        <m:acc>
                          <m:accPr>
                            <m:chr m:val="⃗"/>
                            <m:ctrlPr>
                              <a:rPr lang="es-AR" sz="3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sz="360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  <m:t>34</m:t>
                            </m:r>
                          </m:e>
                        </m:rad>
                      </m:den>
                    </m:f>
                    <m:r>
                      <a:rPr lang="es-AR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  <m:t>34</m:t>
                            </m:r>
                          </m:e>
                        </m:rad>
                      </m:den>
                    </m:f>
                    <m:acc>
                      <m:accPr>
                        <m:chr m:val="⃗"/>
                        <m:ctrlPr>
                          <a:rPr lang="es-AR" sz="3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s-AR" sz="3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A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  <m:t>34</m:t>
                            </m:r>
                          </m:e>
                        </m:rad>
                      </m:den>
                    </m:f>
                    <m:acc>
                      <m:accPr>
                        <m:chr m:val="⃗"/>
                        <m:ctrlPr>
                          <a:rPr lang="es-AR" sz="3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6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" y="3986591"/>
                <a:ext cx="11094721" cy="19787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84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Actividades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714" t="35125" r="10000" b="51959"/>
          <a:stretch/>
        </p:blipFill>
        <p:spPr>
          <a:xfrm>
            <a:off x="0" y="1759859"/>
            <a:ext cx="12003878" cy="10994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2548" t="53723" r="71382" b="38866"/>
          <a:stretch/>
        </p:blipFill>
        <p:spPr>
          <a:xfrm>
            <a:off x="1219200" y="2859314"/>
            <a:ext cx="2789849" cy="7232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0476" t="44654" r="7738" b="40736"/>
          <a:stretch/>
        </p:blipFill>
        <p:spPr>
          <a:xfrm>
            <a:off x="116113" y="3724365"/>
            <a:ext cx="11763269" cy="11814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32976" t="66675" r="49881" b="27396"/>
          <a:stretch/>
        </p:blipFill>
        <p:spPr>
          <a:xfrm>
            <a:off x="1219200" y="4992915"/>
            <a:ext cx="3381829" cy="6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4410635"/>
            <a:ext cx="10058400" cy="1458458"/>
          </a:xfrm>
        </p:spPr>
        <p:txBody>
          <a:bodyPr>
            <a:normAutofit/>
          </a:bodyPr>
          <a:lstStyle/>
          <a:p>
            <a:r>
              <a:rPr lang="es-AR" sz="2800" dirty="0"/>
              <a:t>(a) Un vector está representado por un segmento de recta dirigida (flecha) desde su punto inicial hasta su punto terminal. </a:t>
            </a:r>
            <a:endParaRPr lang="es-AR" sz="2800" dirty="0" smtClean="0"/>
          </a:p>
          <a:p>
            <a:r>
              <a:rPr lang="es-AR" sz="2800" dirty="0" smtClean="0"/>
              <a:t>(</a:t>
            </a:r>
            <a:r>
              <a:rPr lang="es-AR" sz="2800" dirty="0"/>
              <a:t>b) Los vectores v₁ a v₅ son equivalentes.</a:t>
            </a:r>
          </a:p>
        </p:txBody>
      </p:sp>
      <p:pic>
        <p:nvPicPr>
          <p:cNvPr id="1026" name="Picture 2" descr="https://calculo21.com/wp-content/uploads/2020/02/image-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34404"/>
            <a:ext cx="9754496" cy="37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6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16598" y="5532120"/>
            <a:ext cx="10113645" cy="822960"/>
          </a:xfrm>
        </p:spPr>
        <p:txBody>
          <a:bodyPr/>
          <a:lstStyle/>
          <a:p>
            <a:r>
              <a:rPr lang="es-A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Sección 4.2</a:t>
            </a:r>
            <a:endParaRPr lang="es-A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Operaciones con vect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09" y="500809"/>
            <a:ext cx="8401037" cy="39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 escalar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AR" sz="2800" dirty="0" smtClean="0"/>
                  <a:t>Sea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s-AR" sz="280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s-A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A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AR" sz="2800" dirty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s-AR" sz="280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s-A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A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AR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s-AR" sz="2800" dirty="0"/>
                  <a:t> Algebraicamente, </a:t>
                </a:r>
                <a:r>
                  <a:rPr lang="es-AR" sz="2800" dirty="0" smtClean="0"/>
                  <a:t>el producto escalar entre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s-AR" sz="2800" dirty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s-AR" sz="2800" dirty="0"/>
                  <a:t> es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s-A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AR" sz="2800" dirty="0" smtClean="0"/>
              </a:p>
              <a:p>
                <a:pPr marL="0" indent="0">
                  <a:buNone/>
                </a:pPr>
                <a:endParaRPr lang="es-AR" sz="2800" dirty="0"/>
              </a:p>
              <a:p>
                <a:r>
                  <a:rPr lang="es-AR" sz="2800" dirty="0" smtClean="0"/>
                  <a:t>Calculen el producto escalar entre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s-AR" sz="2800" dirty="0" smtClean="0"/>
                  <a:t> y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=7</m:t>
                    </m:r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s-AR" sz="2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39" t="-257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56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s-A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Magnitud </a:t>
                </a:r>
                <a14:m>
                  <m:oMath xmlns:m="http://schemas.openxmlformats.org/officeDocument/2006/math">
                    <m:r>
                      <a:rPr lang="es-AR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s-A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Producto escalar</a:t>
                </a:r>
                <a:endParaRPr lang="es-A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264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8933" t="29598" r="23346" b="36856"/>
          <a:stretch/>
        </p:blipFill>
        <p:spPr>
          <a:xfrm>
            <a:off x="1097280" y="1980205"/>
            <a:ext cx="9933899" cy="276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Ángulos entre dos vectores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552" t="21163" r="14301" b="7626"/>
          <a:stretch/>
        </p:blipFill>
        <p:spPr>
          <a:xfrm>
            <a:off x="2831950" y="1845734"/>
            <a:ext cx="5975874" cy="433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 smtClean="0">
                <a:latin typeface="Bradley Hand ITC" panose="03070402050302030203" pitchFamily="66" charset="0"/>
              </a:rPr>
              <a:t>¿Cómo calculamos el ángulo entre dos vectores?</a:t>
            </a:r>
            <a:endParaRPr lang="es-AR" b="1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553635" y="4985223"/>
                <a:ext cx="5602045" cy="1229859"/>
              </a:xfrm>
            </p:spPr>
            <p:txBody>
              <a:bodyPr>
                <a:normAutofit/>
              </a:bodyPr>
              <a:lstStyle/>
              <a:p>
                <a:r>
                  <a:rPr lang="es-AR" sz="2800" dirty="0" smtClean="0"/>
                  <a:t>Encuentre el valor del ángulo entre</a:t>
                </a:r>
              </a:p>
              <a:p>
                <a:pPr algn="ctr"/>
                <a:r>
                  <a:rPr lang="es-AR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s-AR" sz="2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s-AR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AR" sz="28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s-AR" sz="2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s-AR" sz="2800" dirty="0"/>
                  <a:t> y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s-AR" sz="2800" i="1">
                        <a:latin typeface="Cambria Math" panose="02040503050406030204" pitchFamily="18" charset="0"/>
                      </a:rPr>
                      <m:t>=7</m:t>
                    </m:r>
                    <m:r>
                      <a:rPr lang="es-AR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AR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AR" sz="2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s-AR" sz="2800" dirty="0"/>
              </a:p>
              <a:p>
                <a:endParaRPr lang="es-AR" sz="2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53635" y="4985223"/>
                <a:ext cx="5602045" cy="1229859"/>
              </a:xfrm>
              <a:blipFill rotWithShape="0">
                <a:blip r:embed="rId2"/>
                <a:stretch>
                  <a:fillRect l="-2176" t="-841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3823" t="34110" r="8566" b="38818"/>
          <a:stretch/>
        </p:blipFill>
        <p:spPr>
          <a:xfrm>
            <a:off x="0" y="1737360"/>
            <a:ext cx="11755303" cy="26463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31846" t="40019" r="42676" b="50957"/>
          <a:stretch/>
        </p:blipFill>
        <p:spPr>
          <a:xfrm>
            <a:off x="256780" y="5199648"/>
            <a:ext cx="5099243" cy="1015434"/>
          </a:xfrm>
          <a:prstGeom prst="rect">
            <a:avLst/>
          </a:prstGeom>
        </p:spPr>
      </p:pic>
      <p:sp>
        <p:nvSpPr>
          <p:cNvPr id="6" name="Flecha arriba y abajo 5"/>
          <p:cNvSpPr/>
          <p:nvPr/>
        </p:nvSpPr>
        <p:spPr>
          <a:xfrm>
            <a:off x="1825467" y="4492115"/>
            <a:ext cx="377804" cy="6850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899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Vectores paralelos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199094" y="1845734"/>
                <a:ext cx="5809130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s-AR" sz="2400" dirty="0" smtClean="0"/>
                  <a:t>Dos vectores son paralelos si tiene la </a:t>
                </a:r>
                <a:r>
                  <a:rPr lang="es-AR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misma dirección </a:t>
                </a:r>
                <a:r>
                  <a:rPr lang="es-AR" sz="2400" dirty="0" smtClean="0"/>
                  <a:t>(imagen d) u </a:t>
                </a:r>
                <a:r>
                  <a:rPr lang="es-AR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opuestas</a:t>
                </a:r>
                <a:r>
                  <a:rPr lang="es-A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s-AR" sz="2400" dirty="0" smtClean="0"/>
                  <a:t>(imagen e).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s-AR" sz="2400" dirty="0" smtClean="0"/>
                  <a:t> Dos </a:t>
                </a:r>
                <a:r>
                  <a:rPr lang="es-AR" sz="2400" dirty="0"/>
                  <a:t>vectores diferentes de cero </a:t>
                </a:r>
                <a:r>
                  <a:rPr lang="es-AR" sz="2400" dirty="0" smtClean="0"/>
                  <a:t>son </a:t>
                </a:r>
                <a:r>
                  <a:rPr lang="es-AR" sz="2400" dirty="0"/>
                  <a:t>paralelos si el ángulo entre ellos es </a:t>
                </a:r>
                <a:r>
                  <a:rPr lang="es-AR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cero</a:t>
                </a:r>
                <a:r>
                  <a:rPr lang="es-AR" sz="2400" dirty="0"/>
                  <a:t> </a:t>
                </a:r>
                <a:r>
                  <a:rPr lang="es-AR" sz="2400" dirty="0" smtClean="0"/>
                  <a:t>o </a:t>
                </a:r>
                <a14:m>
                  <m:oMath xmlns:m="http://schemas.openxmlformats.org/officeDocument/2006/math">
                    <m:r>
                      <a:rPr lang="es-AR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s-AR" sz="2400" dirty="0" smtClean="0"/>
                  <a:t>.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s-AR" sz="2400" dirty="0" smtClean="0"/>
                  <a:t> Un </a:t>
                </a:r>
                <a:r>
                  <a:rPr lang="es-AR" sz="2400" dirty="0"/>
                  <a:t>vector es paralelo a otro cuando sus coordenadas son </a:t>
                </a:r>
                <a:r>
                  <a:rPr lang="es-AR" sz="2400" dirty="0" smtClean="0"/>
                  <a:t>proporcionales.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s-AR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s-AR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9094" y="1845734"/>
                <a:ext cx="5809130" cy="4023360"/>
              </a:xfrm>
              <a:blipFill rotWithShape="0">
                <a:blip r:embed="rId2"/>
                <a:stretch>
                  <a:fillRect l="-3043" t="-2273" r="-251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8494" t="18808" r="20698" b="40976"/>
          <a:stretch/>
        </p:blipFill>
        <p:spPr>
          <a:xfrm>
            <a:off x="147918" y="1737360"/>
            <a:ext cx="6051176" cy="33526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3125" t="62359" r="27206" b="32344"/>
          <a:stretch/>
        </p:blipFill>
        <p:spPr>
          <a:xfrm>
            <a:off x="5039958" y="4256321"/>
            <a:ext cx="7274859" cy="3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1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s-AR" sz="2800" dirty="0" smtClean="0"/>
                  <a:t>Ortogonal </a:t>
                </a:r>
                <a14:m>
                  <m:oMath xmlns:m="http://schemas.openxmlformats.org/officeDocument/2006/math">
                    <m:r>
                      <a:rPr lang="es-A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s-AR" sz="2800" dirty="0" smtClean="0"/>
                  <a:t> perpendicualres</a:t>
                </a:r>
              </a:p>
              <a:p>
                <a:pPr algn="ctr"/>
                <a:endParaRPr lang="es-AR" sz="2800" dirty="0"/>
              </a:p>
              <a:p>
                <a:pPr algn="ctr"/>
                <a:endParaRPr lang="es-AR" sz="2800" dirty="0" smtClean="0"/>
              </a:p>
              <a:p>
                <a:pPr marL="0" indent="0" algn="ctr">
                  <a:buNone/>
                </a:pPr>
                <a:endParaRPr lang="es-AR" sz="2800" dirty="0" smtClean="0"/>
              </a:p>
              <a:p>
                <a:endParaRPr lang="es-AR" sz="2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57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Vectores ortogonales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8809" t="32584" r="15357" b="53229"/>
          <a:stretch/>
        </p:blipFill>
        <p:spPr>
          <a:xfrm>
            <a:off x="1262741" y="2391472"/>
            <a:ext cx="9347201" cy="13353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2738" t="39573" r="36071" b="19561"/>
          <a:stretch/>
        </p:blipFill>
        <p:spPr>
          <a:xfrm>
            <a:off x="6126480" y="3857414"/>
            <a:ext cx="5123545" cy="2857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Marcador de contenido 2"/>
              <p:cNvSpPr txBox="1">
                <a:spLocks/>
              </p:cNvSpPr>
              <p:nvPr/>
            </p:nvSpPr>
            <p:spPr>
              <a:xfrm>
                <a:off x="1262741" y="4151084"/>
                <a:ext cx="4484189" cy="195701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:r>
                  <a:rPr lang="es-AR" sz="2800" dirty="0" smtClean="0"/>
                  <a:t>Demuestre algebraicamente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s-AR" sz="2800" dirty="0" smtClean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s-AR" sz="2800" dirty="0" smtClean="0"/>
                  <a:t> son ortogonales. </a:t>
                </a:r>
              </a:p>
              <a:p>
                <a:endParaRPr lang="es-AR" sz="1400" dirty="0"/>
              </a:p>
            </p:txBody>
          </p:sp>
        </mc:Choice>
        <mc:Fallback xmlns="">
          <p:sp>
            <p:nvSpPr>
              <p:cNvPr id="8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741" y="4151084"/>
                <a:ext cx="4484189" cy="1957012"/>
              </a:xfrm>
              <a:prstGeom prst="rect">
                <a:avLst/>
              </a:prstGeom>
              <a:blipFill rotWithShape="0">
                <a:blip r:embed="rId5"/>
                <a:stretch>
                  <a:fillRect l="-4755" t="-529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13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Teoremas de vectores ortogonales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143" t="24115" r="24166" b="64451"/>
          <a:stretch/>
        </p:blipFill>
        <p:spPr>
          <a:xfrm>
            <a:off x="1097280" y="1845734"/>
            <a:ext cx="9325926" cy="123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4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Calcule 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80115"/>
              </a:xfrm>
            </p:spPr>
            <p:txBody>
              <a:bodyPr>
                <a:normAutofit/>
              </a:bodyPr>
              <a:lstStyle/>
              <a:p>
                <a:r>
                  <a:rPr lang="es-AR" sz="3200" dirty="0" smtClean="0"/>
                  <a:t>Calcule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s-AR" sz="3200" dirty="0" smtClean="0"/>
                  <a:t>Longitud y dirección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s-AR" sz="3200" dirty="0" smtClean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s-AR" sz="3200" dirty="0" smtClean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es-AR" sz="3200" dirty="0"/>
                  <a:t>Á</a:t>
                </a:r>
                <a:r>
                  <a:rPr lang="es-AR" sz="3200" dirty="0" smtClean="0"/>
                  <a:t>ngulo formado por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s-AR" sz="3200" dirty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s-AR" sz="3200" dirty="0" smtClean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es-AR" sz="3200" dirty="0" smtClean="0"/>
                  <a:t>Un vector unitario ortogonal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s-AR" sz="3200" dirty="0" smtClean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es-AR" sz="3200" dirty="0"/>
                  <a:t>Un vector unitario </a:t>
                </a:r>
                <a:r>
                  <a:rPr lang="es-AR" sz="3200" dirty="0" smtClean="0"/>
                  <a:t>paralelo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s-AR" sz="32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80115"/>
              </a:xfrm>
              <a:blipFill rotWithShape="0">
                <a:blip r:embed="rId2"/>
                <a:stretch>
                  <a:fillRect l="-2485" t="-28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6547" t="63075" r="52857" b="28455"/>
          <a:stretch/>
        </p:blipFill>
        <p:spPr>
          <a:xfrm>
            <a:off x="1097280" y="342146"/>
            <a:ext cx="8607364" cy="13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Vectores en el plano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9264" t="38401" r="26875" b="37666"/>
          <a:stretch/>
        </p:blipFill>
        <p:spPr>
          <a:xfrm>
            <a:off x="1097280" y="1801907"/>
            <a:ext cx="10402400" cy="21918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9294" t="31800" r="34558" b="44735"/>
          <a:stretch/>
        </p:blipFill>
        <p:spPr>
          <a:xfrm>
            <a:off x="1638886" y="4058324"/>
            <a:ext cx="9064973" cy="21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AR" dirty="0"/>
                  <a:t> </a:t>
                </a:r>
                <a:r>
                  <a:rPr lang="es-AR" dirty="0" smtClean="0"/>
                  <a:t>Vector de </a:t>
                </a:r>
                <a:r>
                  <a:rPr lang="es-AR" dirty="0"/>
                  <a:t>P a Q, denotado por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i="1" dirty="0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394" b="-2268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AR" sz="2400" dirty="0" smtClean="0"/>
                  <a:t>Sea P y Q dos puntos en el plano</a:t>
                </a:r>
              </a:p>
              <a:p>
                <a14:m>
                  <m:oMath xmlns:m="http://schemas.openxmlformats.org/officeDocument/2006/math"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A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A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A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A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AR" sz="2400" dirty="0" smtClean="0"/>
              </a:p>
              <a:p>
                <a:r>
                  <a:rPr lang="es-AR" sz="2400" dirty="0" smtClean="0"/>
                  <a:t>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400" i="1" dirty="0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  <m:r>
                      <a:rPr lang="es-AR" sz="2400" b="0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s-A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A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A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AR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A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AR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AR" sz="2400" dirty="0" smtClean="0"/>
              </a:p>
              <a:p>
                <a:endParaRPr lang="es-AR" sz="2400" dirty="0" smtClean="0"/>
              </a:p>
              <a:p>
                <a:r>
                  <a:rPr lang="es-AR" sz="2400" dirty="0" smtClean="0"/>
                  <a:t>Ejemplo: Sea P=(-2,5) y Q=(3,2). Calcular 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400" i="1" dirty="0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s-AR" sz="2400" dirty="0" smtClean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400" i="1" dirty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s-AR" sz="2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s-AR" sz="2400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18" t="-212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1103" t="24105" r="41103" b="19397"/>
          <a:stretch/>
        </p:blipFill>
        <p:spPr>
          <a:xfrm>
            <a:off x="8538883" y="1996341"/>
            <a:ext cx="3429000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2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A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Elementos del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s-AR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=(</m:t>
                    </m:r>
                    <m:r>
                      <a:rPr lang="es-AR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  <m:r>
                      <a:rPr lang="es-AR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</m:t>
                    </m:r>
                    <m:r>
                      <a:rPr lang="es-AR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A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848" b="-264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7481944" cy="4023360"/>
              </a:xfrm>
            </p:spPr>
            <p:txBody>
              <a:bodyPr>
                <a:normAutofit/>
              </a:bodyPr>
              <a:lstStyle/>
              <a:p>
                <a:pPr marL="538163" indent="-538163">
                  <a:buFont typeface="Wingdings" panose="05000000000000000000" pitchFamily="2" charset="2"/>
                  <a:buChar char="v"/>
                </a:pPr>
                <a:r>
                  <a:rPr lang="es-AR" sz="2800" dirty="0" smtClean="0"/>
                  <a:t>Magnitud </a:t>
                </a:r>
                <a:r>
                  <a:rPr lang="es-AR" sz="2800" dirty="0"/>
                  <a:t>o longitud </a:t>
                </a:r>
                <a:r>
                  <a:rPr lang="es-AR" sz="2800" dirty="0" smtClean="0"/>
                  <a:t>del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800" b="0" i="1">
                            <a:effectLst/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s-AR" sz="2800" dirty="0" smtClean="0">
                    <a:effectLst/>
                  </a:rPr>
                  <a:t>:</a:t>
                </a:r>
                <a:endParaRPr lang="es-AR" sz="2800" dirty="0" smtClean="0"/>
              </a:p>
              <a:p>
                <a:pPr marL="538163" indent="-538163">
                  <a:buFont typeface="Wingdings" panose="05000000000000000000" pitchFamily="2" charset="2"/>
                  <a:buChar char="v"/>
                </a:pPr>
                <a:endParaRPr lang="es-AR" sz="2800" dirty="0"/>
              </a:p>
              <a:p>
                <a:pPr marL="0" indent="0">
                  <a:buNone/>
                </a:pPr>
                <a:endParaRPr lang="es-AR" sz="2800" dirty="0"/>
              </a:p>
              <a:p>
                <a:pPr marL="538163" indent="-538163">
                  <a:buFont typeface="Wingdings" panose="05000000000000000000" pitchFamily="2" charset="2"/>
                  <a:buChar char="v"/>
                </a:pPr>
                <a:r>
                  <a:rPr lang="es-AR" sz="2800" dirty="0" smtClean="0"/>
                  <a:t>Dirección </a:t>
                </a:r>
                <a:r>
                  <a:rPr lang="es-AR" sz="2800" dirty="0"/>
                  <a:t>del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s-AR" sz="2800" dirty="0"/>
                  <a:t>: el ángulo </a:t>
                </a:r>
                <a14:m>
                  <m:oMath xmlns:m="http://schemas.openxmlformats.org/officeDocument/2006/math">
                    <m:r>
                      <a:rPr lang="es-AR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AR" sz="2800" dirty="0"/>
                  <a:t>, medido en radianes, que forma el vector con el lado positivo del eje </a:t>
                </a:r>
                <a:r>
                  <a:rPr lang="es-AR" sz="2800" dirty="0" smtClean="0"/>
                  <a:t>x. </a:t>
                </a:r>
              </a:p>
              <a:p>
                <a:pPr marL="0" indent="0">
                  <a:buNone/>
                </a:pPr>
                <a:endParaRPr lang="es-AR" sz="2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7481944" cy="4023360"/>
              </a:xfrm>
              <a:blipFill rotWithShape="0">
                <a:blip r:embed="rId3"/>
                <a:stretch>
                  <a:fillRect l="-2608" t="-2576" r="-8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fisicaymatematicasschool.files.wordpress.com/2023/02/vectores2d3d-1.png?w=10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" r="59230"/>
          <a:stretch/>
        </p:blipFill>
        <p:spPr bwMode="auto">
          <a:xfrm>
            <a:off x="8452340" y="2070847"/>
            <a:ext cx="3394520" cy="379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31655" t="68833" r="40772" b="20966"/>
          <a:stretch/>
        </p:blipFill>
        <p:spPr>
          <a:xfrm>
            <a:off x="1869140" y="2353237"/>
            <a:ext cx="5689136" cy="11833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46544" t="48627" r="28639" b="39407"/>
          <a:stretch/>
        </p:blipFill>
        <p:spPr>
          <a:xfrm>
            <a:off x="1616336" y="4754719"/>
            <a:ext cx="4510144" cy="12227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l="37390" t="40780" r="53566" b="55296"/>
          <a:stretch/>
        </p:blipFill>
        <p:spPr>
          <a:xfrm>
            <a:off x="6254653" y="5107828"/>
            <a:ext cx="2117773" cy="5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6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AR" dirty="0" smtClean="0"/>
                  <a:t>Magnitud y dirección </a:t>
                </a:r>
                <a:r>
                  <a:rPr lang="es-AR" dirty="0"/>
                  <a:t>del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AR" sz="2800" dirty="0" smtClean="0"/>
                  <a:t>Calcula módulo y dirección de los siguientes vectores.</a:t>
                </a:r>
              </a:p>
              <a:p>
                <a:r>
                  <a:rPr lang="es-AR" sz="2800" dirty="0"/>
                  <a:t>i)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=(2,2)</m:t>
                    </m:r>
                  </m:oMath>
                </a14:m>
                <a:r>
                  <a:rPr lang="es-AR" sz="2800" dirty="0"/>
                  <a:t> </a:t>
                </a:r>
                <a:endParaRPr lang="es-AR" sz="2800" dirty="0" smtClean="0"/>
              </a:p>
              <a:p>
                <a:r>
                  <a:rPr lang="es-AR" sz="2800" dirty="0" smtClean="0"/>
                  <a:t>ii</a:t>
                </a:r>
                <a:r>
                  <a:rPr lang="es-AR" sz="2800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A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s-AR" sz="2800" i="1">
                        <a:latin typeface="Cambria Math" panose="02040503050406030204" pitchFamily="18" charset="0"/>
                      </a:rPr>
                      <m:t>=(2,2</m:t>
                    </m:r>
                    <m:rad>
                      <m:radPr>
                        <m:degHide m:val="on"/>
                        <m:ctrlPr>
                          <a:rPr lang="es-AR" sz="28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AR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s-AR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AR" sz="2800" dirty="0"/>
                  <a:t> </a:t>
                </a:r>
              </a:p>
              <a:p>
                <a:r>
                  <a:rPr lang="es-AR" sz="2800" dirty="0" smtClean="0"/>
                  <a:t>iii</a:t>
                </a:r>
                <a:r>
                  <a:rPr lang="es-AR" sz="2800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A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s-AR" sz="2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AR" sz="2800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s-AR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s-AR" sz="2800" i="1">
                        <a:latin typeface="Cambria Math" panose="02040503050406030204" pitchFamily="18" charset="0"/>
                      </a:rPr>
                      <m:t>,2)</m:t>
                    </m:r>
                  </m:oMath>
                </a14:m>
                <a:r>
                  <a:rPr lang="es-AR" sz="2800" dirty="0"/>
                  <a:t> </a:t>
                </a:r>
              </a:p>
              <a:p>
                <a:r>
                  <a:rPr lang="es-AR" sz="2800" dirty="0" smtClean="0"/>
                  <a:t>iv</a:t>
                </a:r>
                <a:r>
                  <a:rPr lang="es-AR" sz="2800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A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s-AR" sz="2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−3,−3</m:t>
                    </m:r>
                    <m:r>
                      <a:rPr lang="es-AR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AR" sz="2800" dirty="0"/>
                  <a:t> </a:t>
                </a:r>
              </a:p>
              <a:p>
                <a:r>
                  <a:rPr lang="es-AR" sz="2800" dirty="0" smtClean="0"/>
                  <a:t>v</a:t>
                </a:r>
                <a:r>
                  <a:rPr lang="es-AR" sz="2800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A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acc>
                    <m:r>
                      <a:rPr lang="es-AR" sz="2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6,−6</m:t>
                    </m:r>
                    <m:r>
                      <a:rPr lang="es-AR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AR" sz="2800" dirty="0"/>
                  <a:t> </a:t>
                </a:r>
              </a:p>
              <a:p>
                <a:r>
                  <a:rPr lang="es-AR" sz="2800" dirty="0" smtClean="0"/>
                  <a:t>vi)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A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acc>
                    <m:r>
                      <a:rPr lang="es-AR" sz="2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0,2</m:t>
                    </m:r>
                    <m:r>
                      <a:rPr lang="es-AR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AR" sz="2800" dirty="0"/>
                  <a:t> </a:t>
                </a:r>
              </a:p>
              <a:p>
                <a:endParaRPr lang="es-AR" sz="2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2" t="-2576" b="-181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46544" t="48627" r="28639" b="39407"/>
          <a:stretch/>
        </p:blipFill>
        <p:spPr>
          <a:xfrm>
            <a:off x="6560954" y="3530081"/>
            <a:ext cx="4049529" cy="10978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7390" t="40780" r="53566" b="55296"/>
          <a:stretch/>
        </p:blipFill>
        <p:spPr>
          <a:xfrm>
            <a:off x="7434875" y="4888068"/>
            <a:ext cx="1907444" cy="46522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31655" t="68833" r="40772" b="20966"/>
          <a:stretch/>
        </p:blipFill>
        <p:spPr>
          <a:xfrm>
            <a:off x="6331734" y="2592423"/>
            <a:ext cx="4507970" cy="93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6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 descr="Medida y trazo de ángulos en radianes (Zill &amp; Dewart, 2012, p. 358s) -  matemáticas10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738" y="286603"/>
            <a:ext cx="8208085" cy="60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5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AR" dirty="0" err="1" smtClean="0"/>
              <a:t>Tips</a:t>
            </a:r>
            <a:r>
              <a:rPr lang="es-AR" dirty="0" smtClean="0"/>
              <a:t> para la dirección: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110514" y="1845734"/>
                <a:ext cx="5045166" cy="4023360"/>
              </a:xfrm>
            </p:spPr>
            <p:txBody>
              <a:bodyPr>
                <a:normAutofit/>
              </a:bodyPr>
              <a:lstStyle/>
              <a:p>
                <a:r>
                  <a:rPr lang="es-AR" sz="2800" dirty="0" smtClean="0"/>
                  <a:t>Cuando el vector esta en el </a:t>
                </a:r>
                <a:r>
                  <a:rPr lang="es-AR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primer cuadrante</a:t>
                </a:r>
                <a:r>
                  <a:rPr lang="es-AR" sz="2800" dirty="0" smtClean="0"/>
                  <a:t>, al ángulo no hay que hacer ninguna modificación.</a:t>
                </a:r>
              </a:p>
              <a:p>
                <a14:m>
                  <m:oMath xmlns:m="http://schemas.openxmlformats.org/officeDocument/2006/math">
                    <m:r>
                      <a:rPr lang="es-A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s-A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=45°=</m:t>
                    </m:r>
                    <m:f>
                      <m:fPr>
                        <m:ctrlP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s-AR" sz="2800" dirty="0" smtClean="0"/>
              </a:p>
              <a:p>
                <a14:m>
                  <m:oMath xmlns:m="http://schemas.openxmlformats.org/officeDocument/2006/math">
                    <m:r>
                      <a:rPr lang="es-A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s-A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=60°=</m:t>
                    </m:r>
                    <m:f>
                      <m:fPr>
                        <m:ctrlPr>
                          <a:rPr lang="es-A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A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s-AR" sz="2800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0514" y="1845734"/>
                <a:ext cx="5045166" cy="4023360"/>
              </a:xfrm>
              <a:blipFill rotWithShape="0">
                <a:blip r:embed="rId2"/>
                <a:stretch>
                  <a:fillRect l="-2536" t="-257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4191" t="39995" r="37574" b="23713"/>
          <a:stretch/>
        </p:blipFill>
        <p:spPr>
          <a:xfrm>
            <a:off x="1245198" y="0"/>
            <a:ext cx="3648141" cy="26363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9228" t="24498" r="38015" b="24498"/>
          <a:stretch/>
        </p:blipFill>
        <p:spPr>
          <a:xfrm>
            <a:off x="868679" y="2774309"/>
            <a:ext cx="3899647" cy="341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4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559</TotalTime>
  <Words>665</Words>
  <Application>Microsoft Office PowerPoint</Application>
  <PresentationFormat>Panorámica</PresentationFormat>
  <Paragraphs>137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Bradley Hand ITC</vt:lpstr>
      <vt:lpstr>Calibri</vt:lpstr>
      <vt:lpstr>Calibri Light</vt:lpstr>
      <vt:lpstr>Cambria Math</vt:lpstr>
      <vt:lpstr>Wingdings</vt:lpstr>
      <vt:lpstr>Retrospección</vt:lpstr>
      <vt:lpstr>Vectores R^2 y R^3</vt:lpstr>
      <vt:lpstr>Vectores en el plano</vt:lpstr>
      <vt:lpstr>Presentación de PowerPoint</vt:lpstr>
      <vt:lpstr>Vectores en el plano</vt:lpstr>
      <vt:lpstr> Vector de P a Q, denotado por (PQ) ⃗</vt:lpstr>
      <vt:lpstr>Elementos del vector v ⃗=(a,b)</vt:lpstr>
      <vt:lpstr>Magnitud y dirección del vector v ⃗</vt:lpstr>
      <vt:lpstr>Presentación de PowerPoint</vt:lpstr>
      <vt:lpstr>Tips para la dirección:</vt:lpstr>
      <vt:lpstr>Tips para la dirección:</vt:lpstr>
      <vt:lpstr>Tips para la dirección:</vt:lpstr>
      <vt:lpstr>Tips para la dirección:</vt:lpstr>
      <vt:lpstr>Tips para la dirección:</vt:lpstr>
      <vt:lpstr>Presentación de PowerPoint</vt:lpstr>
      <vt:lpstr>Multiplicar un vector por un escalar</vt:lpstr>
      <vt:lpstr>Multiplicar un vector por un escalar</vt:lpstr>
      <vt:lpstr>Sumas de vectores</vt:lpstr>
      <vt:lpstr>Sumas de vectores</vt:lpstr>
      <vt:lpstr>Resta de vectores</vt:lpstr>
      <vt:lpstr>Resta de vectores</vt:lpstr>
      <vt:lpstr>Presentación de PowerPoint</vt:lpstr>
      <vt:lpstr>Desigualdad triangular</vt:lpstr>
      <vt:lpstr>Vectores canónicos</vt:lpstr>
      <vt:lpstr>Forma de expresa un vector</vt:lpstr>
      <vt:lpstr>Actividades</vt:lpstr>
      <vt:lpstr>Vectores unitarios</vt:lpstr>
      <vt:lpstr>Vector unitario</vt:lpstr>
      <vt:lpstr>¿Cómo encontrar un vector unitario en la misma dirección que un vector dado?</vt:lpstr>
      <vt:lpstr>Actividades</vt:lpstr>
      <vt:lpstr>Sección 4.2</vt:lpstr>
      <vt:lpstr>Producto escalar</vt:lpstr>
      <vt:lpstr>Magnitud ↔ Producto escalar</vt:lpstr>
      <vt:lpstr>Ángulos entre dos vectores</vt:lpstr>
      <vt:lpstr>¿Cómo calculamos el ángulo entre dos vectores?</vt:lpstr>
      <vt:lpstr>Vectores paralelos</vt:lpstr>
      <vt:lpstr>Vectores ortogonales</vt:lpstr>
      <vt:lpstr>Teoremas de vectores ortogonales</vt:lpstr>
      <vt:lpstr>Calcule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Vectores R^2 y R^3</dc:title>
  <dc:creator>María Alejandra Saux</dc:creator>
  <cp:lastModifiedBy>María Alejandra Saux</cp:lastModifiedBy>
  <cp:revision>27</cp:revision>
  <dcterms:created xsi:type="dcterms:W3CDTF">2023-04-12T20:57:37Z</dcterms:created>
  <dcterms:modified xsi:type="dcterms:W3CDTF">2024-04-11T13:07:47Z</dcterms:modified>
</cp:coreProperties>
</file>