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69" r:id="rId11"/>
    <p:sldId id="270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F169-D157-48E4-846F-DC775C3105F6}" type="datetimeFigureOut">
              <a:rPr lang="es-AR" smtClean="0"/>
              <a:t>7/4/2024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34CAC-9C15-41B9-9867-EB4D054B6E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91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34CAC-9C15-41B9-9867-EB4D054B6E28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0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49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69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97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5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85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79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757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365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045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107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F5D859-EF5F-47D3-BCEA-2515AD1B9C88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0E47C4-DC14-4075-8029-6E8D9373CAC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FBF1F-E42C-4115-A830-C89897DF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406" y="1495931"/>
            <a:ext cx="10058400" cy="3566160"/>
          </a:xfrm>
        </p:spPr>
        <p:txBody>
          <a:bodyPr>
            <a:normAutofit/>
          </a:bodyPr>
          <a:lstStyle/>
          <a:p>
            <a:r>
              <a:rPr lang="es-ES" sz="6000" b="1" dirty="0"/>
              <a:t>UNIDAD II:</a:t>
            </a:r>
            <a:br>
              <a:rPr lang="es-ES" dirty="0"/>
            </a:b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999455-5241-4ED3-AB7A-AF8F1EB50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97824"/>
            <a:ext cx="10058400" cy="13684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s-ES" sz="5600" dirty="0"/>
              <a:t>La patologización y medicalización de la vida como un fenómeno contemporáneo. </a:t>
            </a:r>
          </a:p>
          <a:p>
            <a:pPr>
              <a:lnSpc>
                <a:spcPct val="170000"/>
              </a:lnSpc>
            </a:pPr>
            <a:r>
              <a:rPr lang="es-ES" sz="5600" dirty="0"/>
              <a:t>La patologización y medicalización de las infancias y adolescencias.</a:t>
            </a:r>
          </a:p>
          <a:p>
            <a:pPr>
              <a:lnSpc>
                <a:spcPct val="170000"/>
              </a:lnSpc>
            </a:pPr>
            <a:r>
              <a:rPr lang="es-ES" sz="5600" dirty="0"/>
              <a:t> ¿Prevenir o predecir? Diferencias entre la detección oportuna pensando el diagnóstico como hipótesis abierta y el etiquetamiento temprano e inamovible</a:t>
            </a:r>
            <a:r>
              <a:rPr lang="es-ES" sz="3600" dirty="0"/>
              <a:t>.</a:t>
            </a:r>
            <a:br>
              <a:rPr lang="es-ES" sz="2900" dirty="0"/>
            </a:br>
            <a:endParaRPr lang="es-ES" sz="29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085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5815E-D48C-4B7F-A517-A442D9FF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GABRIELA DUEÑAS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9CB0E-B464-425B-AA19-4CCD9E2F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02630"/>
            <a:ext cx="10058400" cy="4315915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Aquellos niños, niñas y jóvenes que presentan modos de ser y estar en el mundo, de jugar, comunicarse y aprender “diferentes” a las expectativas normativas de una sociedad que parece tener estandarizados los patrones de lo que se considera “normal”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Aparecen signados por el fantasma del “fracaso escolar”, y estrechamente ligado a éste, a modo de profecía, el de su exclusión “a futuro” en lo social y en lo económico. 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4D20312C-425A-422E-ABD6-6FE7B8E2EADD}"/>
              </a:ext>
            </a:extLst>
          </p:cNvPr>
          <p:cNvSpPr/>
          <p:nvPr/>
        </p:nvSpPr>
        <p:spPr>
          <a:xfrm>
            <a:off x="5902568" y="2828960"/>
            <a:ext cx="386863" cy="431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B6D2D0-CA2F-4BC7-82B7-1ADC14459BB8}"/>
              </a:ext>
            </a:extLst>
          </p:cNvPr>
          <p:cNvSpPr txBox="1"/>
          <p:nvPr/>
        </p:nvSpPr>
        <p:spPr>
          <a:xfrm>
            <a:off x="1036320" y="4187220"/>
            <a:ext cx="102319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s-E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predominio del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modelo médico biologicista-reeducador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en el cual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medicación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 frecuencia acompañada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“programas multidisciplinarios de adiestramiento conductual”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aparece como “la solución” a un hipotético déficit orgánico portado desde el nacimiento, opera, como se anticipaba, a modo de “obturador” de toda relación e interrogación que habilite la posibilidad de poder “escuchar” al niño, niña u adolescente, invisibilizándose incluso, de esta manera, y en no pocas ocasiones, diferentes situaciones socio afectivas que le ocasionan sufrimiento psíquico. 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6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B5463-1256-44CF-83CA-E87BD4B1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debe ser nuestra prioridad?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DD560-F2A0-43AF-AC8D-C050CA6C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Tanto desde el ámbito de la salud como desde lo social y la educación, nuestra prioridad debiera ser </a:t>
            </a:r>
            <a:r>
              <a:rPr lang="es-ES" b="1" dirty="0"/>
              <a:t>“escuchar</a:t>
            </a:r>
            <a:r>
              <a:rPr lang="es-ES" dirty="0"/>
              <a:t>” al niño u adolescente</a:t>
            </a:r>
            <a:r>
              <a:rPr lang="es-ES" b="1" dirty="0"/>
              <a:t>, </a:t>
            </a:r>
            <a:r>
              <a:rPr lang="es-ES" dirty="0"/>
              <a:t>cómo éste pueda expresarse, de modo de poder “entender” lo que le puede estar pasando y así “atenderlo” como se merece.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F3B914-9FC3-4875-9582-6696085AA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27" y="3214413"/>
            <a:ext cx="4328546" cy="27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B9F42-D6DC-41C7-95CB-4D38F8D7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3384"/>
            <a:ext cx="9711397" cy="1033975"/>
          </a:xfrm>
        </p:spPr>
        <p:txBody>
          <a:bodyPr>
            <a:noAutofit/>
          </a:bodyPr>
          <a:lstStyle/>
          <a:p>
            <a:r>
              <a:rPr lang="es-ES" sz="3200" b="1" dirty="0"/>
              <a:t> ¿Prevenir o predecir? Diferencias entre la detección oportuna pensando el diagnóstico como hipótesis abierta y el etiquetamiento temprano e inamovible.</a:t>
            </a:r>
            <a:endParaRPr lang="es-AR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F69F5-62B3-4574-8877-1880E58B3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Rosa Nunes: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82EE8C-DA8C-4B6A-A34C-867A93D7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39796" y="3742704"/>
            <a:ext cx="3313182" cy="1863665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CD366F1-D322-4291-866C-800E1DBB8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83689"/>
              </p:ext>
            </p:extLst>
          </p:nvPr>
        </p:nvGraphicFramePr>
        <p:xfrm>
          <a:off x="1241862" y="2304106"/>
          <a:ext cx="10058400" cy="3444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74206101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4077770963"/>
                    </a:ext>
                  </a:extLst>
                </a:gridCol>
              </a:tblGrid>
              <a:tr h="1558648">
                <a:tc>
                  <a:txBody>
                    <a:bodyPr/>
                    <a:lstStyle/>
                    <a:p>
                      <a:r>
                        <a:rPr lang="es-ES" sz="2000" b="0" dirty="0"/>
                        <a:t>Una </a:t>
                      </a:r>
                      <a:r>
                        <a:rPr lang="es-ES" sz="2000" b="1" dirty="0"/>
                        <a:t>medicina preventiva </a:t>
                      </a:r>
                      <a:r>
                        <a:rPr lang="es-ES" sz="2000" b="0" dirty="0"/>
                        <a:t>que permitiese tener a su cargo, de manera precoz y aplicada, a los niños que manifiestan sufrimiento psíquico.</a:t>
                      </a:r>
                      <a:endParaRPr lang="es-A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dirty="0"/>
                        <a:t>No puede ser confundida con una </a:t>
                      </a:r>
                      <a:r>
                        <a:rPr lang="es-ES" sz="2000" b="1" dirty="0"/>
                        <a:t>medicina predictiva </a:t>
                      </a:r>
                      <a:r>
                        <a:rPr lang="es-ES" sz="2000" b="0" dirty="0"/>
                        <a:t>que aprisionaría, paradojalmente, a estos niños en un destino que, para la mayoría de ellos, no hubiese sido el suyo si no hubiesen sido evaluados. </a:t>
                      </a:r>
                    </a:p>
                    <a:p>
                      <a:endParaRPr lang="es-ES" sz="2000" b="0" dirty="0"/>
                    </a:p>
                    <a:p>
                      <a:r>
                        <a:rPr lang="es-ES" sz="2000" b="0" dirty="0"/>
                        <a:t>El peligro es, en efecto, el de producir una </a:t>
                      </a:r>
                      <a:r>
                        <a:rPr lang="es-ES" sz="2000" b="1" dirty="0"/>
                        <a:t>profecía autocumplida</a:t>
                      </a:r>
                      <a:r>
                        <a:rPr lang="es-ES" sz="2000" b="0" dirty="0"/>
                        <a:t>, es decir, de hacer que suceda aquello que se predice en la forma que fue predicho.</a:t>
                      </a:r>
                    </a:p>
                    <a:p>
                      <a:endParaRPr lang="es-A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8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78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E48632D-F8A2-41BA-8116-69D6B8A7A713}"/>
              </a:ext>
            </a:extLst>
          </p:cNvPr>
          <p:cNvSpPr txBox="1">
            <a:spLocks/>
          </p:cNvSpPr>
          <p:nvPr/>
        </p:nvSpPr>
        <p:spPr>
          <a:xfrm>
            <a:off x="424445" y="1787858"/>
            <a:ext cx="11343110" cy="44107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ES" dirty="0"/>
              <a:t>Se vislumbra un aumento progresivo de enfermedades sobre la infancia y el efecto de esa patologización es que el niño queda cargando solo un diagnóstico, por lo cual su identidad y todo su ser queda circunscripto a esa sigla de enfermedad (por ejemplo, TDAH o dislexia). Por ende, pasan a ser “trastornos” o portadores de un “déficit”, dejando de ser Martín, Franco, Camila…</a:t>
            </a:r>
          </a:p>
          <a:p>
            <a:pPr algn="just">
              <a:lnSpc>
                <a:spcPct val="120000"/>
              </a:lnSpc>
            </a:pPr>
            <a:r>
              <a:rPr lang="es-ES" dirty="0"/>
              <a:t>Desde nuestro rol debemos comprender que es fundamental realizar un diagnóstico complejo, es decir, que tenga en cuenta el contexto familiar, escolar y social del sujeto. </a:t>
            </a:r>
          </a:p>
          <a:p>
            <a:pPr algn="just">
              <a:lnSpc>
                <a:spcPct val="120000"/>
              </a:lnSpc>
            </a:pPr>
            <a:r>
              <a:rPr lang="es-ES" dirty="0"/>
              <a:t>De esta manera, teniendo esta perspectiva, el diagnóstico es algo muy diferente a poner un rótulo o etiqueta:</a:t>
            </a:r>
          </a:p>
          <a:p>
            <a:pPr lvl="1" algn="just">
              <a:lnSpc>
                <a:spcPct val="120000"/>
              </a:lnSpc>
            </a:pPr>
            <a:r>
              <a:rPr lang="es-ES" dirty="0"/>
              <a:t>“Él es hiperactivo”</a:t>
            </a:r>
          </a:p>
          <a:p>
            <a:pPr lvl="1" algn="just">
              <a:lnSpc>
                <a:spcPct val="120000"/>
              </a:lnSpc>
            </a:pPr>
            <a:r>
              <a:rPr lang="es-ES" dirty="0"/>
              <a:t>“Ella es disléxica”</a:t>
            </a:r>
          </a:p>
          <a:p>
            <a:pPr lvl="1" algn="just">
              <a:lnSpc>
                <a:spcPct val="120000"/>
              </a:lnSpc>
            </a:pPr>
            <a:r>
              <a:rPr lang="es-ES" dirty="0"/>
              <a:t>“Él es autista”</a:t>
            </a:r>
          </a:p>
          <a:p>
            <a:pPr algn="just">
              <a:lnSpc>
                <a:spcPct val="120000"/>
              </a:lnSpc>
            </a:pPr>
            <a:r>
              <a:rPr lang="es-ES" dirty="0"/>
              <a:t>Ya que ello puede ser claramente nocivo para el desarrollo psíquico de los </a:t>
            </a:r>
            <a:r>
              <a:rPr lang="es-ES" dirty="0" err="1"/>
              <a:t>NNyA</a:t>
            </a:r>
            <a:r>
              <a:rPr lang="es-ES" dirty="0"/>
              <a:t> al obturar la posibilidad de cambio. </a:t>
            </a:r>
          </a:p>
          <a:p>
            <a:pPr algn="just">
              <a:lnSpc>
                <a:spcPct val="120000"/>
              </a:lnSpc>
            </a:pPr>
            <a:r>
              <a:rPr lang="es-ES" dirty="0"/>
              <a:t>Más bien debemos seguir el consejo de Gisela </a:t>
            </a:r>
            <a:r>
              <a:rPr lang="es-ES" dirty="0" err="1"/>
              <a:t>Untoiglich</a:t>
            </a:r>
            <a:r>
              <a:rPr lang="es-ES" dirty="0"/>
              <a:t> “en la infancia los diagnósticos se escriben con lápiz”.  </a:t>
            </a:r>
          </a:p>
          <a:p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85B7B18-4EF6-4ED7-964F-E7D14381A301}"/>
              </a:ext>
            </a:extLst>
          </p:cNvPr>
          <p:cNvSpPr txBox="1">
            <a:spLocks/>
          </p:cNvSpPr>
          <p:nvPr/>
        </p:nvSpPr>
        <p:spPr>
          <a:xfrm>
            <a:off x="646904" y="436729"/>
            <a:ext cx="10058400" cy="914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AR" dirty="0"/>
            </a:br>
            <a:r>
              <a:rPr lang="es-AR" sz="3100" b="1" dirty="0"/>
              <a:t>EN CONCLUSIÓN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F2DF52-1BEA-4D27-BB8E-F05C6ED4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84" y="28469"/>
            <a:ext cx="3090400" cy="15262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6858FA-E13E-4183-BE51-BB88FAEE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72" y="0"/>
            <a:ext cx="2623198" cy="15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CA38E4E-E105-4E50-95F9-60334B50F604}"/>
              </a:ext>
            </a:extLst>
          </p:cNvPr>
          <p:cNvSpPr txBox="1">
            <a:spLocks/>
          </p:cNvSpPr>
          <p:nvPr/>
        </p:nvSpPr>
        <p:spPr>
          <a:xfrm>
            <a:off x="1097280" y="773723"/>
            <a:ext cx="10508566" cy="509537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MEDICALIZACIÓN: </a:t>
            </a:r>
            <a:r>
              <a:rPr lang="es-ES" dirty="0"/>
              <a:t>reducir las cuestiones de la vida de las personas a una mirada médica. </a:t>
            </a:r>
          </a:p>
          <a:p>
            <a:r>
              <a:rPr lang="es-ES" b="1" dirty="0"/>
              <a:t>PATOLOGIZACIÓN: </a:t>
            </a:r>
            <a:r>
              <a:rPr lang="es-ES" dirty="0"/>
              <a:t>Concebir esos comportamientos como enfermedades, desórdenes o trastornos</a:t>
            </a:r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ADFDFF-FA08-4720-AE0C-81CFA26BAB48}"/>
              </a:ext>
            </a:extLst>
          </p:cNvPr>
          <p:cNvSpPr txBox="1"/>
          <p:nvPr/>
        </p:nvSpPr>
        <p:spPr>
          <a:xfrm>
            <a:off x="1195754" y="1920296"/>
            <a:ext cx="10311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Dueñas adhiere a Conrad y la describe “como un proceso múltiple y variado, por el cual problemas no médicos pasan a ser definidos y tratados como problemas médicos, bajo forma de enfermedades, trastornos o desórdenes”.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7C6954DF-90E9-4ACD-944E-31CA86ABEF1B}"/>
              </a:ext>
            </a:extLst>
          </p:cNvPr>
          <p:cNvSpPr/>
          <p:nvPr/>
        </p:nvSpPr>
        <p:spPr>
          <a:xfrm>
            <a:off x="1997612" y="1547446"/>
            <a:ext cx="253219" cy="372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B4725D-E7B5-431B-82F0-DA35DCA9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3343101"/>
            <a:ext cx="4358640" cy="27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5ABF4-E998-4C51-A3C3-CD3F4CB4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45588"/>
            <a:ext cx="10058400" cy="991772"/>
          </a:xfrm>
        </p:spPr>
        <p:txBody>
          <a:bodyPr>
            <a:normAutofit/>
          </a:bodyPr>
          <a:lstStyle/>
          <a:p>
            <a:r>
              <a:rPr lang="es-ES" b="1" dirty="0"/>
              <a:t> GISELA UNTOIGLICH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298039-765C-4F8D-AE92-857DF99B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50312"/>
            <a:ext cx="10058400" cy="4023360"/>
          </a:xfrm>
        </p:spPr>
        <p:txBody>
          <a:bodyPr/>
          <a:lstStyle/>
          <a:p>
            <a:endParaRPr lang="es-ES" b="1" dirty="0"/>
          </a:p>
          <a:p>
            <a:r>
              <a:rPr lang="es-ES" b="1" dirty="0"/>
              <a:t> La maquina </a:t>
            </a:r>
            <a:r>
              <a:rPr lang="es-ES" b="1" dirty="0" err="1"/>
              <a:t>medicalizadora</a:t>
            </a:r>
            <a:r>
              <a:rPr lang="es-ES" b="1" dirty="0"/>
              <a:t> y </a:t>
            </a:r>
            <a:r>
              <a:rPr lang="es-ES" b="1" dirty="0" err="1"/>
              <a:t>patologizadora</a:t>
            </a:r>
            <a:r>
              <a:rPr lang="es-ES" b="1" dirty="0"/>
              <a:t> en la infancia:</a:t>
            </a:r>
          </a:p>
          <a:p>
            <a:pPr algn="just"/>
            <a:r>
              <a:rPr lang="es-ES" dirty="0"/>
              <a:t>Cuestiones de orden colectivo, social y político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se abordan como </a:t>
            </a:r>
            <a:r>
              <a:rPr lang="es-ES" u="sng" dirty="0"/>
              <a:t>problemas individuales</a:t>
            </a:r>
            <a:r>
              <a:rPr lang="es-ES" dirty="0"/>
              <a:t>. </a:t>
            </a:r>
          </a:p>
          <a:p>
            <a:pPr algn="just"/>
            <a:r>
              <a:rPr lang="es-ES" dirty="0"/>
              <a:t>Atribuyendo su causa </a:t>
            </a:r>
            <a:r>
              <a:rPr lang="es-ES" dirty="0">
                <a:sym typeface="Wingdings" panose="05000000000000000000" pitchFamily="2" charset="2"/>
              </a:rPr>
              <a:t>a </a:t>
            </a:r>
            <a:r>
              <a:rPr lang="es-ES" u="sng" dirty="0"/>
              <a:t>determinaciones biológicas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Estamos ante un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medicalización de la vida </a:t>
            </a:r>
          </a:p>
          <a:p>
            <a:pPr algn="just"/>
            <a:endParaRPr lang="es-ES" dirty="0"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sym typeface="Wingdings" panose="05000000000000000000" pitchFamily="2" charset="2"/>
              </a:rPr>
              <a:t>C</a:t>
            </a:r>
            <a:r>
              <a:rPr lang="es-ES" dirty="0"/>
              <a:t>uando problemas que están por fuera del área de la medicina son definidos en términos de trastornos y abordados como problemas médicos.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19F7C756-250E-461B-8443-74D7C4C68BF5}"/>
              </a:ext>
            </a:extLst>
          </p:cNvPr>
          <p:cNvSpPr/>
          <p:nvPr/>
        </p:nvSpPr>
        <p:spPr>
          <a:xfrm>
            <a:off x="4768947" y="4276578"/>
            <a:ext cx="253218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65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7BF9A-194D-4D36-9128-59193C4D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9" y="1659878"/>
            <a:ext cx="8637563" cy="371712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r>
              <a:rPr lang="es-AR" sz="5300" b="1" dirty="0"/>
              <a:t>Procesos de medicalización:</a:t>
            </a:r>
            <a:br>
              <a:rPr lang="es-AR" sz="5300" dirty="0"/>
            </a:br>
            <a:endParaRPr lang="es-AR" sz="5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8D819-5B67-4D75-95B8-DED97C4C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1845734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Este fenómeno se ha elevado exponencialmente en la infancia, con un consecuente aumento de psicofármacos en niños.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Centrar el problema en el niño oculta las dificultades que podrían estar existiendo.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Los discursos imperantes tanto de profesionales de la educación como de la salud hacen creer que la escuela y más extensamente la sociedad, es “victima de niños inadecuados, anormales, enfermos”, sin cuestionarse si existe alguna relación entre la creciente cantidad de niños con “supuestos trastornos” y la inadecuación de un sistema escolar que intenta educar con modelos y referencias del siglo XIX a niños del siglo XXI.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F7608FC-1F43-45AC-B67D-32D2570E7F37}"/>
              </a:ext>
            </a:extLst>
          </p:cNvPr>
          <p:cNvSpPr/>
          <p:nvPr/>
        </p:nvSpPr>
        <p:spPr>
          <a:xfrm>
            <a:off x="5373857" y="2450754"/>
            <a:ext cx="337625" cy="371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51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7949E-61EF-4385-ADCB-A2B922DB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Procesos de patologización: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A34302-34C7-4BD5-B8FE-520738AB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Cuando: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tristeza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la inquietud infantil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la timidez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la rebeldía adolescente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Cuando un niño fracasa en la escuela y este fracaso es atribuido exclusivamente a su TDAH (de supuesto origen genético) o a sus vínculos familiares (problemática emocional), sin revisar toda la complejidad implicada que promueve dicho fracaso.</a:t>
            </a:r>
            <a:endParaRPr lang="es-AR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D19A73D2-EB36-4506-BA44-401B61CCEB2E}"/>
              </a:ext>
            </a:extLst>
          </p:cNvPr>
          <p:cNvSpPr/>
          <p:nvPr/>
        </p:nvSpPr>
        <p:spPr>
          <a:xfrm>
            <a:off x="5120640" y="2766552"/>
            <a:ext cx="39389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BDB878-1A19-46B7-BDBB-22C125BA036E}"/>
              </a:ext>
            </a:extLst>
          </p:cNvPr>
          <p:cNvSpPr txBox="1"/>
          <p:nvPr/>
        </p:nvSpPr>
        <p:spPr>
          <a:xfrm>
            <a:off x="6126480" y="2574387"/>
            <a:ext cx="3692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son inherentes a lo humano se transforman en patología. </a:t>
            </a:r>
          </a:p>
        </p:txBody>
      </p:sp>
    </p:spTree>
    <p:extLst>
      <p:ext uri="{BB962C8B-B14F-4D97-AF65-F5344CB8AC3E}">
        <p14:creationId xmlns:p14="http://schemas.microsoft.com/office/powerpoint/2010/main" val="93250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2C757-39B9-4D93-A51B-0BFBE00A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El proceso de </a:t>
            </a:r>
            <a:r>
              <a:rPr lang="es-AR" b="1" dirty="0" err="1"/>
              <a:t>medicamentalizador</a:t>
            </a:r>
            <a:r>
              <a:rPr lang="es-AR" b="1" dirty="0"/>
              <a:t>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F4497-3A6C-4173-9E44-C761526F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2682"/>
            <a:ext cx="10058400" cy="4023360"/>
          </a:xfrm>
        </p:spPr>
        <p:txBody>
          <a:bodyPr/>
          <a:lstStyle/>
          <a:p>
            <a:pPr algn="just"/>
            <a:r>
              <a:rPr lang="es-ES" dirty="0"/>
              <a:t>Esta forma de intervención busca la adaptación de los sujetos a las condiciones de exigencia actúales, muchas veces sin medir costos, lo cual lleva con frecuencia a los adultos a introducir y naturalizar el aumento exponencial de consumo de psicofármacos.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A1EF7E-23A1-4AD8-ADEF-5E410DCF3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78" y="3429000"/>
            <a:ext cx="4490016" cy="22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C88F9-0D1B-4E24-A53C-65560E99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Estigma y preconcepto: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2FAD6-C432-4421-A3A4-28B768C9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76021" cy="396821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Los niños no aprenden, supuestamente porque: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/>
              <a:t> son pobres, son negros, aborígenes, mestizos, nordestinos, bolivianos, paraguayos, campesinos; son inmaduros, son perezosos. </a:t>
            </a:r>
          </a:p>
          <a:p>
            <a:r>
              <a:rPr lang="es-ES" dirty="0"/>
              <a:t>Cuantas veces nos encontramos con niños que son derivados por no atender, por no parar de moverse o por no producir en la escuela, a los cuales se les diagnostica rápidamente TDA y se los medica con psicofármacos, sin comprometerse a la escucha de sus sufrimientos y encubriendo graves situaciones de violencia y abusos en su hogar.</a:t>
            </a:r>
          </a:p>
          <a:p>
            <a:endParaRPr lang="es-ES" dirty="0"/>
          </a:p>
          <a:p>
            <a:r>
              <a:rPr lang="es-ES" dirty="0"/>
              <a:t>Estigmatizados, discriminados, incapaces, niños inicialmente normales se transforman en enfermos. </a:t>
            </a:r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4960F0F2-593D-40EE-85AE-0647CBFCFB85}"/>
              </a:ext>
            </a:extLst>
          </p:cNvPr>
          <p:cNvSpPr/>
          <p:nvPr/>
        </p:nvSpPr>
        <p:spPr>
          <a:xfrm>
            <a:off x="5718412" y="4225137"/>
            <a:ext cx="377588" cy="327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940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09CB-25CA-4C40-A71D-911E4E60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JUAN VASEN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EFD848-E847-4362-A22F-56C6C208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Se va imponiendo la idea de que “clasificar es esencial para el progreso científico en cualquier disciplina”.</a:t>
            </a:r>
          </a:p>
          <a:p>
            <a:pPr algn="just"/>
            <a:endParaRPr lang="es-E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Los trastornos generalizados del desarrollo (TGD)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El déficit atencional (ADHD)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Los niños oposicionistas y desafiantes (ODD)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Los trastornos obsesivo compulsivos (TOC)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Los trastornos bipolares infantiles (TBPI) </a:t>
            </a:r>
          </a:p>
          <a:p>
            <a:pPr algn="just"/>
            <a:endParaRPr lang="es-AR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9FF26C11-75E1-4292-B024-49D7E26E4058}"/>
              </a:ext>
            </a:extLst>
          </p:cNvPr>
          <p:cNvSpPr/>
          <p:nvPr/>
        </p:nvSpPr>
        <p:spPr>
          <a:xfrm>
            <a:off x="6386733" y="2968284"/>
            <a:ext cx="647114" cy="2349304"/>
          </a:xfrm>
          <a:prstGeom prst="rightBrace">
            <a:avLst>
              <a:gd name="adj1" fmla="val 8333"/>
              <a:gd name="adj2" fmla="val 511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C1E11C-59E3-4F6E-9C15-CF16505C0D11}"/>
              </a:ext>
            </a:extLst>
          </p:cNvPr>
          <p:cNvSpPr txBox="1"/>
          <p:nvPr/>
        </p:nvSpPr>
        <p:spPr>
          <a:xfrm>
            <a:off x="7174524" y="3224736"/>
            <a:ext cx="3981156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s-E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arecen ir hallando así un lugar y una explicación a sus dificultades. 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Antes no había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s-E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El DSM se convierte en una extraordinaria “ayuda”.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08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8342BA-9545-4A48-BBA6-9D2992EC0324}"/>
              </a:ext>
            </a:extLst>
          </p:cNvPr>
          <p:cNvSpPr txBox="1"/>
          <p:nvPr/>
        </p:nvSpPr>
        <p:spPr>
          <a:xfrm>
            <a:off x="942536" y="809452"/>
            <a:ext cx="10156873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cambio ahora los nuevos trastornos crecen por todas partes como hongos para los que afortunadamente, en el mismo manual se encuentra: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base genética originaria,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trastorno biológico causante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el arsenal medicamentoso de primera línea para normalizar tanto descarrío.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Vasen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cita a Alain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Badiou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propone romper este monopolio de la verdad por parte de la ciencia y plantea la existencia de diferentes prácticas de la verdad entre las que se inscribe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ciencia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pero también el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el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amor</a:t>
            </a:r>
            <a:endParaRPr lang="es-AR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A2B579-1FB4-4E11-A1B2-1A085B14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12" y="4167304"/>
            <a:ext cx="3254327" cy="20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585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3894</TotalTime>
  <Words>1255</Words>
  <Application>Microsoft Office PowerPoint</Application>
  <PresentationFormat>Panorámica</PresentationFormat>
  <Paragraphs>81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Retrospección</vt:lpstr>
      <vt:lpstr>UNIDAD II: </vt:lpstr>
      <vt:lpstr>Presentación de PowerPoint</vt:lpstr>
      <vt:lpstr> GISELA UNTOIGLICH</vt:lpstr>
      <vt:lpstr> Procesos de medicalización: </vt:lpstr>
      <vt:lpstr>Procesos de patologización: </vt:lpstr>
      <vt:lpstr>El proceso de medicamentalizador: </vt:lpstr>
      <vt:lpstr>Estigma y preconcepto:</vt:lpstr>
      <vt:lpstr>JUAN VASEN</vt:lpstr>
      <vt:lpstr>Presentación de PowerPoint</vt:lpstr>
      <vt:lpstr>GABRIELA DUEÑAS</vt:lpstr>
      <vt:lpstr>¿Cuál debe ser nuestra prioridad?</vt:lpstr>
      <vt:lpstr> ¿Prevenir o predecir? Diferencias entre la detección oportuna pensando el diagnóstico como hipótesis abierta y el etiquetamiento temprano e inamovible.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II: </dc:title>
  <dc:creator>lopezfmanuela@gmail.com</dc:creator>
  <cp:lastModifiedBy>lopezfmanuela@gmail.com</cp:lastModifiedBy>
  <cp:revision>15</cp:revision>
  <dcterms:created xsi:type="dcterms:W3CDTF">2023-04-07T15:13:34Z</dcterms:created>
  <dcterms:modified xsi:type="dcterms:W3CDTF">2024-04-07T22:08:18Z</dcterms:modified>
</cp:coreProperties>
</file>