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5" r:id="rId3"/>
    <p:sldId id="306" r:id="rId4"/>
    <p:sldId id="316" r:id="rId5"/>
    <p:sldId id="307" r:id="rId6"/>
    <p:sldId id="318" r:id="rId7"/>
    <p:sldId id="275" r:id="rId8"/>
    <p:sldId id="257" r:id="rId9"/>
    <p:sldId id="276" r:id="rId10"/>
    <p:sldId id="277" r:id="rId11"/>
    <p:sldId id="278" r:id="rId12"/>
    <p:sldId id="279" r:id="rId13"/>
    <p:sldId id="280" r:id="rId14"/>
    <p:sldId id="281" r:id="rId15"/>
    <p:sldId id="317" r:id="rId16"/>
    <p:sldId id="308" r:id="rId17"/>
    <p:sldId id="309" r:id="rId18"/>
    <p:sldId id="310" r:id="rId19"/>
    <p:sldId id="311" r:id="rId20"/>
    <p:sldId id="312" r:id="rId21"/>
    <p:sldId id="313" r:id="rId22"/>
    <p:sldId id="319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029F8-B923-4D00-943B-ECF1D128EF7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7B7F110-336C-4081-8EEB-F1E01A39AB08}">
      <dgm:prSet phldrT="[Texto]"/>
      <dgm:spPr/>
      <dgm:t>
        <a:bodyPr/>
        <a:lstStyle/>
        <a:p>
          <a:r>
            <a:rPr lang="es-AR" dirty="0"/>
            <a:t>Organización</a:t>
          </a:r>
        </a:p>
      </dgm:t>
    </dgm:pt>
    <dgm:pt modelId="{F0AB0E96-0CEF-471A-9F6C-2EBB93DC0C2A}" type="parTrans" cxnId="{D3866401-1F6D-4C9E-9FD6-3CEDC6BB99D6}">
      <dgm:prSet/>
      <dgm:spPr/>
      <dgm:t>
        <a:bodyPr/>
        <a:lstStyle/>
        <a:p>
          <a:endParaRPr lang="es-AR"/>
        </a:p>
      </dgm:t>
    </dgm:pt>
    <dgm:pt modelId="{59244FD1-0190-49DA-B9CE-DE1426E4FB22}" type="sibTrans" cxnId="{D3866401-1F6D-4C9E-9FD6-3CEDC6BB99D6}">
      <dgm:prSet/>
      <dgm:spPr/>
      <dgm:t>
        <a:bodyPr/>
        <a:lstStyle/>
        <a:p>
          <a:endParaRPr lang="es-AR"/>
        </a:p>
      </dgm:t>
    </dgm:pt>
    <dgm:pt modelId="{C014A9B9-D80A-4F3C-B11C-C66D879D6B99}">
      <dgm:prSet phldrT="[Texto]"/>
      <dgm:spPr/>
      <dgm:t>
        <a:bodyPr/>
        <a:lstStyle/>
        <a:p>
          <a:r>
            <a:rPr lang="es-AR" dirty="0"/>
            <a:t>Mitología</a:t>
          </a:r>
        </a:p>
      </dgm:t>
    </dgm:pt>
    <dgm:pt modelId="{2DCCAD09-948D-478C-BAB6-1A081481FF05}" type="parTrans" cxnId="{7D546B1E-C350-4269-BAB9-66AE46BB6268}">
      <dgm:prSet/>
      <dgm:spPr/>
      <dgm:t>
        <a:bodyPr/>
        <a:lstStyle/>
        <a:p>
          <a:endParaRPr lang="es-AR"/>
        </a:p>
      </dgm:t>
    </dgm:pt>
    <dgm:pt modelId="{AAE0A545-ABE4-4FA4-A806-75D6125C9498}" type="sibTrans" cxnId="{7D546B1E-C350-4269-BAB9-66AE46BB6268}">
      <dgm:prSet/>
      <dgm:spPr/>
      <dgm:t>
        <a:bodyPr/>
        <a:lstStyle/>
        <a:p>
          <a:endParaRPr lang="es-AR"/>
        </a:p>
      </dgm:t>
    </dgm:pt>
    <dgm:pt modelId="{62F06E10-EFB5-4A5D-91C9-818AEC27DF85}">
      <dgm:prSet phldrT="[Texto]"/>
      <dgm:spPr/>
      <dgm:t>
        <a:bodyPr/>
        <a:lstStyle/>
        <a:p>
          <a:r>
            <a:rPr lang="es-AR" dirty="0"/>
            <a:t>Atmosfera relacional</a:t>
          </a:r>
        </a:p>
      </dgm:t>
    </dgm:pt>
    <dgm:pt modelId="{41D9E8C8-7F99-490C-89A2-263EDDC4C55E}" type="parTrans" cxnId="{B8407933-F99F-4117-97EE-4283102B8BC7}">
      <dgm:prSet/>
      <dgm:spPr/>
      <dgm:t>
        <a:bodyPr/>
        <a:lstStyle/>
        <a:p>
          <a:endParaRPr lang="es-AR"/>
        </a:p>
      </dgm:t>
    </dgm:pt>
    <dgm:pt modelId="{75B22D56-6B60-42C6-AFD9-9CE981EB0356}" type="sibTrans" cxnId="{B8407933-F99F-4117-97EE-4283102B8BC7}">
      <dgm:prSet/>
      <dgm:spPr/>
      <dgm:t>
        <a:bodyPr/>
        <a:lstStyle/>
        <a:p>
          <a:endParaRPr lang="es-AR"/>
        </a:p>
      </dgm:t>
    </dgm:pt>
    <dgm:pt modelId="{47B07B47-A72F-4FCF-A048-81A954A829AE}" type="pres">
      <dgm:prSet presAssocID="{23F029F8-B923-4D00-943B-ECF1D128EF7D}" presName="Name0" presStyleCnt="0">
        <dgm:presLayoutVars>
          <dgm:dir/>
          <dgm:resizeHandles val="exact"/>
        </dgm:presLayoutVars>
      </dgm:prSet>
      <dgm:spPr/>
    </dgm:pt>
    <dgm:pt modelId="{524F6276-773D-46C3-A70D-81A5297D8632}" type="pres">
      <dgm:prSet presAssocID="{23F029F8-B923-4D00-943B-ECF1D128EF7D}" presName="vNodes" presStyleCnt="0"/>
      <dgm:spPr/>
    </dgm:pt>
    <dgm:pt modelId="{DB496C38-FE68-4F61-BA25-CDE8DDCF9B00}" type="pres">
      <dgm:prSet presAssocID="{E7B7F110-336C-4081-8EEB-F1E01A39AB08}" presName="node" presStyleLbl="node1" presStyleIdx="0" presStyleCnt="3">
        <dgm:presLayoutVars>
          <dgm:bulletEnabled val="1"/>
        </dgm:presLayoutVars>
      </dgm:prSet>
      <dgm:spPr/>
    </dgm:pt>
    <dgm:pt modelId="{4EF16548-4DAD-4533-BFB6-24D819DA25C7}" type="pres">
      <dgm:prSet presAssocID="{59244FD1-0190-49DA-B9CE-DE1426E4FB22}" presName="spacerT" presStyleCnt="0"/>
      <dgm:spPr/>
    </dgm:pt>
    <dgm:pt modelId="{39F30EFD-CDFB-4F90-8D0A-10F7D0929C8C}" type="pres">
      <dgm:prSet presAssocID="{59244FD1-0190-49DA-B9CE-DE1426E4FB22}" presName="sibTrans" presStyleLbl="sibTrans2D1" presStyleIdx="0" presStyleCnt="2"/>
      <dgm:spPr/>
    </dgm:pt>
    <dgm:pt modelId="{5F563274-EE38-4D8E-9E28-59B26980F75D}" type="pres">
      <dgm:prSet presAssocID="{59244FD1-0190-49DA-B9CE-DE1426E4FB22}" presName="spacerB" presStyleCnt="0"/>
      <dgm:spPr/>
    </dgm:pt>
    <dgm:pt modelId="{5B3E02FC-DEA3-4F97-8CAA-1A57DAB0FE3A}" type="pres">
      <dgm:prSet presAssocID="{C014A9B9-D80A-4F3C-B11C-C66D879D6B99}" presName="node" presStyleLbl="node1" presStyleIdx="1" presStyleCnt="3">
        <dgm:presLayoutVars>
          <dgm:bulletEnabled val="1"/>
        </dgm:presLayoutVars>
      </dgm:prSet>
      <dgm:spPr/>
    </dgm:pt>
    <dgm:pt modelId="{F8A14FED-A3D1-49E4-9022-4B743254B05A}" type="pres">
      <dgm:prSet presAssocID="{23F029F8-B923-4D00-943B-ECF1D128EF7D}" presName="sibTransLast" presStyleLbl="sibTrans2D1" presStyleIdx="1" presStyleCnt="2"/>
      <dgm:spPr/>
    </dgm:pt>
    <dgm:pt modelId="{0656EBC7-61E4-4426-979D-5F210C8185BD}" type="pres">
      <dgm:prSet presAssocID="{23F029F8-B923-4D00-943B-ECF1D128EF7D}" presName="connectorText" presStyleLbl="sibTrans2D1" presStyleIdx="1" presStyleCnt="2"/>
      <dgm:spPr/>
    </dgm:pt>
    <dgm:pt modelId="{BC404F5D-364B-4887-BC7B-E2DDB39743BA}" type="pres">
      <dgm:prSet presAssocID="{23F029F8-B923-4D00-943B-ECF1D128EF7D}" presName="lastNode" presStyleLbl="node1" presStyleIdx="2" presStyleCnt="3" custScaleX="62443" custScaleY="68064">
        <dgm:presLayoutVars>
          <dgm:bulletEnabled val="1"/>
        </dgm:presLayoutVars>
      </dgm:prSet>
      <dgm:spPr/>
    </dgm:pt>
  </dgm:ptLst>
  <dgm:cxnLst>
    <dgm:cxn modelId="{D3866401-1F6D-4C9E-9FD6-3CEDC6BB99D6}" srcId="{23F029F8-B923-4D00-943B-ECF1D128EF7D}" destId="{E7B7F110-336C-4081-8EEB-F1E01A39AB08}" srcOrd="0" destOrd="0" parTransId="{F0AB0E96-0CEF-471A-9F6C-2EBB93DC0C2A}" sibTransId="{59244FD1-0190-49DA-B9CE-DE1426E4FB22}"/>
    <dgm:cxn modelId="{FE915110-1A36-4931-9361-23327166CB25}" type="presOf" srcId="{AAE0A545-ABE4-4FA4-A806-75D6125C9498}" destId="{F8A14FED-A3D1-49E4-9022-4B743254B05A}" srcOrd="0" destOrd="0" presId="urn:microsoft.com/office/officeart/2005/8/layout/equation2"/>
    <dgm:cxn modelId="{7D546B1E-C350-4269-BAB9-66AE46BB6268}" srcId="{23F029F8-B923-4D00-943B-ECF1D128EF7D}" destId="{C014A9B9-D80A-4F3C-B11C-C66D879D6B99}" srcOrd="1" destOrd="0" parTransId="{2DCCAD09-948D-478C-BAB6-1A081481FF05}" sibTransId="{AAE0A545-ABE4-4FA4-A806-75D6125C9498}"/>
    <dgm:cxn modelId="{13BF8423-EA52-4786-AB71-6BB886ECD4DC}" type="presOf" srcId="{23F029F8-B923-4D00-943B-ECF1D128EF7D}" destId="{47B07B47-A72F-4FCF-A048-81A954A829AE}" srcOrd="0" destOrd="0" presId="urn:microsoft.com/office/officeart/2005/8/layout/equation2"/>
    <dgm:cxn modelId="{163E8729-3D82-4D2F-88A2-2FA209CE847E}" type="presOf" srcId="{C014A9B9-D80A-4F3C-B11C-C66D879D6B99}" destId="{5B3E02FC-DEA3-4F97-8CAA-1A57DAB0FE3A}" srcOrd="0" destOrd="0" presId="urn:microsoft.com/office/officeart/2005/8/layout/equation2"/>
    <dgm:cxn modelId="{B8407933-F99F-4117-97EE-4283102B8BC7}" srcId="{23F029F8-B923-4D00-943B-ECF1D128EF7D}" destId="{62F06E10-EFB5-4A5D-91C9-818AEC27DF85}" srcOrd="2" destOrd="0" parTransId="{41D9E8C8-7F99-490C-89A2-263EDDC4C55E}" sibTransId="{75B22D56-6B60-42C6-AFD9-9CE981EB0356}"/>
    <dgm:cxn modelId="{8EDD8760-C621-44AE-B00A-11377736DF4D}" type="presOf" srcId="{59244FD1-0190-49DA-B9CE-DE1426E4FB22}" destId="{39F30EFD-CDFB-4F90-8D0A-10F7D0929C8C}" srcOrd="0" destOrd="0" presId="urn:microsoft.com/office/officeart/2005/8/layout/equation2"/>
    <dgm:cxn modelId="{D1FD6B63-CBFE-4156-B210-7A5671A9F9AB}" type="presOf" srcId="{AAE0A545-ABE4-4FA4-A806-75D6125C9498}" destId="{0656EBC7-61E4-4426-979D-5F210C8185BD}" srcOrd="1" destOrd="0" presId="urn:microsoft.com/office/officeart/2005/8/layout/equation2"/>
    <dgm:cxn modelId="{E8EF2570-6828-4D69-9040-FF02C798DC7B}" type="presOf" srcId="{62F06E10-EFB5-4A5D-91C9-818AEC27DF85}" destId="{BC404F5D-364B-4887-BC7B-E2DDB39743BA}" srcOrd="0" destOrd="0" presId="urn:microsoft.com/office/officeart/2005/8/layout/equation2"/>
    <dgm:cxn modelId="{632B0794-5584-480E-837C-64A16CF09EA8}" type="presOf" srcId="{E7B7F110-336C-4081-8EEB-F1E01A39AB08}" destId="{DB496C38-FE68-4F61-BA25-CDE8DDCF9B00}" srcOrd="0" destOrd="0" presId="urn:microsoft.com/office/officeart/2005/8/layout/equation2"/>
    <dgm:cxn modelId="{15F0F835-1042-4CCA-910A-0C52D570150B}" type="presParOf" srcId="{47B07B47-A72F-4FCF-A048-81A954A829AE}" destId="{524F6276-773D-46C3-A70D-81A5297D8632}" srcOrd="0" destOrd="0" presId="urn:microsoft.com/office/officeart/2005/8/layout/equation2"/>
    <dgm:cxn modelId="{926188AC-DD8F-4E7F-8B60-47E49225C67B}" type="presParOf" srcId="{524F6276-773D-46C3-A70D-81A5297D8632}" destId="{DB496C38-FE68-4F61-BA25-CDE8DDCF9B00}" srcOrd="0" destOrd="0" presId="urn:microsoft.com/office/officeart/2005/8/layout/equation2"/>
    <dgm:cxn modelId="{86E1E799-0284-4FD3-89A7-47B316F148EE}" type="presParOf" srcId="{524F6276-773D-46C3-A70D-81A5297D8632}" destId="{4EF16548-4DAD-4533-BFB6-24D819DA25C7}" srcOrd="1" destOrd="0" presId="urn:microsoft.com/office/officeart/2005/8/layout/equation2"/>
    <dgm:cxn modelId="{B5DB9C27-1104-41B3-B7B2-FE0840D16064}" type="presParOf" srcId="{524F6276-773D-46C3-A70D-81A5297D8632}" destId="{39F30EFD-CDFB-4F90-8D0A-10F7D0929C8C}" srcOrd="2" destOrd="0" presId="urn:microsoft.com/office/officeart/2005/8/layout/equation2"/>
    <dgm:cxn modelId="{84D44D1C-070F-4343-98EC-AFFA159D1403}" type="presParOf" srcId="{524F6276-773D-46C3-A70D-81A5297D8632}" destId="{5F563274-EE38-4D8E-9E28-59B26980F75D}" srcOrd="3" destOrd="0" presId="urn:microsoft.com/office/officeart/2005/8/layout/equation2"/>
    <dgm:cxn modelId="{643D16FA-6902-4D1D-A2E5-44ADDC95F7DD}" type="presParOf" srcId="{524F6276-773D-46C3-A70D-81A5297D8632}" destId="{5B3E02FC-DEA3-4F97-8CAA-1A57DAB0FE3A}" srcOrd="4" destOrd="0" presId="urn:microsoft.com/office/officeart/2005/8/layout/equation2"/>
    <dgm:cxn modelId="{130BC27B-2DA1-4DC5-A3EB-6E51CCD736E8}" type="presParOf" srcId="{47B07B47-A72F-4FCF-A048-81A954A829AE}" destId="{F8A14FED-A3D1-49E4-9022-4B743254B05A}" srcOrd="1" destOrd="0" presId="urn:microsoft.com/office/officeart/2005/8/layout/equation2"/>
    <dgm:cxn modelId="{F70A61BE-FDDE-4AF9-9620-51CB950F0309}" type="presParOf" srcId="{F8A14FED-A3D1-49E4-9022-4B743254B05A}" destId="{0656EBC7-61E4-4426-979D-5F210C8185BD}" srcOrd="0" destOrd="0" presId="urn:microsoft.com/office/officeart/2005/8/layout/equation2"/>
    <dgm:cxn modelId="{8D176534-2B60-416C-ADC2-BE0DEC8DA48E}" type="presParOf" srcId="{47B07B47-A72F-4FCF-A048-81A954A829AE}" destId="{BC404F5D-364B-4887-BC7B-E2DDB39743B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6C38-FE68-4F61-BA25-CDE8DDCF9B00}">
      <dsp:nvSpPr>
        <dsp:cNvPr id="0" name=""/>
        <dsp:cNvSpPr/>
      </dsp:nvSpPr>
      <dsp:spPr>
        <a:xfrm>
          <a:off x="810518" y="3232"/>
          <a:ext cx="1973527" cy="19735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Organización</a:t>
          </a:r>
        </a:p>
      </dsp:txBody>
      <dsp:txXfrm>
        <a:off x="1099534" y="292248"/>
        <a:ext cx="1395495" cy="1395495"/>
      </dsp:txXfrm>
    </dsp:sp>
    <dsp:sp modelId="{39F30EFD-CDFB-4F90-8D0A-10F7D0929C8C}">
      <dsp:nvSpPr>
        <dsp:cNvPr id="0" name=""/>
        <dsp:cNvSpPr/>
      </dsp:nvSpPr>
      <dsp:spPr>
        <a:xfrm>
          <a:off x="1224959" y="2137010"/>
          <a:ext cx="1144645" cy="114464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500" kern="1200"/>
        </a:p>
      </dsp:txBody>
      <dsp:txXfrm>
        <a:off x="1376682" y="2574722"/>
        <a:ext cx="841199" cy="269221"/>
      </dsp:txXfrm>
    </dsp:sp>
    <dsp:sp modelId="{5B3E02FC-DEA3-4F97-8CAA-1A57DAB0FE3A}">
      <dsp:nvSpPr>
        <dsp:cNvPr id="0" name=""/>
        <dsp:cNvSpPr/>
      </dsp:nvSpPr>
      <dsp:spPr>
        <a:xfrm>
          <a:off x="810518" y="3441906"/>
          <a:ext cx="1973527" cy="1973527"/>
        </a:xfrm>
        <a:prstGeom prst="ellipse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Mitología</a:t>
          </a:r>
        </a:p>
      </dsp:txBody>
      <dsp:txXfrm>
        <a:off x="1099534" y="3730922"/>
        <a:ext cx="1395495" cy="1395495"/>
      </dsp:txXfrm>
    </dsp:sp>
    <dsp:sp modelId="{F8A14FED-A3D1-49E4-9022-4B743254B05A}">
      <dsp:nvSpPr>
        <dsp:cNvPr id="0" name=""/>
        <dsp:cNvSpPr/>
      </dsp:nvSpPr>
      <dsp:spPr>
        <a:xfrm>
          <a:off x="3080075" y="2342257"/>
          <a:ext cx="627581" cy="734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500" kern="1200"/>
        </a:p>
      </dsp:txBody>
      <dsp:txXfrm>
        <a:off x="3080075" y="2489087"/>
        <a:ext cx="439307" cy="440492"/>
      </dsp:txXfrm>
    </dsp:sp>
    <dsp:sp modelId="{BC404F5D-364B-4887-BC7B-E2DDB39743BA}">
      <dsp:nvSpPr>
        <dsp:cNvPr id="0" name=""/>
        <dsp:cNvSpPr/>
      </dsp:nvSpPr>
      <dsp:spPr>
        <a:xfrm>
          <a:off x="3968162" y="1366071"/>
          <a:ext cx="2464659" cy="2686523"/>
        </a:xfrm>
        <a:prstGeom prst="ellipse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000" kern="1200" dirty="0"/>
            <a:t>Atmosfera relacional</a:t>
          </a:r>
        </a:p>
      </dsp:txBody>
      <dsp:txXfrm>
        <a:off x="4329103" y="1759503"/>
        <a:ext cx="1742777" cy="189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todoteolvidascabezadenovia.blogspot.com/2010/04/parejitas-para-la-tort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es/image/311137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brite.org/2014/05/19/how-nonprofits-can-extend-their-reach-build-communit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es/673ab7/image/2747387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C4B9CD5-F911-E6FE-9435-E27DAE20D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37" y="2327564"/>
            <a:ext cx="7114742" cy="1218661"/>
          </a:xfrm>
        </p:spPr>
        <p:txBody>
          <a:bodyPr>
            <a:normAutofit fontScale="92500"/>
          </a:bodyPr>
          <a:lstStyle/>
          <a:p>
            <a:r>
              <a:rPr lang="es-AR" sz="4400" b="1" dirty="0"/>
              <a:t>¿</a:t>
            </a:r>
            <a:r>
              <a:rPr lang="es-AR" sz="6000" b="1" dirty="0"/>
              <a:t>QUE</a:t>
            </a:r>
            <a:r>
              <a:rPr lang="es-AR" sz="4400" b="1" dirty="0"/>
              <a:t> </a:t>
            </a:r>
            <a:r>
              <a:rPr lang="es-AR" sz="6000" b="1" dirty="0"/>
              <a:t>ES UNA PAREJA?</a:t>
            </a:r>
            <a:endParaRPr lang="es-AR" sz="4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B88C6F-E69A-D91A-2B81-5B8B4B4A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008" y="1439956"/>
            <a:ext cx="5721374" cy="39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2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B88C6F-E69A-D91A-2B81-5B8B4B4A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59" y="1191490"/>
            <a:ext cx="4529882" cy="3990109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CEF69D5-A689-F8FA-D097-E0186F91C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892438"/>
              </p:ext>
            </p:extLst>
          </p:nvPr>
        </p:nvGraphicFramePr>
        <p:xfrm>
          <a:off x="1117600" y="247843"/>
          <a:ext cx="72433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2757FF0C-FA2B-B1EF-E9B9-B42CE08ACAC5}"/>
              </a:ext>
            </a:extLst>
          </p:cNvPr>
          <p:cNvSpPr/>
          <p:nvPr/>
        </p:nvSpPr>
        <p:spPr>
          <a:xfrm>
            <a:off x="5930760" y="4447310"/>
            <a:ext cx="665018" cy="651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B0D0FEA-579F-7492-A1E6-88BE9DDC292D}"/>
              </a:ext>
            </a:extLst>
          </p:cNvPr>
          <p:cNvSpPr/>
          <p:nvPr/>
        </p:nvSpPr>
        <p:spPr>
          <a:xfrm>
            <a:off x="5404287" y="5257797"/>
            <a:ext cx="1717963" cy="1343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Hijos</a:t>
            </a:r>
          </a:p>
        </p:txBody>
      </p:sp>
      <p:sp>
        <p:nvSpPr>
          <p:cNvPr id="11" name="Globo: flecha izquierda 10">
            <a:extLst>
              <a:ext uri="{FF2B5EF4-FFF2-40B4-BE49-F238E27FC236}">
                <a16:creationId xmlns:a16="http://schemas.microsoft.com/office/drawing/2014/main" id="{BE6E3BAB-02AA-9904-1AAA-5AC80C4AA798}"/>
              </a:ext>
            </a:extLst>
          </p:cNvPr>
          <p:cNvSpPr/>
          <p:nvPr/>
        </p:nvSpPr>
        <p:spPr>
          <a:xfrm>
            <a:off x="7619998" y="457200"/>
            <a:ext cx="4223051" cy="520931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AR" dirty="0"/>
              <a:t>LA PAREJA FUNCIONAL</a:t>
            </a:r>
          </a:p>
          <a:p>
            <a:pPr marL="342900" indent="-342900">
              <a:buAutoNum type="arabicPeriod"/>
            </a:pPr>
            <a:endParaRPr lang="es-AR" dirty="0"/>
          </a:p>
          <a:p>
            <a:pPr marL="342900" indent="-342900">
              <a:buAutoNum type="arabicPeriod"/>
            </a:pPr>
            <a:r>
              <a:rPr lang="es-AR" dirty="0"/>
              <a:t>LA PAREJA TRIANGULADORA</a:t>
            </a:r>
          </a:p>
          <a:p>
            <a:pPr marL="342900" indent="-342900">
              <a:buAutoNum type="arabicPeriod"/>
            </a:pPr>
            <a:endParaRPr lang="es-AR" dirty="0"/>
          </a:p>
          <a:p>
            <a:pPr marL="342900" indent="-342900">
              <a:buAutoNum type="arabicPeriod"/>
            </a:pPr>
            <a:r>
              <a:rPr lang="es-AR" dirty="0"/>
              <a:t>LA PAREJA DEPRIVADORA</a:t>
            </a:r>
          </a:p>
          <a:p>
            <a:pPr marL="342900" indent="-342900">
              <a:buAutoNum type="arabicPeriod"/>
            </a:pPr>
            <a:endParaRPr lang="es-AR" dirty="0"/>
          </a:p>
          <a:p>
            <a:pPr marL="342900" indent="-342900">
              <a:buAutoNum type="arabicPeriod"/>
            </a:pPr>
            <a:r>
              <a:rPr lang="es-AR" dirty="0"/>
              <a:t>LA PAREJA CAOTICA</a:t>
            </a:r>
          </a:p>
        </p:txBody>
      </p:sp>
    </p:spTree>
    <p:extLst>
      <p:ext uri="{BB962C8B-B14F-4D97-AF65-F5344CB8AC3E}">
        <p14:creationId xmlns:p14="http://schemas.microsoft.com/office/powerpoint/2010/main" val="61107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16CA2-3E2C-F777-8720-188D52AE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LA PAREJA FUNCIONAL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A8A65-00C4-C702-C4CF-9E9AF430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5673"/>
            <a:ext cx="9601200" cy="4724399"/>
          </a:xfrm>
        </p:spPr>
        <p:txBody>
          <a:bodyPr>
            <a:normAutofit/>
          </a:bodyPr>
          <a:lstStyle/>
          <a:p>
            <a:r>
              <a:rPr lang="es-AR" dirty="0"/>
              <a:t>Resolución de conflictos: </a:t>
            </a:r>
          </a:p>
          <a:p>
            <a:r>
              <a:rPr lang="es-AR" dirty="0"/>
              <a:t>Adecuada nutrición relacional: </a:t>
            </a:r>
          </a:p>
          <a:p>
            <a:pPr lvl="1"/>
            <a:r>
              <a:rPr lang="es-AR" dirty="0"/>
              <a:t>el reconocimiento y la valoración de los hijos</a:t>
            </a:r>
          </a:p>
          <a:p>
            <a:pPr lvl="1"/>
            <a:r>
              <a:rPr lang="es-AR" dirty="0"/>
              <a:t>Cariño y ternura</a:t>
            </a:r>
          </a:p>
          <a:p>
            <a:pPr lvl="1"/>
            <a:r>
              <a:rPr lang="es-AR" dirty="0"/>
              <a:t>Deseo/sexo (cónyuges) y sociabilización (hijos)</a:t>
            </a:r>
          </a:p>
          <a:p>
            <a:r>
              <a:rPr lang="es-AR" dirty="0"/>
              <a:t>Se alternan posiciones de simetría y complementariedad</a:t>
            </a:r>
          </a:p>
          <a:p>
            <a:r>
              <a:rPr lang="es-AR" dirty="0"/>
              <a:t>La cohesión es centrada</a:t>
            </a:r>
          </a:p>
          <a:p>
            <a:r>
              <a:rPr lang="es-AR" dirty="0"/>
              <a:t>La adaptabilidad se muestra flexible</a:t>
            </a:r>
          </a:p>
          <a:p>
            <a:r>
              <a:rPr lang="es-AR" dirty="0"/>
              <a:t>Mitología: es rica y variada</a:t>
            </a:r>
          </a:p>
          <a:p>
            <a:r>
              <a:rPr lang="es-AR" dirty="0"/>
              <a:t>Clima emocional: sintonía y variado</a:t>
            </a:r>
          </a:p>
        </p:txBody>
      </p:sp>
    </p:spTree>
    <p:extLst>
      <p:ext uri="{BB962C8B-B14F-4D97-AF65-F5344CB8AC3E}">
        <p14:creationId xmlns:p14="http://schemas.microsoft.com/office/powerpoint/2010/main" val="49336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AD38F-5BA8-8B47-65F2-E1C97CD7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LA PAREJA TRIANGULADORA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4E6A9-1D82-7317-4481-EFE771E5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3273"/>
            <a:ext cx="9601200" cy="4274127"/>
          </a:xfrm>
        </p:spPr>
        <p:txBody>
          <a:bodyPr/>
          <a:lstStyle/>
          <a:p>
            <a:r>
              <a:rPr lang="es-AR" dirty="0"/>
              <a:t>Conflicto conyugal incita a la búsqueda de aliados</a:t>
            </a:r>
          </a:p>
          <a:p>
            <a:r>
              <a:rPr lang="es-AR" dirty="0"/>
              <a:t>Se establecen relaciones de privilegios con terceras personas (hijos)que son requeridos para intervenir en la resolución de conflictos</a:t>
            </a:r>
          </a:p>
          <a:p>
            <a:r>
              <a:rPr lang="es-AR" dirty="0"/>
              <a:t>Esto requiere de un buen funcionamiento parental</a:t>
            </a:r>
          </a:p>
          <a:p>
            <a:r>
              <a:rPr lang="es-AR" dirty="0"/>
              <a:t>Jerarquía: predominantemente simétrica</a:t>
            </a:r>
          </a:p>
          <a:p>
            <a:r>
              <a:rPr lang="es-AR" dirty="0"/>
              <a:t>Cohesión: disociada, mas desligada</a:t>
            </a:r>
          </a:p>
          <a:p>
            <a:r>
              <a:rPr lang="es-AR" dirty="0"/>
              <a:t>Adaptabilidad: disminuida y mas tendiente a la rigidez </a:t>
            </a:r>
          </a:p>
          <a:p>
            <a:r>
              <a:rPr lang="es-AR" dirty="0"/>
              <a:t>Clima emocional: confrontación, tensión e irritación</a:t>
            </a:r>
          </a:p>
          <a:p>
            <a:r>
              <a:rPr lang="es-AR" dirty="0"/>
              <a:t>Mitología: dividida, distintos e incompatibles</a:t>
            </a:r>
          </a:p>
        </p:txBody>
      </p:sp>
    </p:spTree>
    <p:extLst>
      <p:ext uri="{BB962C8B-B14F-4D97-AF65-F5344CB8AC3E}">
        <p14:creationId xmlns:p14="http://schemas.microsoft.com/office/powerpoint/2010/main" val="81417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B274B-1149-A0B3-1606-03EC4318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LA PAREJA DEPRIVADORA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5BC62-FC76-A44B-D029-DF0DF70F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En el ámbito conyugal funciona bien pero como padres fracasan</a:t>
            </a:r>
          </a:p>
          <a:p>
            <a:r>
              <a:rPr lang="es-AR" dirty="0"/>
              <a:t>Desbordados por los hijos exigen rendimientos imposibles o desarrollan una </a:t>
            </a:r>
            <a:r>
              <a:rPr lang="es-AR" dirty="0" err="1"/>
              <a:t>hiperproteccion</a:t>
            </a:r>
            <a:endParaRPr lang="es-AR" dirty="0"/>
          </a:p>
          <a:p>
            <a:r>
              <a:rPr lang="es-AR" dirty="0"/>
              <a:t>Jerarquía: predominantemente complementaria, armonía conyugal esta construida sobre necesidades reciprocas</a:t>
            </a:r>
          </a:p>
          <a:p>
            <a:r>
              <a:rPr lang="es-AR" dirty="0"/>
              <a:t>Cohesión: pareja aglutinada, desligamientos de los hijos</a:t>
            </a:r>
          </a:p>
          <a:p>
            <a:r>
              <a:rPr lang="es-AR" dirty="0"/>
              <a:t>Adaptabilidad: escasa</a:t>
            </a:r>
          </a:p>
          <a:p>
            <a:r>
              <a:rPr lang="es-AR" dirty="0"/>
              <a:t>Clima emocional: ordenado y frio</a:t>
            </a:r>
          </a:p>
          <a:p>
            <a:r>
              <a:rPr lang="es-AR" dirty="0" err="1"/>
              <a:t>Mitologia</a:t>
            </a:r>
            <a:r>
              <a:rPr lang="es-AR" dirty="0"/>
              <a:t>: valores y creencias monopolizados, rituales obligatorios o excluyentes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014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384F0-72F2-245F-41BE-7159EA16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/>
              <a:t>LA PAREJA </a:t>
            </a:r>
            <a:r>
              <a:rPr lang="es-AR" dirty="0"/>
              <a:t>CAOTICA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7D054-23C7-ADFD-AE44-5FBBE4B1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08909"/>
            <a:ext cx="9601200" cy="4294909"/>
          </a:xfrm>
        </p:spPr>
        <p:txBody>
          <a:bodyPr/>
          <a:lstStyle/>
          <a:p>
            <a:r>
              <a:rPr lang="es-AR" dirty="0"/>
              <a:t>Crisis en las funciones parentales y conyugales</a:t>
            </a:r>
          </a:p>
          <a:p>
            <a:r>
              <a:rPr lang="es-AR" dirty="0"/>
              <a:t>Funciones nutricias son asumidas por instituciones y personas ajenas</a:t>
            </a:r>
          </a:p>
          <a:p>
            <a:r>
              <a:rPr lang="es-AR" dirty="0"/>
              <a:t>Jerarquía: simétrica dentro de la pareja y no se ejerce coherentemente con los hijos</a:t>
            </a:r>
          </a:p>
          <a:p>
            <a:r>
              <a:rPr lang="es-AR" dirty="0"/>
              <a:t>Cohesión: desligada</a:t>
            </a:r>
          </a:p>
          <a:p>
            <a:r>
              <a:rPr lang="es-AR" dirty="0"/>
              <a:t>Adaptabilidad: muy baja</a:t>
            </a:r>
          </a:p>
          <a:p>
            <a:r>
              <a:rPr lang="es-AR" dirty="0"/>
              <a:t>Mitología: valores y creencias monótonos y estereotipados, sesgo de rebeldía antisistema</a:t>
            </a:r>
          </a:p>
          <a:p>
            <a:r>
              <a:rPr lang="es-AR" dirty="0"/>
              <a:t>Clima emocional: explosivo, fácil acceso al descontrol y la violencia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313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957F2-91AD-9B52-69B6-993F48FD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es-AR" dirty="0"/>
              <a:t>Áreas de la pareja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BE1CD3-745B-67B0-EE12-113A15E7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1913822"/>
            <a:ext cx="3613752" cy="27103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681889-0328-A630-D068-0901009D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1514007"/>
            <a:ext cx="6562905" cy="4781862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Manejo de la economía</a:t>
            </a:r>
          </a:p>
          <a:p>
            <a:r>
              <a:rPr lang="es-AR" dirty="0"/>
              <a:t>Tiempo libre</a:t>
            </a:r>
          </a:p>
          <a:p>
            <a:r>
              <a:rPr lang="es-AR" dirty="0"/>
              <a:t>Convencionalismo: cumplimiento de roles y funciones</a:t>
            </a:r>
          </a:p>
          <a:p>
            <a:r>
              <a:rPr lang="es-AR" dirty="0"/>
              <a:t>Filosofía de vida</a:t>
            </a:r>
          </a:p>
          <a:p>
            <a:r>
              <a:rPr lang="es-AR" dirty="0"/>
              <a:t>Demostraciones de afecto</a:t>
            </a:r>
          </a:p>
          <a:p>
            <a:r>
              <a:rPr lang="es-AR" dirty="0"/>
              <a:t>Intimidad</a:t>
            </a:r>
          </a:p>
          <a:p>
            <a:r>
              <a:rPr lang="es-AR" dirty="0"/>
              <a:t>Sexualidad: conductas que hacen al vinculo especifico de la pareja</a:t>
            </a:r>
          </a:p>
          <a:p>
            <a:r>
              <a:rPr lang="es-AR" dirty="0"/>
              <a:t>No interesa como deben llevarse sino como negocian significados</a:t>
            </a:r>
          </a:p>
          <a:p>
            <a:r>
              <a:rPr lang="es-AR" dirty="0"/>
              <a:t>Estas áreas permiten evaluar el grado de afectación por los problemas que tienen y permiten hacer un pronostico </a:t>
            </a:r>
          </a:p>
          <a:p>
            <a:r>
              <a:rPr lang="es-AR" dirty="0"/>
              <a:t>Manejo de la idiosincrasia del terapeuta</a:t>
            </a:r>
          </a:p>
        </p:txBody>
      </p:sp>
    </p:spTree>
    <p:extLst>
      <p:ext uri="{BB962C8B-B14F-4D97-AF65-F5344CB8AC3E}">
        <p14:creationId xmlns:p14="http://schemas.microsoft.com/office/powerpoint/2010/main" val="241550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825675-5F9B-D627-13F7-FD8BC305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s-AR" dirty="0"/>
              <a:t>PARA PENSAR….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6DFF81-95BF-8843-7C5E-8F0C25E4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786597"/>
            <a:ext cx="5793475" cy="4684541"/>
          </a:xfrm>
        </p:spPr>
        <p:txBody>
          <a:bodyPr>
            <a:normAutofit/>
          </a:bodyPr>
          <a:lstStyle/>
          <a:p>
            <a:r>
              <a:rPr lang="es-MX" sz="1900" dirty="0"/>
              <a:t>¿QUE HACE QUE LA VIDA EN PAREJA SEA TAN DIFICIL HOY ?</a:t>
            </a:r>
            <a:endParaRPr lang="es-AR" sz="1900" dirty="0"/>
          </a:p>
          <a:p>
            <a:r>
              <a:rPr lang="es-MX" sz="1900" dirty="0"/>
              <a:t>¿A QUE SE DEBEN LOS ALTOS NIVELES DE RUPTURA ?</a:t>
            </a:r>
            <a:endParaRPr lang="es-AR" sz="1900" dirty="0"/>
          </a:p>
          <a:p>
            <a:r>
              <a:rPr lang="es-MX" sz="1900" dirty="0"/>
              <a:t>¿QUE LLEVA A LA GENTE A FORMAR PAREJA?</a:t>
            </a:r>
            <a:endParaRPr lang="es-AR" sz="1900" dirty="0"/>
          </a:p>
          <a:p>
            <a:r>
              <a:rPr lang="es-MX" sz="1900" dirty="0"/>
              <a:t>¿HA BAJADO LA TOLERANCIA A LA FRUSTRACION Y NOS DIVORCIAMOS POR NADA?</a:t>
            </a:r>
            <a:endParaRPr lang="es-AR" sz="1900" dirty="0"/>
          </a:p>
          <a:p>
            <a:r>
              <a:rPr lang="es-MX" sz="1900" dirty="0"/>
              <a:t>¿DURAN LAS PAREJAS TANTO COMO EL ENAMORAMIENTO?</a:t>
            </a:r>
            <a:endParaRPr lang="es-AR" sz="1900" dirty="0"/>
          </a:p>
          <a:p>
            <a:r>
              <a:rPr lang="es-AR" sz="1900" dirty="0"/>
              <a:t>¿PODEMOS AMAR INCONDICIONALMENTE?</a:t>
            </a:r>
          </a:p>
          <a:p>
            <a:r>
              <a:rPr lang="es-MX" sz="1900" dirty="0"/>
              <a:t>¿PUEDE LA PAREJA SER PARA SIEMPRE?</a:t>
            </a:r>
            <a:endParaRPr lang="es-AR" sz="1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5" name="Picture 4" descr="Pareja agarrados de la mano">
            <a:extLst>
              <a:ext uri="{FF2B5EF4-FFF2-40B4-BE49-F238E27FC236}">
                <a16:creationId xmlns:a16="http://schemas.microsoft.com/office/drawing/2014/main" id="{DE01754F-8D2F-EB3D-32FA-28659F05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4" r="16371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1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5F57D-A47C-81C3-32E1-6B8665FB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s-AR" dirty="0"/>
              <a:t>EDUCAR PARA UN MITO…</a:t>
            </a:r>
          </a:p>
        </p:txBody>
      </p:sp>
      <p:pic>
        <p:nvPicPr>
          <p:cNvPr id="5" name="Picture 4" descr="Dos personas sujetando sus manos mientras están sentados en un banco">
            <a:extLst>
              <a:ext uri="{FF2B5EF4-FFF2-40B4-BE49-F238E27FC236}">
                <a16:creationId xmlns:a16="http://schemas.microsoft.com/office/drawing/2014/main" id="{F0F13503-7EF7-7CB2-F17E-58ABC4C0A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r="22640" b="3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275D07-EA64-51FB-2A96-32580FAD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 lnSpcReduction="10000"/>
          </a:bodyPr>
          <a:lstStyle/>
          <a:p>
            <a:r>
              <a:rPr lang="es-AR" dirty="0"/>
              <a:t>LAS PAREJAS HAN PERDIDO EL MIEDO A SEPARARSE Y HAN ACABADO CON ELMITO DE ETERNIDAD EN LA PAREJA.</a:t>
            </a:r>
          </a:p>
          <a:p>
            <a:r>
              <a:rPr lang="es-AR" dirty="0"/>
              <a:t>EN CAMBIO SIGUE VIVO EL MITO DE PAREJA COMO SITUACION NECESARIA PARA DAR SENTIDO A LA VIDA.</a:t>
            </a:r>
          </a:p>
          <a:p>
            <a:r>
              <a:rPr lang="es-AR" dirty="0"/>
              <a:t>CONSTRUIR UN PROYECTO PERSONAL E IMPLICARSE EN ÉL REQUIERE MADUREZ EMOCIONAL Y AUTONOMIA FUNCIONAL PERO NO ES SUFICIENTE PARA CREAR EL “NOSOTROS”</a:t>
            </a:r>
          </a:p>
          <a:p>
            <a:r>
              <a:rPr lang="es-AR" dirty="0"/>
              <a:t>NUEVOS RETOS EDUCATIVOS…</a:t>
            </a:r>
          </a:p>
        </p:txBody>
      </p:sp>
    </p:spTree>
    <p:extLst>
      <p:ext uri="{BB962C8B-B14F-4D97-AF65-F5344CB8AC3E}">
        <p14:creationId xmlns:p14="http://schemas.microsoft.com/office/powerpoint/2010/main" val="68565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20B0F-59A2-3334-0887-C689DCCB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SATISFACCION CONYUGAL</a:t>
            </a:r>
            <a:br>
              <a:rPr lang="es-AR" dirty="0"/>
            </a:br>
            <a:endParaRPr lang="es-A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2E98C8-9E38-7EEE-0F6B-D73D1A71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1547446"/>
            <a:ext cx="6176776" cy="5310554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VARIABLE EXTERNAS O CONTEXTUALES</a:t>
            </a:r>
          </a:p>
          <a:p>
            <a:pPr lvl="1"/>
            <a:r>
              <a:rPr lang="en-US" sz="2800" dirty="0" err="1"/>
              <a:t>Contexto</a:t>
            </a:r>
            <a:r>
              <a:rPr lang="en-US" sz="2800" dirty="0"/>
              <a:t> cultural: </a:t>
            </a:r>
            <a:r>
              <a:rPr lang="en-US" sz="2800" dirty="0" err="1"/>
              <a:t>afecta</a:t>
            </a:r>
            <a:r>
              <a:rPr lang="en-US" sz="2800" dirty="0"/>
              <a:t> la </a:t>
            </a:r>
            <a:r>
              <a:rPr lang="en-US" sz="2800" dirty="0" err="1"/>
              <a:t>percepcion</a:t>
            </a:r>
            <a:r>
              <a:rPr lang="en-US" sz="2800" dirty="0"/>
              <a:t> que se </a:t>
            </a:r>
            <a:r>
              <a:rPr lang="en-US" sz="2800" dirty="0" err="1"/>
              <a:t>tenga</a:t>
            </a:r>
            <a:r>
              <a:rPr lang="en-US" sz="2800" dirty="0"/>
              <a:t> de la </a:t>
            </a:r>
            <a:r>
              <a:rPr lang="en-US" sz="2800" dirty="0" err="1"/>
              <a:t>relacion</a:t>
            </a:r>
            <a:r>
              <a:rPr lang="en-US" sz="2800" dirty="0"/>
              <a:t> de pareja</a:t>
            </a:r>
          </a:p>
          <a:p>
            <a:pPr lvl="1"/>
            <a:r>
              <a:rPr lang="en-US" sz="2800" dirty="0"/>
              <a:t>Habitat: </a:t>
            </a:r>
            <a:r>
              <a:rPr lang="en-US" sz="2800" dirty="0" err="1"/>
              <a:t>aspectos</a:t>
            </a:r>
            <a:r>
              <a:rPr lang="en-US" sz="2800" dirty="0"/>
              <a:t> </a:t>
            </a:r>
            <a:r>
              <a:rPr lang="en-US" sz="2800" dirty="0" err="1"/>
              <a:t>fisicos</a:t>
            </a:r>
            <a:r>
              <a:rPr lang="en-US" sz="2800" dirty="0"/>
              <a:t> y </a:t>
            </a:r>
            <a:r>
              <a:rPr lang="en-US" sz="2800" dirty="0" err="1"/>
              <a:t>sociales</a:t>
            </a:r>
            <a:r>
              <a:rPr lang="en-US" sz="2800" dirty="0"/>
              <a:t>, dan Calidad a la </a:t>
            </a:r>
            <a:r>
              <a:rPr lang="en-US" sz="2800" dirty="0" err="1"/>
              <a:t>interaccion</a:t>
            </a:r>
            <a:endParaRPr lang="en-US" sz="2800" dirty="0"/>
          </a:p>
          <a:p>
            <a:pPr lvl="1"/>
            <a:r>
              <a:rPr lang="en-US" sz="2800" dirty="0"/>
              <a:t>Nivel </a:t>
            </a:r>
            <a:r>
              <a:rPr lang="en-US" sz="2800" dirty="0" err="1"/>
              <a:t>educativo</a:t>
            </a:r>
            <a:r>
              <a:rPr lang="en-US" sz="2800" dirty="0"/>
              <a:t>: </a:t>
            </a:r>
            <a:r>
              <a:rPr lang="en-US" sz="2800" dirty="0" err="1"/>
              <a:t>asociado</a:t>
            </a:r>
            <a:r>
              <a:rPr lang="en-US" sz="2800" dirty="0"/>
              <a:t> a </a:t>
            </a:r>
            <a:r>
              <a:rPr lang="en-US" sz="2800" dirty="0" err="1"/>
              <a:t>trabajos</a:t>
            </a:r>
            <a:r>
              <a:rPr lang="en-US" sz="2800" dirty="0"/>
              <a:t> </a:t>
            </a:r>
            <a:r>
              <a:rPr lang="en-US" sz="2800" dirty="0" err="1"/>
              <a:t>menos</a:t>
            </a:r>
            <a:r>
              <a:rPr lang="en-US" sz="2800" dirty="0"/>
              <a:t> </a:t>
            </a:r>
            <a:r>
              <a:rPr lang="en-US" sz="2800" dirty="0" err="1"/>
              <a:t>redituables</a:t>
            </a:r>
            <a:r>
              <a:rPr lang="en-US" sz="2800" dirty="0"/>
              <a:t> que </a:t>
            </a:r>
            <a:r>
              <a:rPr lang="en-US" sz="2800" dirty="0" err="1"/>
              <a:t>impiden</a:t>
            </a:r>
            <a:r>
              <a:rPr lang="en-US" sz="2800" dirty="0"/>
              <a:t> </a:t>
            </a:r>
            <a:r>
              <a:rPr lang="en-US" sz="2800" dirty="0" err="1"/>
              <a:t>solventar</a:t>
            </a:r>
            <a:r>
              <a:rPr lang="en-US" sz="2800" dirty="0"/>
              <a:t> las </a:t>
            </a:r>
            <a:r>
              <a:rPr lang="en-US" sz="2800" dirty="0" err="1"/>
              <a:t>necesidades</a:t>
            </a:r>
            <a:endParaRPr lang="en-US" sz="2800" dirty="0"/>
          </a:p>
          <a:p>
            <a:pPr lvl="1"/>
            <a:r>
              <a:rPr lang="en-US" sz="2800" dirty="0" err="1"/>
              <a:t>Ambito</a:t>
            </a:r>
            <a:r>
              <a:rPr lang="en-US" sz="2800" dirty="0"/>
              <a:t> </a:t>
            </a:r>
            <a:r>
              <a:rPr lang="en-US" sz="2800" dirty="0" err="1"/>
              <a:t>economico-laboral</a:t>
            </a:r>
            <a:r>
              <a:rPr lang="en-US" sz="2800" dirty="0"/>
              <a:t>: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tipo</a:t>
            </a:r>
            <a:r>
              <a:rPr lang="en-US" sz="2800" dirty="0"/>
              <a:t> de </a:t>
            </a:r>
            <a:r>
              <a:rPr lang="en-US" sz="2800" dirty="0" err="1"/>
              <a:t>actividades</a:t>
            </a:r>
            <a:r>
              <a:rPr lang="en-US" sz="2800" dirty="0"/>
              <a:t> que </a:t>
            </a:r>
            <a:r>
              <a:rPr lang="en-US" sz="2800" dirty="0" err="1"/>
              <a:t>llevan</a:t>
            </a:r>
            <a:r>
              <a:rPr lang="en-US" sz="2800" dirty="0"/>
              <a:t> a </a:t>
            </a:r>
            <a:r>
              <a:rPr lang="en-US" sz="2800" dirty="0" err="1"/>
              <a:t>cabo</a:t>
            </a:r>
            <a:r>
              <a:rPr lang="en-US" sz="2800" dirty="0"/>
              <a:t> </a:t>
            </a:r>
            <a:r>
              <a:rPr lang="en-US" sz="2800" dirty="0" err="1"/>
              <a:t>puede</a:t>
            </a:r>
            <a:r>
              <a:rPr lang="en-US" sz="2800" dirty="0"/>
              <a:t> ser un element de </a:t>
            </a:r>
            <a:r>
              <a:rPr lang="en-US" sz="2800" dirty="0" err="1"/>
              <a:t>estres</a:t>
            </a:r>
            <a:r>
              <a:rPr lang="en-US" sz="2800" dirty="0"/>
              <a:t> y </a:t>
            </a:r>
            <a:r>
              <a:rPr lang="en-US" sz="2800" dirty="0" err="1"/>
              <a:t>conflicto</a:t>
            </a:r>
            <a:endParaRPr lang="en-US" sz="2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8D9146F-D9BB-ECB7-6DE4-1721E3E3B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 r="-1" b="-1"/>
          <a:stretch/>
        </p:blipFill>
        <p:spPr>
          <a:xfrm>
            <a:off x="8061437" y="2401556"/>
            <a:ext cx="3211495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7D3B7-B642-15D5-FE2F-5138FD38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s-AR"/>
              <a:t>SATISFACCION CONYUGAL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1C8F70F-A795-BE25-D25F-488EE1B11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5" r="15768" b="3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D8BEF8-9971-0C59-DED2-DD2046DC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547446"/>
            <a:ext cx="6176776" cy="4867422"/>
          </a:xfrm>
        </p:spPr>
        <p:txBody>
          <a:bodyPr>
            <a:normAutofit/>
          </a:bodyPr>
          <a:lstStyle/>
          <a:p>
            <a:r>
              <a:rPr lang="en-US" sz="2400" b="1" dirty="0"/>
              <a:t>VARIABLES INDIVIDUALES</a:t>
            </a:r>
          </a:p>
          <a:p>
            <a:pPr lvl="1"/>
            <a:r>
              <a:rPr lang="en-US" sz="2400" dirty="0"/>
              <a:t>GENERO: </a:t>
            </a:r>
            <a:r>
              <a:rPr lang="en-US" sz="2400" dirty="0" err="1"/>
              <a:t>expectativas</a:t>
            </a:r>
            <a:r>
              <a:rPr lang="en-US" sz="2400" dirty="0"/>
              <a:t> </a:t>
            </a:r>
            <a:r>
              <a:rPr lang="en-US" sz="2400" dirty="0" err="1"/>
              <a:t>sociales</a:t>
            </a:r>
            <a:r>
              <a:rPr lang="en-US" sz="2400" dirty="0"/>
              <a:t> para hombre y </a:t>
            </a:r>
            <a:r>
              <a:rPr lang="en-US" sz="2400" dirty="0" err="1"/>
              <a:t>mujer</a:t>
            </a:r>
            <a:endParaRPr lang="en-US" sz="2400" dirty="0"/>
          </a:p>
          <a:p>
            <a:pPr lvl="1"/>
            <a:r>
              <a:rPr lang="en-US" sz="2400" dirty="0"/>
              <a:t>SALUD: </a:t>
            </a:r>
            <a:r>
              <a:rPr lang="en-US" sz="2400" dirty="0" err="1"/>
              <a:t>implicancias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Calidad de </a:t>
            </a:r>
            <a:r>
              <a:rPr lang="en-US" sz="2400" dirty="0" err="1"/>
              <a:t>relacion</a:t>
            </a:r>
            <a:endParaRPr lang="en-US" sz="2400" dirty="0"/>
          </a:p>
          <a:p>
            <a:pPr lvl="1"/>
            <a:r>
              <a:rPr lang="en-US" sz="2400" dirty="0" err="1"/>
              <a:t>Personalidad</a:t>
            </a:r>
            <a:r>
              <a:rPr lang="en-US" sz="2400" dirty="0"/>
              <a:t>: </a:t>
            </a:r>
            <a:r>
              <a:rPr lang="en-US" sz="2400" dirty="0" err="1"/>
              <a:t>neuroticismo</a:t>
            </a:r>
            <a:endParaRPr lang="en-US" sz="2400" dirty="0"/>
          </a:p>
          <a:p>
            <a:pPr lvl="1"/>
            <a:r>
              <a:rPr lang="en-US" sz="2400" dirty="0" err="1"/>
              <a:t>Estilo</a:t>
            </a:r>
            <a:r>
              <a:rPr lang="en-US" sz="2400" dirty="0"/>
              <a:t> de </a:t>
            </a:r>
            <a:r>
              <a:rPr lang="en-US" sz="2400" dirty="0" err="1"/>
              <a:t>apego</a:t>
            </a:r>
            <a:r>
              <a:rPr lang="en-US" sz="2400" dirty="0"/>
              <a:t>: </a:t>
            </a:r>
            <a:r>
              <a:rPr lang="en-US" sz="2400" dirty="0" err="1"/>
              <a:t>apego</a:t>
            </a:r>
            <a:r>
              <a:rPr lang="en-US" sz="2400" dirty="0"/>
              <a:t> </a:t>
            </a:r>
            <a:r>
              <a:rPr lang="en-US" sz="2400" dirty="0" err="1"/>
              <a:t>evitativo</a:t>
            </a:r>
            <a:r>
              <a:rPr lang="en-US" sz="2400" dirty="0"/>
              <a:t> y </a:t>
            </a:r>
            <a:r>
              <a:rPr lang="en-US" sz="2400" dirty="0" err="1"/>
              <a:t>ansioso</a:t>
            </a:r>
            <a:endParaRPr lang="en-US" sz="2400" dirty="0"/>
          </a:p>
          <a:p>
            <a:pPr lvl="1"/>
            <a:r>
              <a:rPr lang="en-US" sz="2400" dirty="0"/>
              <a:t>Grado de </a:t>
            </a:r>
            <a:r>
              <a:rPr lang="en-US" sz="2400" dirty="0" err="1"/>
              <a:t>diferenciacion</a:t>
            </a:r>
            <a:r>
              <a:rPr lang="en-US" sz="2400" dirty="0"/>
              <a:t> del Self</a:t>
            </a:r>
          </a:p>
          <a:p>
            <a:pPr lvl="1"/>
            <a:r>
              <a:rPr lang="en-US" sz="2400" dirty="0" err="1"/>
              <a:t>Creencias</a:t>
            </a:r>
            <a:r>
              <a:rPr lang="en-US" sz="2400" dirty="0"/>
              <a:t>, </a:t>
            </a:r>
            <a:r>
              <a:rPr lang="en-US" sz="2400" dirty="0" err="1"/>
              <a:t>normas</a:t>
            </a:r>
            <a:r>
              <a:rPr lang="en-US" sz="2400" dirty="0"/>
              <a:t> y </a:t>
            </a:r>
            <a:r>
              <a:rPr lang="en-US" sz="2400" dirty="0" err="1"/>
              <a:t>valores</a:t>
            </a:r>
            <a:endParaRPr lang="en-US" sz="2400" dirty="0"/>
          </a:p>
          <a:p>
            <a:pPr lvl="1"/>
            <a:r>
              <a:rPr lang="en-US" sz="2400" dirty="0" err="1"/>
              <a:t>Sentido</a:t>
            </a:r>
            <a:r>
              <a:rPr lang="en-US" sz="2400" dirty="0"/>
              <a:t> del humor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7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98273-A409-DF96-BFBC-5E6F9E04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AR" dirty="0"/>
              <a:t>Subsistema conyugal</a:t>
            </a:r>
          </a:p>
        </p:txBody>
      </p:sp>
      <p:pic>
        <p:nvPicPr>
          <p:cNvPr id="5" name="Marcador de contenido 4" descr="Un florero con flores sobre una mesa&#10;&#10;Descripción generada automáticamente con confianza media">
            <a:extLst>
              <a:ext uri="{FF2B5EF4-FFF2-40B4-BE49-F238E27FC236}">
                <a16:creationId xmlns:a16="http://schemas.microsoft.com/office/drawing/2014/main" id="{EC4D6903-AAC5-4C85-055F-D663ED6BE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8" r="382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B25751-F9DD-7CFF-1555-A8517C78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499015"/>
            <a:ext cx="6176776" cy="4991725"/>
          </a:xfrm>
        </p:spPr>
        <p:txBody>
          <a:bodyPr>
            <a:normAutofit/>
          </a:bodyPr>
          <a:lstStyle/>
          <a:p>
            <a:r>
              <a:rPr lang="en-US" dirty="0"/>
              <a:t>Tiene </a:t>
            </a:r>
            <a:r>
              <a:rPr lang="es-AR" dirty="0"/>
              <a:t>componentes</a:t>
            </a:r>
            <a:r>
              <a:rPr lang="en-US" dirty="0"/>
              <a:t> </a:t>
            </a:r>
            <a:r>
              <a:rPr lang="es-AR" dirty="0"/>
              <a:t>cognitivos</a:t>
            </a:r>
            <a:r>
              <a:rPr lang="en-US" dirty="0"/>
              <a:t>, </a:t>
            </a:r>
            <a:r>
              <a:rPr lang="en-US" dirty="0" err="1"/>
              <a:t>emocionales</a:t>
            </a:r>
            <a:r>
              <a:rPr lang="en-US" dirty="0"/>
              <a:t> y </a:t>
            </a:r>
            <a:r>
              <a:rPr lang="en-US" dirty="0" err="1"/>
              <a:t>pragmáticos</a:t>
            </a:r>
            <a:endParaRPr lang="en-US" dirty="0"/>
          </a:p>
          <a:p>
            <a:r>
              <a:rPr lang="es-AR" dirty="0"/>
              <a:t>Una entidad social que se comporta como un sistema, tiene sus propias reglas y funciones, tiene sentido en si misma</a:t>
            </a:r>
          </a:p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emergente</a:t>
            </a:r>
            <a:r>
              <a:rPr lang="en-US" dirty="0"/>
              <a:t> de la </a:t>
            </a:r>
            <a:r>
              <a:rPr lang="en-US" dirty="0" err="1"/>
              <a:t>interaccion</a:t>
            </a:r>
            <a:r>
              <a:rPr lang="en-US" dirty="0"/>
              <a:t> entre las personas</a:t>
            </a:r>
          </a:p>
          <a:p>
            <a:r>
              <a:rPr lang="en-US" dirty="0"/>
              <a:t>Esa pareja </a:t>
            </a:r>
            <a:r>
              <a:rPr lang="en-US" dirty="0" err="1"/>
              <a:t>comparte</a:t>
            </a:r>
            <a:r>
              <a:rPr lang="en-US" dirty="0"/>
              <a:t> un </a:t>
            </a:r>
            <a:r>
              <a:rPr lang="en-US" dirty="0" err="1"/>
              <a:t>mundo</a:t>
            </a:r>
            <a:r>
              <a:rPr lang="en-US" dirty="0"/>
              <a:t> personal, </a:t>
            </a:r>
            <a:r>
              <a:rPr lang="en-US" dirty="0" err="1"/>
              <a:t>cotidiano</a:t>
            </a:r>
            <a:r>
              <a:rPr lang="en-US" dirty="0"/>
              <a:t> y </a:t>
            </a:r>
            <a:r>
              <a:rPr lang="en-US" dirty="0" err="1"/>
              <a:t>significativo</a:t>
            </a:r>
            <a:r>
              <a:rPr lang="en-US" dirty="0"/>
              <a:t>, </a:t>
            </a:r>
            <a:r>
              <a:rPr lang="en-US" dirty="0" err="1"/>
              <a:t>constituido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interacciones</a:t>
            </a:r>
            <a:r>
              <a:rPr lang="en-US" dirty="0"/>
              <a:t> que no son </a:t>
            </a:r>
            <a:r>
              <a:rPr lang="en-US" dirty="0" err="1"/>
              <a:t>explicitas</a:t>
            </a:r>
            <a:r>
              <a:rPr lang="en-US" dirty="0"/>
              <a:t> </a:t>
            </a:r>
          </a:p>
          <a:p>
            <a:r>
              <a:rPr lang="en-US" dirty="0"/>
              <a:t>Tiene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trayectoria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endParaRPr lang="en-US" dirty="0"/>
          </a:p>
          <a:p>
            <a:r>
              <a:rPr lang="es-AR" dirty="0"/>
              <a:t>Sistema autónomo con identidad propia - “nosotros”</a:t>
            </a:r>
          </a:p>
          <a:p>
            <a:endParaRPr lang="es-AR" dirty="0"/>
          </a:p>
          <a:p>
            <a:endParaRPr lang="en-US" dirty="0"/>
          </a:p>
          <a:p>
            <a:endParaRPr lang="en-US" dirty="0"/>
          </a:p>
          <a:p>
            <a:endParaRPr lang="es-AR" dirty="0"/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D50DB7-E72C-71E5-6474-AC75031A8B16}"/>
              </a:ext>
            </a:extLst>
          </p:cNvPr>
          <p:cNvSpPr txBox="1"/>
          <p:nvPr/>
        </p:nvSpPr>
        <p:spPr>
          <a:xfrm>
            <a:off x="1811625" y="6657945"/>
            <a:ext cx="25619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detodoteolvidascabezadenovia.blogspot.com/2010/04/parejitas-para-la-tort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2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10F4A-C95D-493E-090C-8490C97A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/>
              <a:t>SATISFACCION CONYUGAL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2F8D43F-8BA0-8075-AB31-4F42D1D3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1589649"/>
            <a:ext cx="6176776" cy="4895557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VARIABLES INHERENTES A LA RELACION DE PAREJA</a:t>
            </a:r>
          </a:p>
          <a:p>
            <a:pPr lvl="1"/>
            <a:r>
              <a:rPr lang="en-US" sz="2400" dirty="0" err="1"/>
              <a:t>Expresion</a:t>
            </a:r>
            <a:r>
              <a:rPr lang="en-US" sz="2400" dirty="0"/>
              <a:t> del </a:t>
            </a:r>
            <a:r>
              <a:rPr lang="en-US" sz="2400" dirty="0" err="1"/>
              <a:t>afecto</a:t>
            </a:r>
            <a:r>
              <a:rPr lang="en-US" sz="2400" dirty="0"/>
              <a:t>: mayor </a:t>
            </a:r>
            <a:r>
              <a:rPr lang="en-US" sz="2400" dirty="0" err="1"/>
              <a:t>satisfaccion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se </a:t>
            </a:r>
            <a:r>
              <a:rPr lang="en-US" sz="2400" dirty="0" err="1"/>
              <a:t>demuestran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afectos</a:t>
            </a:r>
            <a:endParaRPr lang="en-US" sz="2400" dirty="0"/>
          </a:p>
          <a:p>
            <a:pPr lvl="1"/>
            <a:r>
              <a:rPr lang="en-US" sz="2400" dirty="0" err="1"/>
              <a:t>Tiempo</a:t>
            </a:r>
            <a:r>
              <a:rPr lang="en-US" sz="2400" dirty="0"/>
              <a:t> libre </a:t>
            </a:r>
            <a:r>
              <a:rPr lang="en-US" sz="2400" dirty="0" err="1"/>
              <a:t>compartido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 err="1"/>
              <a:t>Comunicacion</a:t>
            </a:r>
            <a:r>
              <a:rPr lang="en-US" sz="2400" dirty="0"/>
              <a:t>: </a:t>
            </a:r>
            <a:r>
              <a:rPr lang="en-US" sz="2400" dirty="0" err="1"/>
              <a:t>asertivo</a:t>
            </a:r>
            <a:r>
              <a:rPr lang="en-US" sz="2400" dirty="0"/>
              <a:t>, </a:t>
            </a:r>
            <a:r>
              <a:rPr lang="en-US" sz="2400" dirty="0" err="1"/>
              <a:t>optimista</a:t>
            </a:r>
            <a:r>
              <a:rPr lang="en-US" sz="2400" dirty="0"/>
              <a:t>  y </a:t>
            </a:r>
            <a:r>
              <a:rPr lang="en-US" sz="2400" dirty="0" err="1"/>
              <a:t>oportuno</a:t>
            </a:r>
            <a:endParaRPr lang="en-US" sz="2400" dirty="0"/>
          </a:p>
          <a:p>
            <a:pPr lvl="1"/>
            <a:r>
              <a:rPr lang="en-US" sz="2400" dirty="0" err="1"/>
              <a:t>Sexualidad</a:t>
            </a:r>
            <a:r>
              <a:rPr lang="en-US" sz="2400" dirty="0"/>
              <a:t>: </a:t>
            </a:r>
            <a:r>
              <a:rPr lang="en-US" sz="2400" dirty="0" err="1"/>
              <a:t>compatibilidad</a:t>
            </a:r>
            <a:endParaRPr lang="en-US" sz="2400" dirty="0"/>
          </a:p>
          <a:p>
            <a:pPr lvl="1"/>
            <a:r>
              <a:rPr lang="en-US" sz="2400" dirty="0" err="1"/>
              <a:t>Compromiso</a:t>
            </a:r>
            <a:r>
              <a:rPr lang="en-US" sz="2400" dirty="0"/>
              <a:t>: </a:t>
            </a:r>
            <a:r>
              <a:rPr lang="en-US" sz="2400" dirty="0" err="1"/>
              <a:t>sentido</a:t>
            </a:r>
            <a:r>
              <a:rPr lang="en-US" sz="2400" dirty="0"/>
              <a:t> de </a:t>
            </a:r>
            <a:r>
              <a:rPr lang="en-US" sz="2400" dirty="0" err="1"/>
              <a:t>pertenencia</a:t>
            </a:r>
            <a:endParaRPr lang="en-US" sz="2400" dirty="0"/>
          </a:p>
          <a:p>
            <a:pPr lvl="1"/>
            <a:r>
              <a:rPr lang="en-US" sz="2400" dirty="0" err="1"/>
              <a:t>Estrategias</a:t>
            </a:r>
            <a:r>
              <a:rPr lang="en-US" sz="2400" dirty="0"/>
              <a:t> de </a:t>
            </a:r>
            <a:r>
              <a:rPr lang="en-US" sz="2400" dirty="0" err="1"/>
              <a:t>mantenimiento</a:t>
            </a:r>
            <a:r>
              <a:rPr lang="en-US" sz="2400" dirty="0"/>
              <a:t>: </a:t>
            </a:r>
            <a:r>
              <a:rPr lang="en-US" sz="2400" dirty="0" err="1"/>
              <a:t>corregir</a:t>
            </a:r>
            <a:r>
              <a:rPr lang="en-US" sz="2400" dirty="0"/>
              <a:t> o </a:t>
            </a:r>
            <a:r>
              <a:rPr lang="en-US" sz="2400" dirty="0" err="1"/>
              <a:t>prevenir</a:t>
            </a:r>
            <a:r>
              <a:rPr lang="en-US" sz="2400" dirty="0"/>
              <a:t> </a:t>
            </a:r>
            <a:r>
              <a:rPr lang="en-US" sz="2400" dirty="0" err="1"/>
              <a:t>situaciones</a:t>
            </a:r>
            <a:endParaRPr lang="en-US" sz="2400" dirty="0"/>
          </a:p>
          <a:p>
            <a:pPr lvl="1"/>
            <a:r>
              <a:rPr lang="en-US" sz="2400" dirty="0" err="1"/>
              <a:t>Resolucion</a:t>
            </a:r>
            <a:r>
              <a:rPr lang="en-US" sz="2400" dirty="0"/>
              <a:t> de </a:t>
            </a:r>
            <a:r>
              <a:rPr lang="en-US" sz="2400" dirty="0" err="1"/>
              <a:t>conflictos</a:t>
            </a:r>
            <a:r>
              <a:rPr lang="en-US" sz="2400" dirty="0"/>
              <a:t>: </a:t>
            </a:r>
          </a:p>
          <a:p>
            <a:pPr lvl="1"/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7109EE-F5B6-B18B-FF1C-53B9F312D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 r="-1" b="-1"/>
          <a:stretch/>
        </p:blipFill>
        <p:spPr>
          <a:xfrm>
            <a:off x="8159262" y="2401556"/>
            <a:ext cx="3113670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2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7B83D-F38F-4285-8AC7-A2F920E7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s-AR" dirty="0"/>
              <a:t>SATISFACCION CONYUGAL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CEF5F4-B2DB-ED11-98FB-BEEF7BC0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VARIABLES RELATIVAS AL CICLO VITAL</a:t>
            </a:r>
          </a:p>
          <a:p>
            <a:pPr lvl="1"/>
            <a:r>
              <a:rPr lang="en-US" dirty="0" err="1"/>
              <a:t>Hijos</a:t>
            </a:r>
            <a:endParaRPr lang="en-US" dirty="0"/>
          </a:p>
          <a:p>
            <a:pPr lvl="1"/>
            <a:r>
              <a:rPr lang="en-US" dirty="0"/>
              <a:t>Paso del </a:t>
            </a:r>
            <a:r>
              <a:rPr lang="en-US" dirty="0" err="1"/>
              <a:t>tiempo</a:t>
            </a:r>
            <a:endParaRPr lang="en-US" dirty="0"/>
          </a:p>
          <a:p>
            <a:pPr lvl="1"/>
            <a:r>
              <a:rPr lang="en-US" dirty="0"/>
              <a:t>Eda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754D63-2282-66B8-4EAA-D84A73230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 r="3" b="3"/>
          <a:stretch/>
        </p:blipFill>
        <p:spPr>
          <a:xfrm>
            <a:off x="8061437" y="2401556"/>
            <a:ext cx="3211495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9E528-AFD0-C029-4A50-4B55A855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4675"/>
            <a:ext cx="9601200" cy="6175948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CONSULTANTE</a:t>
            </a:r>
            <a:r>
              <a:rPr lang="es-MX" dirty="0"/>
              <a:t>: Mónica, 43 años, contadora, no ejerce su profesión.</a:t>
            </a:r>
          </a:p>
          <a:p>
            <a:r>
              <a:rPr lang="es-MX" b="1" dirty="0"/>
              <a:t>Grupo de convivencia: </a:t>
            </a:r>
            <a:r>
              <a:rPr lang="es-MX" dirty="0"/>
              <a:t>Roberto, esposo, 45 años, medico. Sara, 16 años y </a:t>
            </a:r>
            <a:r>
              <a:rPr lang="es-MX" dirty="0" err="1"/>
              <a:t>Julian</a:t>
            </a:r>
            <a:r>
              <a:rPr lang="es-MX" dirty="0"/>
              <a:t>, 13 años, ambos estudiantes de secundaria.</a:t>
            </a:r>
          </a:p>
          <a:p>
            <a:r>
              <a:rPr lang="es-MX" b="1" dirty="0"/>
              <a:t>Descripción:</a:t>
            </a:r>
            <a:r>
              <a:rPr lang="es-MX" dirty="0"/>
              <a:t> Mónica y Roberto se casaron hace 19 años. Cuando ella quedo embarazada de Sara el plan era que Mónica volvería a trabajar cuando su hija tuviera 4 años, pero no fue así dado que se embarazo de Julián y desde entonces se ha dedicado a las labores domésticas.</a:t>
            </a:r>
          </a:p>
          <a:p>
            <a:r>
              <a:rPr lang="es-MX" dirty="0"/>
              <a:t>Mónica, solicita consulta por problemas de pareja. Manifiesta que se siente frustrada por no ejercer su carrera y piensa que su esfuerzo por estudiar fue en vano. Refiere que hace un año ha notado cambios en su estado de ánimo, se siente triste, llora y se la pasa acostada gran parte del día con lo cual se siente una mediocre madre y ama de casa. Por el contrario, otros días sus cambios de humor se manifestaban en ataques de ira y pelea por cualquier cosa con su esposo, principalmente porque casi no está en casa.</a:t>
            </a:r>
          </a:p>
          <a:p>
            <a:r>
              <a:rPr lang="es-MX" dirty="0"/>
              <a:t>Respecto de sus hijos, siente que no puede controlarlos y que ya no la respetan como madre. Además, piensa que el papá es muy flexible y los deja hacer lo que quieran. </a:t>
            </a:r>
          </a:p>
          <a:p>
            <a:r>
              <a:rPr lang="es-MX" dirty="0"/>
              <a:t>Roberto, se queja que hace un año su esposa no desea mantener relaciones sexuales y sus cambios de humor lo llevaron a pensar en el divorcio.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010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D8317-BB7F-38AB-3CA2-5417ABD6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pareja como una entidad psicosocial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5D44F-E9E0-7CB0-0C8D-67328846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8123"/>
            <a:ext cx="9601200" cy="4179277"/>
          </a:xfrm>
        </p:spPr>
        <p:txBody>
          <a:bodyPr/>
          <a:lstStyle/>
          <a:p>
            <a:r>
              <a:rPr lang="es-AR" dirty="0"/>
              <a:t>Una relación diádica en un contexto social más amplio (Momento histórico, zona geográfica)  que marca leyes, usos y costumbres</a:t>
            </a:r>
          </a:p>
          <a:p>
            <a:r>
              <a:rPr lang="es-AR" dirty="0"/>
              <a:t>Se relaciona de forma circular entre los miembros y el contexto</a:t>
            </a:r>
          </a:p>
          <a:p>
            <a:r>
              <a:rPr lang="es-AR" dirty="0"/>
              <a:t>El contexto los reconoce en tanto unidad pareja</a:t>
            </a:r>
          </a:p>
          <a:p>
            <a:r>
              <a:rPr lang="es-AR" dirty="0"/>
              <a:t>El papel de la pareja fue cambiando, se ha hecho más amplio</a:t>
            </a:r>
          </a:p>
          <a:p>
            <a:r>
              <a:rPr lang="es-AR" dirty="0"/>
              <a:t>La existencia social implica conducta común, bienes de propiedad y uso común</a:t>
            </a:r>
          </a:p>
          <a:p>
            <a:r>
              <a:rPr lang="es-AR" dirty="0"/>
              <a:t>En todo sistema hay reglas de poder, existe una relación de poder</a:t>
            </a:r>
          </a:p>
          <a:p>
            <a:r>
              <a:rPr lang="es-AR" dirty="0"/>
              <a:t>Supone una relación de apoyo mutuo, que no es simétrico todo el tiempo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730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62DE1-C9D8-CE44-F903-B2C34851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s-AR" dirty="0"/>
              <a:t>La pareja a lo largo del ciclo vital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B6D211-6005-9C13-2777-09BF24E3A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8" b="-3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F7DF56C-B84C-EDF6-3101-0685ADC0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trayectoria</a:t>
            </a:r>
            <a:r>
              <a:rPr lang="en-US" dirty="0"/>
              <a:t> de </a:t>
            </a:r>
            <a:r>
              <a:rPr lang="en-US" dirty="0" err="1"/>
              <a:t>etapas</a:t>
            </a:r>
            <a:r>
              <a:rPr lang="en-US" dirty="0"/>
              <a:t> </a:t>
            </a:r>
            <a:r>
              <a:rPr lang="en-US" dirty="0" err="1"/>
              <a:t>suponen</a:t>
            </a:r>
            <a:r>
              <a:rPr lang="en-US" dirty="0"/>
              <a:t> un </a:t>
            </a:r>
            <a:r>
              <a:rPr lang="en-US" dirty="0" err="1"/>
              <a:t>relato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comun</a:t>
            </a:r>
            <a:endParaRPr lang="en-US" dirty="0"/>
          </a:p>
          <a:p>
            <a:r>
              <a:rPr lang="es-AR" dirty="0"/>
              <a:t>Cada etapa impone cierta exigencia en su funcionamiento que hace que requieran flexibilidad en la reconstrucción de las reglas y del relato que construyen para poder adaptarse</a:t>
            </a:r>
          </a:p>
          <a:p>
            <a:r>
              <a:rPr lang="es-AR" dirty="0"/>
              <a:t>La pareja se encuentra inmersa en un sistema que le imprime cierta lógica de funcionamiento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91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91C44-1A1A-F9CD-474D-DD97CD5A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s-AR" dirty="0"/>
              <a:t>Y el amor?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5C8C2-6ECF-7279-69B6-A670ABB7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s-AR" sz="1800"/>
              <a:t>Predomina un encuentro emocional, enamoramiento</a:t>
            </a:r>
          </a:p>
          <a:p>
            <a:r>
              <a:rPr lang="es-AR" sz="1800"/>
              <a:t>Se accede y se permanece mediante el deseo declarado de compartir conductas, actividades, situaciones, bienes, hijos</a:t>
            </a:r>
          </a:p>
          <a:p>
            <a:r>
              <a:rPr lang="es-AR" sz="1800"/>
              <a:t>El APOYO MUTUO</a:t>
            </a:r>
          </a:p>
          <a:p>
            <a:r>
              <a:rPr lang="es-AR" sz="1800"/>
              <a:t>El apego es una de las causas importantes del mantenimiento o disolución de las parejas</a:t>
            </a:r>
          </a:p>
          <a:p>
            <a:pPr marL="0" indent="0">
              <a:buNone/>
            </a:pPr>
            <a:r>
              <a:rPr lang="es-AR" sz="1800"/>
              <a:t> </a:t>
            </a:r>
          </a:p>
          <a:p>
            <a:endParaRPr lang="es-AR" sz="180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B20C6B2-BF94-D580-D614-ECD756F1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62756" y="2350235"/>
            <a:ext cx="4803215" cy="3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8D1E3-DCC0-E52B-4FA0-BF9A6277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es-AR" dirty="0"/>
              <a:t>FUNCIONES DE LA PAREJA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DE2651-FD40-93BA-D1B2-90305EE1B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3562" y="1576448"/>
            <a:ext cx="5071256" cy="338506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7CC1F9-E093-D714-0CB0-B3EB8A18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127172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CONFIRMACION DE LA IDENTIDAD</a:t>
            </a:r>
          </a:p>
          <a:p>
            <a:r>
              <a:rPr lang="en-US" dirty="0"/>
              <a:t>TENDENCIA A LA COMPLETUD</a:t>
            </a:r>
          </a:p>
          <a:p>
            <a:r>
              <a:rPr lang="en-US" dirty="0"/>
              <a:t>CELULA DE ORGANIZACION SOCIAL</a:t>
            </a:r>
          </a:p>
          <a:p>
            <a:r>
              <a:rPr lang="en-US" dirty="0"/>
              <a:t>ACATAMIENTO O REBELDIA A MANDATOS SOCIALES Y/O FAMILIARES</a:t>
            </a:r>
          </a:p>
          <a:p>
            <a:r>
              <a:rPr lang="en-US" dirty="0"/>
              <a:t>SUSTENTO ECONOMICO Y AFECTIVO</a:t>
            </a:r>
          </a:p>
          <a:p>
            <a:r>
              <a:rPr lang="en-US" dirty="0"/>
              <a:t>PERPETUACION DE LA ESPECIE</a:t>
            </a:r>
          </a:p>
          <a:p>
            <a:r>
              <a:rPr lang="en-US" dirty="0"/>
              <a:t>FUENTE DE REASEGURO SEXUAL</a:t>
            </a:r>
          </a:p>
          <a:p>
            <a:r>
              <a:rPr lang="en-US" dirty="0"/>
              <a:t>EMANCIPACION</a:t>
            </a:r>
          </a:p>
        </p:txBody>
      </p:sp>
    </p:spTree>
    <p:extLst>
      <p:ext uri="{BB962C8B-B14F-4D97-AF65-F5344CB8AC3E}">
        <p14:creationId xmlns:p14="http://schemas.microsoft.com/office/powerpoint/2010/main" val="67154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B88C6F-E69A-D91A-2B81-5B8B4B4A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57" y="1191490"/>
            <a:ext cx="4529882" cy="39901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7BE069-E515-53D6-E952-CB70596BD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4" y="2827545"/>
            <a:ext cx="8361229" cy="2098226"/>
          </a:xfrm>
        </p:spPr>
        <p:txBody>
          <a:bodyPr/>
          <a:lstStyle/>
          <a:p>
            <a:r>
              <a:rPr lang="es-AR" dirty="0"/>
              <a:t>La pareja como sistema relacional</a:t>
            </a:r>
          </a:p>
        </p:txBody>
      </p:sp>
    </p:spTree>
    <p:extLst>
      <p:ext uri="{BB962C8B-B14F-4D97-AF65-F5344CB8AC3E}">
        <p14:creationId xmlns:p14="http://schemas.microsoft.com/office/powerpoint/2010/main" val="201334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4F678AC-53E3-BF82-5081-2991E06D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97189" y="1690254"/>
            <a:ext cx="5518931" cy="38377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0E417E-70B0-1E68-94A8-759DEBD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sz="6000" b="1" dirty="0"/>
              <a:t>DEFINICION DE PAREJA</a:t>
            </a:r>
            <a:br>
              <a:rPr lang="es-AR" sz="6000" b="1" dirty="0"/>
            </a:br>
            <a:r>
              <a:rPr lang="es-AR" b="1" dirty="0"/>
              <a:t>Linares y Campo</a:t>
            </a:r>
            <a:endParaRPr lang="es-AR" sz="6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D53C5D-179A-6C2E-3570-BCED585E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3200" b="1" dirty="0">
                <a:solidFill>
                  <a:schemeClr val="accent6">
                    <a:lumMod val="75000"/>
                  </a:schemeClr>
                </a:solidFill>
              </a:rPr>
              <a:t>DOS</a:t>
            </a:r>
            <a:r>
              <a:rPr lang="es-AR" sz="3200" dirty="0"/>
              <a:t> PERSONAS PROCEDENTES DE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</a:rPr>
              <a:t>FAMILIAS DISTINTAS</a:t>
            </a:r>
            <a:r>
              <a:rPr lang="es-AR" sz="3200" b="1" dirty="0"/>
              <a:t>,</a:t>
            </a:r>
            <a:r>
              <a:rPr lang="es-AR" sz="3200" dirty="0"/>
              <a:t> GENERALMENTE DE DIFERENTE GENERO, QUE DECIDEN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</a:rPr>
              <a:t>VINCULARSE AFECTIVAMENTE</a:t>
            </a:r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AR" sz="3200" dirty="0"/>
              <a:t>PARA COMPARTIR UN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</a:rPr>
              <a:t>PROYECTO COMUN,</a:t>
            </a:r>
            <a:r>
              <a:rPr lang="es-AR" sz="3200" dirty="0"/>
              <a:t> LO QUE INCLUYE APOYARSE Y OFRECERSE COSAS IMPORTANTES MUTUAMENTE, EN UN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</a:rPr>
              <a:t>ESPACIO PROPIO </a:t>
            </a:r>
            <a:r>
              <a:rPr lang="es-AR" sz="3200" dirty="0"/>
              <a:t>QUE EXCLUYE A OTROS PERO QUE </a:t>
            </a:r>
            <a:r>
              <a:rPr lang="es-AR" sz="3200" b="1" dirty="0">
                <a:solidFill>
                  <a:schemeClr val="accent6">
                    <a:lumMod val="75000"/>
                  </a:schemeClr>
                </a:solidFill>
              </a:rPr>
              <a:t>INTERACTUA CON EL ENTORNO </a:t>
            </a:r>
            <a:r>
              <a:rPr lang="es-AR" sz="3200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45009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B88C6F-E69A-D91A-2B81-5B8B4B4A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59" y="1191490"/>
            <a:ext cx="4529882" cy="399010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8C1EEF4-CE10-EA7A-433E-0E8053A4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26127"/>
          </a:xfrm>
        </p:spPr>
        <p:txBody>
          <a:bodyPr/>
          <a:lstStyle/>
          <a:p>
            <a:pPr algn="ctr"/>
            <a:r>
              <a:rPr lang="es-AR" b="1" dirty="0"/>
              <a:t>La pareja como sistema relacional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89C497-9AA7-DB60-4745-472B20A1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4727"/>
            <a:ext cx="9601200" cy="5181600"/>
          </a:xfrm>
        </p:spPr>
        <p:txBody>
          <a:bodyPr/>
          <a:lstStyle/>
          <a:p>
            <a:r>
              <a:rPr lang="es-AR" b="1" dirty="0"/>
              <a:t>Circularidad: </a:t>
            </a:r>
            <a:r>
              <a:rPr lang="es-AR" dirty="0"/>
              <a:t>lo que uno hace afecta al otro</a:t>
            </a:r>
          </a:p>
          <a:p>
            <a:r>
              <a:rPr lang="es-AR" b="1" dirty="0"/>
              <a:t>El todo es más que la suma de las partes</a:t>
            </a:r>
            <a:r>
              <a:rPr lang="es-AR" dirty="0"/>
              <a:t>: un nuevo sistema cualitativamente diferente</a:t>
            </a:r>
          </a:p>
          <a:p>
            <a:r>
              <a:rPr lang="es-AR" b="1" dirty="0"/>
              <a:t>Organización:</a:t>
            </a:r>
            <a:r>
              <a:rPr lang="es-AR" dirty="0"/>
              <a:t> los elementos más destacables son jerarquía, cohesión y adaptabilidad</a:t>
            </a:r>
          </a:p>
          <a:p>
            <a:pPr lvl="1"/>
            <a:r>
              <a:rPr lang="es-AR" dirty="0"/>
              <a:t>Jerarquía: puede tender hacia la simetría o hacia la complementariedad – Las relaciones de poder</a:t>
            </a:r>
          </a:p>
          <a:p>
            <a:pPr lvl="1"/>
            <a:r>
              <a:rPr lang="es-AR" dirty="0"/>
              <a:t>El grado de cohesión: aglutinación o desligamiento</a:t>
            </a:r>
          </a:p>
          <a:p>
            <a:pPr lvl="1"/>
            <a:r>
              <a:rPr lang="es-AR" dirty="0"/>
              <a:t>Adaptabilidad: rígidas  o caóticas</a:t>
            </a:r>
          </a:p>
          <a:p>
            <a:r>
              <a:rPr lang="es-AR" b="1" dirty="0"/>
              <a:t>Mitología: </a:t>
            </a:r>
            <a:r>
              <a:rPr lang="es-AR" dirty="0"/>
              <a:t>la visión del mundo se construye a partir las narrativas individuales.</a:t>
            </a:r>
          </a:p>
          <a:p>
            <a:pPr lvl="1"/>
            <a:r>
              <a:rPr lang="es-AR" b="1" dirty="0"/>
              <a:t>Valores y creencias que comparten</a:t>
            </a:r>
          </a:p>
          <a:p>
            <a:pPr lvl="1"/>
            <a:r>
              <a:rPr lang="es-AR" b="1" dirty="0"/>
              <a:t>Un clima emocional de convivencia</a:t>
            </a:r>
          </a:p>
          <a:p>
            <a:pPr lvl="1"/>
            <a:r>
              <a:rPr lang="es-AR" b="1" dirty="0"/>
              <a:t>Rituales que practican en común</a:t>
            </a:r>
          </a:p>
        </p:txBody>
      </p:sp>
    </p:spTree>
    <p:extLst>
      <p:ext uri="{BB962C8B-B14F-4D97-AF65-F5344CB8AC3E}">
        <p14:creationId xmlns:p14="http://schemas.microsoft.com/office/powerpoint/2010/main" val="4196057433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21611</TotalTime>
  <Words>1425</Words>
  <Application>Microsoft Office PowerPoint</Application>
  <PresentationFormat>Panorámica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Franklin Gothic Book</vt:lpstr>
      <vt:lpstr>Recorte</vt:lpstr>
      <vt:lpstr>Presentación de PowerPoint</vt:lpstr>
      <vt:lpstr>Subsistema conyugal</vt:lpstr>
      <vt:lpstr>La pareja como una entidad psicosocial</vt:lpstr>
      <vt:lpstr>La pareja a lo largo del ciclo vital</vt:lpstr>
      <vt:lpstr>Y el amor?</vt:lpstr>
      <vt:lpstr>FUNCIONES DE LA PAREJA</vt:lpstr>
      <vt:lpstr>La pareja como sistema relacional</vt:lpstr>
      <vt:lpstr>DEFINICION DE PAREJA Linares y Campo</vt:lpstr>
      <vt:lpstr>La pareja como sistema relacional</vt:lpstr>
      <vt:lpstr>Presentación de PowerPoint</vt:lpstr>
      <vt:lpstr>LA PAREJA FUNCIONAL</vt:lpstr>
      <vt:lpstr>LA PAREJA TRIANGULADORA</vt:lpstr>
      <vt:lpstr>LA PAREJA DEPRIVADORA</vt:lpstr>
      <vt:lpstr>LA PAREJA CAOTICA</vt:lpstr>
      <vt:lpstr>Áreas de la pareja</vt:lpstr>
      <vt:lpstr>PARA PENSAR….</vt:lpstr>
      <vt:lpstr>EDUCAR PARA UN MITO…</vt:lpstr>
      <vt:lpstr>SATISFACCION CONYUGAL </vt:lpstr>
      <vt:lpstr>SATISFACCION CONYUGAL</vt:lpstr>
      <vt:lpstr>SATISFACCION CONYUGAL</vt:lpstr>
      <vt:lpstr>SATISFACCION CONYUGAL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Constitución del sistema conyugal</dc:title>
  <dc:creator>VIANCO VANINA</dc:creator>
  <cp:lastModifiedBy>VIANCO VANINA</cp:lastModifiedBy>
  <cp:revision>28</cp:revision>
  <cp:lastPrinted>2024-03-22T18:10:20Z</cp:lastPrinted>
  <dcterms:created xsi:type="dcterms:W3CDTF">2023-05-12T19:05:30Z</dcterms:created>
  <dcterms:modified xsi:type="dcterms:W3CDTF">2024-03-24T16:36:54Z</dcterms:modified>
</cp:coreProperties>
</file>