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5" r:id="rId3"/>
    <p:sldId id="309" r:id="rId4"/>
    <p:sldId id="311" r:id="rId5"/>
    <p:sldId id="310" r:id="rId6"/>
    <p:sldId id="312" r:id="rId7"/>
    <p:sldId id="307" r:id="rId8"/>
    <p:sldId id="273" r:id="rId9"/>
    <p:sldId id="274" r:id="rId10"/>
    <p:sldId id="301" r:id="rId11"/>
    <p:sldId id="306" r:id="rId12"/>
    <p:sldId id="302" r:id="rId13"/>
    <p:sldId id="275" r:id="rId14"/>
    <p:sldId id="276" r:id="rId15"/>
    <p:sldId id="277" r:id="rId16"/>
    <p:sldId id="278" r:id="rId17"/>
    <p:sldId id="303" r:id="rId18"/>
    <p:sldId id="304" r:id="rId19"/>
    <p:sldId id="308" r:id="rId20"/>
    <p:sldId id="305" r:id="rId21"/>
    <p:sldId id="279" r:id="rId22"/>
    <p:sldId id="280" r:id="rId23"/>
    <p:sldId id="294" r:id="rId24"/>
  </p:sldIdLst>
  <p:sldSz cx="9144000" cy="6858000" type="screen4x3"/>
  <p:notesSz cx="6858000" cy="9144000"/>
  <p:embeddedFontLst>
    <p:embeddedFont>
      <p:font typeface="Aharoni" panose="02010803020104030203" pitchFamily="2" charset="-79"/>
      <p:bold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158F3E4-6BD5-1443-82AF-A587CE262137}">
          <p14:sldIdLst>
            <p14:sldId id="256"/>
            <p14:sldId id="295"/>
            <p14:sldId id="309"/>
            <p14:sldId id="311"/>
            <p14:sldId id="310"/>
            <p14:sldId id="312"/>
            <p14:sldId id="307"/>
            <p14:sldId id="273"/>
            <p14:sldId id="274"/>
          </p14:sldIdLst>
        </p14:section>
        <p14:section name="Sección sin título" id="{CE98165B-1032-734F-873F-CA05617D5C1E}">
          <p14:sldIdLst>
            <p14:sldId id="301"/>
            <p14:sldId id="306"/>
            <p14:sldId id="302"/>
            <p14:sldId id="275"/>
            <p14:sldId id="276"/>
            <p14:sldId id="277"/>
            <p14:sldId id="278"/>
            <p14:sldId id="303"/>
            <p14:sldId id="304"/>
            <p14:sldId id="308"/>
            <p14:sldId id="305"/>
            <p14:sldId id="279"/>
            <p14:sldId id="28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cb47aP9XLgBBDW4hys2KS3pNw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3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25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13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793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96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66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57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4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40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40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5A5C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40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40"/>
          <p:cNvSpPr txBox="1">
            <a:spLocks noGrp="1"/>
          </p:cNvSpPr>
          <p:nvPr>
            <p:ph type="sldNum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9525" cap="flat" cmpd="dbl">
            <a:solidFill>
              <a:srgbClr val="5A5C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  <a:defRPr sz="4000">
                <a:solidFill>
                  <a:srgbClr val="3C3D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50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50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2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4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44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  <a:defRPr sz="4000" cap="none">
                <a:solidFill>
                  <a:srgbClr val="3C3D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4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9525" cap="flat" cmpd="dbl">
            <a:solidFill>
              <a:srgbClr val="5A5C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35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4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81" name="Google Shape;81;p4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47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5A5C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C3D3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2000"/>
              <a:buFont typeface="Book Antiqua"/>
              <a:buNone/>
              <a:defRPr sz="2000" b="0">
                <a:solidFill>
                  <a:srgbClr val="5A5C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4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48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9" name="Google Shape;8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91" name="Google Shape;91;p48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48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2000"/>
              <a:buFont typeface="Book Antiqua"/>
              <a:buNone/>
              <a:defRPr sz="2000" b="0">
                <a:solidFill>
                  <a:srgbClr val="5A5C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1"/>
          </p:nvPr>
        </p:nvSpPr>
        <p:spPr>
          <a:xfrm rot="5400000">
            <a:off x="2385219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3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1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12" name="Google Shape;12;p39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5A5C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AR"/>
              <a:t>2022</a:t>
            </a:r>
            <a:endParaRPr/>
          </a:p>
        </p:txBody>
      </p:sp>
      <p:sp>
        <p:nvSpPr>
          <p:cNvPr id="117" name="Google Shape;117;p1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</a:pPr>
            <a:r>
              <a:rPr lang="es-AR" dirty="0"/>
              <a:t>BIOLOGÍA</a:t>
            </a:r>
            <a:endParaRPr dirty="0"/>
          </a:p>
        </p:txBody>
      </p:sp>
      <p:sp>
        <p:nvSpPr>
          <p:cNvPr id="118" name="Google Shape;118;p1"/>
          <p:cNvSpPr txBox="1"/>
          <p:nvPr/>
        </p:nvSpPr>
        <p:spPr>
          <a:xfrm>
            <a:off x="755576" y="4653136"/>
            <a:ext cx="64087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rgbClr val="E6DDD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 sz="1800" b="0" i="0" u="none" strike="noStrike" cap="none" dirty="0">
              <a:solidFill>
                <a:srgbClr val="E6DDD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1" descr="La zona del cerebro que es más importante para perder peso que tu fuerza de  volunt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105" y="332656"/>
            <a:ext cx="4400359" cy="247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 dirty="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NEURONA</a:t>
            </a:r>
            <a:endParaRPr sz="4400" dirty="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89" name="Google Shape;389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D52D3C-B6D4-4137-6E61-6F2A458B28B0}"/>
              </a:ext>
            </a:extLst>
          </p:cNvPr>
          <p:cNvSpPr txBox="1"/>
          <p:nvPr/>
        </p:nvSpPr>
        <p:spPr>
          <a:xfrm>
            <a:off x="247136" y="2236573"/>
            <a:ext cx="864972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600" dirty="0"/>
              <a:t>La </a:t>
            </a:r>
            <a:r>
              <a:rPr lang="es-AR" sz="3600" b="1" dirty="0"/>
              <a:t>Neurona</a:t>
            </a:r>
            <a:r>
              <a:rPr lang="es-AR" sz="3600" dirty="0"/>
              <a:t> es el elemento estructural y funcional del cerebro, es la pieza constitutiva de su estructura y la unidad elemental en la transmisión de señales.</a:t>
            </a:r>
          </a:p>
          <a:p>
            <a:endParaRPr lang="es-AR" sz="3600" dirty="0"/>
          </a:p>
          <a:p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316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 dirty="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NEURONA</a:t>
            </a:r>
            <a:endParaRPr sz="4400" dirty="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89" name="Google Shape;389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D52D3C-B6D4-4137-6E61-6F2A458B28B0}"/>
              </a:ext>
            </a:extLst>
          </p:cNvPr>
          <p:cNvSpPr txBox="1"/>
          <p:nvPr/>
        </p:nvSpPr>
        <p:spPr>
          <a:xfrm>
            <a:off x="247136" y="2236573"/>
            <a:ext cx="86497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600" dirty="0"/>
              <a:t>La </a:t>
            </a:r>
            <a:r>
              <a:rPr lang="es-AR" sz="3600" b="1" dirty="0"/>
              <a:t>Neurona</a:t>
            </a:r>
            <a:r>
              <a:rPr lang="es-AR" sz="3600" dirty="0"/>
              <a:t> es la unidad anatómica del Sistema Nervioso, junto con las glías.</a:t>
            </a:r>
          </a:p>
          <a:p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245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 dirty="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NEURONA</a:t>
            </a:r>
            <a:endParaRPr sz="4400" dirty="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89" name="Google Shape;389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D52D3C-B6D4-4137-6E61-6F2A458B28B0}"/>
              </a:ext>
            </a:extLst>
          </p:cNvPr>
          <p:cNvSpPr txBox="1"/>
          <p:nvPr/>
        </p:nvSpPr>
        <p:spPr>
          <a:xfrm>
            <a:off x="234779" y="1618735"/>
            <a:ext cx="84948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800" dirty="0"/>
          </a:p>
          <a:p>
            <a:r>
              <a:rPr lang="es-AR" sz="2800" dirty="0"/>
              <a:t>La neurona utiliza las </a:t>
            </a:r>
            <a:r>
              <a:rPr lang="es-AR" sz="2800" b="1" dirty="0"/>
              <a:t>dendritas</a:t>
            </a:r>
            <a:r>
              <a:rPr lang="es-AR" sz="2800" dirty="0"/>
              <a:t> para </a:t>
            </a:r>
            <a:r>
              <a:rPr lang="es-AR" sz="2800" u="sng" dirty="0"/>
              <a:t>recibir </a:t>
            </a:r>
            <a:r>
              <a:rPr lang="es-AR" sz="2800" dirty="0"/>
              <a:t>señales de otras células nerviosas y emplea el </a:t>
            </a:r>
            <a:r>
              <a:rPr lang="es-AR" sz="2800" b="1" dirty="0"/>
              <a:t>axón</a:t>
            </a:r>
            <a:r>
              <a:rPr lang="es-AR" sz="2800" dirty="0"/>
              <a:t> para </a:t>
            </a:r>
            <a:r>
              <a:rPr lang="es-AR" sz="2800" u="sng" dirty="0"/>
              <a:t>enviar</a:t>
            </a:r>
            <a:r>
              <a:rPr lang="es-AR" sz="2800" dirty="0"/>
              <a:t> información a otras células.</a:t>
            </a:r>
          </a:p>
          <a:p>
            <a:endParaRPr lang="es-AR" sz="2800" dirty="0"/>
          </a:p>
          <a:p>
            <a:endParaRPr lang="es-AR" dirty="0"/>
          </a:p>
        </p:txBody>
      </p:sp>
      <p:pic>
        <p:nvPicPr>
          <p:cNvPr id="3" name="Google Shape;392;p18" descr="PROPUESTA DIDÁCTICA SOBRE &quot;LA NEURONA&quot;">
            <a:extLst>
              <a:ext uri="{FF2B5EF4-FFF2-40B4-BE49-F238E27FC236}">
                <a16:creationId xmlns:a16="http://schemas.microsoft.com/office/drawing/2014/main" id="{4DBE58EA-2A87-E424-4F98-35E821E97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3805881"/>
            <a:ext cx="8229600" cy="2894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56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398" name="Google Shape;398;p19" descr="Tipos De Ilustración Vectorial De Neuronas. Esquema De Comparación De  Partes Nerviosas Etiquetadas Ilustración del Vector - Ilustración de  piezas, ciencia: 183597167"/>
          <p:cNvPicPr preferRelativeResize="0"/>
          <p:nvPr/>
        </p:nvPicPr>
        <p:blipFill rotWithShape="1">
          <a:blip r:embed="rId3">
            <a:alphaModFix/>
          </a:blip>
          <a:srcRect t="16520"/>
          <a:stretch/>
        </p:blipFill>
        <p:spPr>
          <a:xfrm>
            <a:off x="1285852" y="1785926"/>
            <a:ext cx="6614719" cy="47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404" name="Google Shape;404;p20" descr="Neurona"/>
          <p:cNvPicPr preferRelativeResize="0"/>
          <p:nvPr/>
        </p:nvPicPr>
        <p:blipFill rotWithShape="1">
          <a:blip r:embed="rId3">
            <a:alphaModFix/>
          </a:blip>
          <a:srcRect l="1250" t="13393" r="1248" b="1226"/>
          <a:stretch/>
        </p:blipFill>
        <p:spPr>
          <a:xfrm>
            <a:off x="1142976" y="1928802"/>
            <a:ext cx="6715172" cy="43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1" name="Google Shape;411;p21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21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21" descr="tema 1 sn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52" y="1857364"/>
            <a:ext cx="6500858" cy="4619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9" name="Google Shape;419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22" descr="Neurotransmisores - GUIAS DE NEU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422" y="1785926"/>
            <a:ext cx="4643470" cy="469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 dirty="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 dirty="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9" name="Google Shape;419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22" descr="Neurotransmisores - GUIAS DE NEU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12" y="4400542"/>
            <a:ext cx="3311611" cy="24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EFE7B2-B993-8FD7-0DF0-E27600078EEB}"/>
              </a:ext>
            </a:extLst>
          </p:cNvPr>
          <p:cNvSpPr txBox="1"/>
          <p:nvPr/>
        </p:nvSpPr>
        <p:spPr>
          <a:xfrm>
            <a:off x="460374" y="1865870"/>
            <a:ext cx="83623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/>
              <a:t>S. Ramon y Cajal infirió que las terminales del axón de una neurona sólo se comunican con las dendritas de otra en lugares especializados.   </a:t>
            </a:r>
          </a:p>
          <a:p>
            <a:pPr algn="just"/>
            <a:endParaRPr lang="es-AR" sz="2800" dirty="0"/>
          </a:p>
          <a:p>
            <a:pPr algn="just"/>
            <a:r>
              <a:rPr lang="es-AR" sz="2800" b="1" dirty="0"/>
              <a:t>sinapsis </a:t>
            </a:r>
            <a:r>
              <a:rPr lang="es-AR" sz="2800" dirty="0"/>
              <a:t>(palabra que proviene del verbo griego </a:t>
            </a:r>
            <a:r>
              <a:rPr lang="es-AR" sz="2800" dirty="0" err="1"/>
              <a:t>sinaptein</a:t>
            </a:r>
            <a:r>
              <a:rPr lang="es-AR" sz="2800" dirty="0"/>
              <a:t>, que significa </a:t>
            </a:r>
            <a:r>
              <a:rPr lang="es-AR" sz="2800" b="1" dirty="0"/>
              <a:t>unir dos cosas</a:t>
            </a:r>
            <a:r>
              <a:rPr lang="es-AR" sz="2800" dirty="0"/>
              <a:t>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646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 sz="3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SINAPSIS</a:t>
            </a:r>
            <a:endParaRPr dirty="0">
              <a:solidFill>
                <a:schemeClr val="accent2"/>
              </a:solidFill>
              <a:latin typeface="Aharoni" panose="02010803020104030203" pitchFamily="2" charset="-79"/>
              <a:ea typeface="Aharoni"/>
              <a:cs typeface="Aharoni" panose="02010803020104030203" pitchFamily="2" charset="-79"/>
              <a:sym typeface="Aharoni"/>
            </a:endParaRPr>
          </a:p>
        </p:txBody>
      </p:sp>
      <p:sp>
        <p:nvSpPr>
          <p:cNvPr id="419" name="Google Shape;419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EFE7B2-B993-8FD7-0DF0-E27600078EEB}"/>
              </a:ext>
            </a:extLst>
          </p:cNvPr>
          <p:cNvSpPr txBox="1"/>
          <p:nvPr/>
        </p:nvSpPr>
        <p:spPr>
          <a:xfrm>
            <a:off x="155575" y="1502415"/>
            <a:ext cx="88588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pPr algn="just"/>
            <a:r>
              <a:rPr lang="es-AR" sz="2400" dirty="0"/>
              <a:t>la sinapsis entre dos neuronas se caracteriza por un espacio diminuto que hoy llamamos </a:t>
            </a:r>
            <a:r>
              <a:rPr lang="es-AR" sz="2400" b="1" dirty="0"/>
              <a:t>hendidura sináptica</a:t>
            </a:r>
            <a:r>
              <a:rPr lang="es-AR" sz="2400" dirty="0"/>
              <a:t>, </a:t>
            </a:r>
            <a:r>
              <a:rPr lang="es-AR" sz="2400" b="1" dirty="0"/>
              <a:t>espacio en el que las terminales del axón de una célula –presinápticas– se extienden hacia las dendritas de otra, aunque no llegan a tocarlas</a:t>
            </a:r>
            <a:r>
              <a:rPr lang="es-AR" sz="2400" dirty="0"/>
              <a:t>. </a:t>
            </a:r>
            <a:endParaRPr lang="es-AR" dirty="0"/>
          </a:p>
        </p:txBody>
      </p:sp>
      <p:pic>
        <p:nvPicPr>
          <p:cNvPr id="3076" name="Picture 4" descr="Sinapsis Neuronales, La Red De Neuronas, Las Células Del Cerebro.  Ilustración 3D Fotos, retratos, imágenes y fotografía de archivo libres de  derecho. Image 71718373">
            <a:extLst>
              <a:ext uri="{FF2B5EF4-FFF2-40B4-BE49-F238E27FC236}">
                <a16:creationId xmlns:a16="http://schemas.microsoft.com/office/drawing/2014/main" id="{72231643-B831-6EB4-960B-DF4D4B5F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98" y="3596932"/>
            <a:ext cx="4895427" cy="32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6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 sz="3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SINAPSIS</a:t>
            </a:r>
            <a:endParaRPr dirty="0">
              <a:solidFill>
                <a:schemeClr val="accent2"/>
              </a:solidFill>
              <a:latin typeface="Aharoni" panose="02010803020104030203" pitchFamily="2" charset="-79"/>
              <a:ea typeface="Aharoni"/>
              <a:cs typeface="Aharoni" panose="02010803020104030203" pitchFamily="2" charset="-79"/>
              <a:sym typeface="Aharoni"/>
            </a:endParaRPr>
          </a:p>
        </p:txBody>
      </p:sp>
      <p:sp>
        <p:nvSpPr>
          <p:cNvPr id="419" name="Google Shape;419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EFE7B2-B993-8FD7-0DF0-E27600078EEB}"/>
              </a:ext>
            </a:extLst>
          </p:cNvPr>
          <p:cNvSpPr txBox="1"/>
          <p:nvPr/>
        </p:nvSpPr>
        <p:spPr>
          <a:xfrm>
            <a:off x="135925" y="1556951"/>
            <a:ext cx="87609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pPr algn="just"/>
            <a:r>
              <a:rPr lang="es-AR" sz="2400" dirty="0"/>
              <a:t>Así, como ocurre cuando una persona susurra al oído de otra, la comunicación sináptica entre las neuronas consta de tres componentes básicos: </a:t>
            </a:r>
            <a:r>
              <a:rPr lang="es-AR" sz="2400" b="1" dirty="0"/>
              <a:t>la terminal presináptica del axón</a:t>
            </a:r>
            <a:r>
              <a:rPr lang="es-AR" sz="2400" dirty="0"/>
              <a:t>, que envía señales (en nuestra analogía, los </a:t>
            </a:r>
            <a:r>
              <a:rPr lang="es-AR" sz="2400" u="sng" dirty="0"/>
              <a:t>labios</a:t>
            </a:r>
            <a:r>
              <a:rPr lang="es-AR" sz="2400" dirty="0"/>
              <a:t>); </a:t>
            </a:r>
            <a:r>
              <a:rPr lang="es-AR" sz="2400" b="1" dirty="0"/>
              <a:t>la hendidura sináptica</a:t>
            </a:r>
            <a:r>
              <a:rPr lang="es-AR" sz="2400" dirty="0"/>
              <a:t> (que correspondería al espacio entre los labios y el oído) y el </a:t>
            </a:r>
            <a:r>
              <a:rPr lang="es-AR" sz="2400" b="1" dirty="0"/>
              <a:t>lugar postsináptico de la dendrita </a:t>
            </a:r>
            <a:r>
              <a:rPr lang="es-AR" sz="2400" dirty="0"/>
              <a:t>que recibe las señales (</a:t>
            </a:r>
            <a:r>
              <a:rPr lang="es-AR" sz="2400" u="sng" dirty="0"/>
              <a:t>el oído</a:t>
            </a:r>
            <a:r>
              <a:rPr lang="es-AR" sz="2400" dirty="0"/>
              <a:t>).</a:t>
            </a:r>
          </a:p>
          <a:p>
            <a:endParaRPr lang="es-AR" dirty="0"/>
          </a:p>
        </p:txBody>
      </p:sp>
      <p:pic>
        <p:nvPicPr>
          <p:cNvPr id="3074" name="Picture 2" descr="Ilustración de Labios De Mujer Susurrando En El Oído Del Hombre Con Burbuja  De Habla Estilo Pop Art Ilustración De Cómics Concepto De Chismes Y  Secretos y más Vectores Libres de Derechos">
            <a:extLst>
              <a:ext uri="{FF2B5EF4-FFF2-40B4-BE49-F238E27FC236}">
                <a16:creationId xmlns:a16="http://schemas.microsoft.com/office/drawing/2014/main" id="{48FD5D33-8D2D-908D-6261-EB252A2A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65" y="4455116"/>
            <a:ext cx="2990335" cy="2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sí actúan las sinapsis, el lenguaje de las neuronas en el cerebro">
            <a:extLst>
              <a:ext uri="{FF2B5EF4-FFF2-40B4-BE49-F238E27FC236}">
                <a16:creationId xmlns:a16="http://schemas.microsoft.com/office/drawing/2014/main" id="{F8B0F710-C7B3-9416-5662-B6E60BBA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7" y="4455115"/>
            <a:ext cx="3489668" cy="23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0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6CC36-B42C-35FF-FA59-B4BB4393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CD902B-F35D-D056-FBDD-248B4584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3" y="202805"/>
            <a:ext cx="8717872" cy="65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A247C6-C28B-F339-53B8-12B23C1A9A2C}"/>
              </a:ext>
            </a:extLst>
          </p:cNvPr>
          <p:cNvSpPr txBox="1"/>
          <p:nvPr/>
        </p:nvSpPr>
        <p:spPr>
          <a:xfrm>
            <a:off x="98854" y="5004486"/>
            <a:ext cx="90451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4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“La Biología te da un CEREBRO, </a:t>
            </a:r>
            <a:endParaRPr lang="es-AR" sz="4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4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la vida lo convierte en MENTE”</a:t>
            </a:r>
            <a:endParaRPr lang="es-AR" sz="40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                     Jeffrey 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Eugenides</a:t>
            </a:r>
            <a:endParaRPr lang="es-AR" b="0" dirty="0">
              <a:effectLst/>
            </a:endParaRPr>
          </a:p>
          <a:p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980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 dirty="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 dirty="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9" name="Google Shape;419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2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22" descr="Neurotransmisores - GUIAS DE NEU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5189" y="4034856"/>
            <a:ext cx="3311611" cy="24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EFE7B2-B993-8FD7-0DF0-E27600078EEB}"/>
              </a:ext>
            </a:extLst>
          </p:cNvPr>
          <p:cNvSpPr txBox="1"/>
          <p:nvPr/>
        </p:nvSpPr>
        <p:spPr>
          <a:xfrm>
            <a:off x="247136" y="1865870"/>
            <a:ext cx="85879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endParaRPr lang="es-AR" dirty="0"/>
          </a:p>
          <a:p>
            <a:pPr algn="just"/>
            <a:r>
              <a:rPr lang="es-AR" sz="2400" dirty="0"/>
              <a:t>Cajal formuló el principio de especificidad de la conexión, según el cual las neuronas no establecen conexiones indiscriminadamente, </a:t>
            </a:r>
            <a:r>
              <a:rPr lang="es-AR" sz="2400" i="1" dirty="0"/>
              <a:t>cada célula nerviosa forma sinapsis se comunica con determinadas células y no con otras.</a:t>
            </a:r>
          </a:p>
        </p:txBody>
      </p:sp>
    </p:spTree>
    <p:extLst>
      <p:ext uri="{BB962C8B-B14F-4D97-AF65-F5344CB8AC3E}">
        <p14:creationId xmlns:p14="http://schemas.microsoft.com/office/powerpoint/2010/main" val="3871949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NEUROGLIAS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27" name="Google Shape;427;p23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23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23" descr="diferentes tipos de células gliales: vector de stock (libre de regalías)  1184083957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23" descr="https://image.shutterstock.com/image-vector/different-types-glial-cells-260nw-1184083957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23" descr="Infografía vectorial de Neuronas y células: vector de stock (libre de  regalías) 1407901265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23" descr="Infografía vectorial de Neuronas y células: vector de stock (libre de  regalías) 1407901265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23" descr="Tipos de neuroglia: oligodendrocitos, astrocitos, microglia,: vector de  stock (libre de regalías) 789272131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23" descr="CÉLULAS GLIALES: qué son, tipos y funcion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38" y="1785926"/>
            <a:ext cx="6858048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 txBox="1"/>
          <p:nvPr/>
        </p:nvSpPr>
        <p:spPr>
          <a:xfrm>
            <a:off x="2500298" y="5786454"/>
            <a:ext cx="1571636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DE SCHWANN</a:t>
            </a:r>
            <a:endParaRPr sz="16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NEUROGLIAS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41" name="Google Shape;441;p24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24" descr="Gráfico vectorial Tipos de neuronas ▷ Imagen vectorial Tipos de neuronas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24" descr="diferentes tipos de células gliales: vector de stock (libre de regalías)  1184083957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24" descr="https://image.shutterstock.com/image-vector/different-types-glial-cells-260nw-1184083957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24" descr="Infografía vectorial de Neuronas y células: vector de stock (libre de  regalías) 1407901265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24" descr="Infografía vectorial de Neuronas y células: vector de stock (libre de  regalías) 1407901265 | Shutter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24" descr="La Mitocondria: enero 20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928802"/>
            <a:ext cx="8358246" cy="394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38" descr="Cerebro de dibujos animados dando el visto bueno y hablar fotomural •  fotomurales cerebral, membrana, empollón | myloview.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1421" y="3068960"/>
            <a:ext cx="3810000" cy="32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8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lt1"/>
          </a:solidFill>
          <a:ln w="2540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0" name="Google Shape;650;p38" descr="44 ideas de Gracias | imagenes para dar gracias, imágenes de gracias,  gracias"/>
          <p:cNvPicPr preferRelativeResize="0"/>
          <p:nvPr/>
        </p:nvPicPr>
        <p:blipFill rotWithShape="1">
          <a:blip r:embed="rId4">
            <a:alphaModFix/>
          </a:blip>
          <a:srcRect l="8905" t="28312" r="10933" b="29184"/>
          <a:stretch/>
        </p:blipFill>
        <p:spPr>
          <a:xfrm rot="1254929">
            <a:off x="2252688" y="1918911"/>
            <a:ext cx="3333169" cy="128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FA0816B-4455-40F7-0A60-F865EF7E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Cerebro - Mente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29DB9-E168-31F7-4257-47C8A3ED730B}"/>
              </a:ext>
            </a:extLst>
          </p:cNvPr>
          <p:cNvSpPr txBox="1"/>
          <p:nvPr/>
        </p:nvSpPr>
        <p:spPr>
          <a:xfrm>
            <a:off x="172995" y="1655805"/>
            <a:ext cx="8674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4000" dirty="0"/>
              <a:t>No cabe separar la mente del cerebro. </a:t>
            </a:r>
          </a:p>
        </p:txBody>
      </p:sp>
      <p:pic>
        <p:nvPicPr>
          <p:cNvPr id="7" name="Picture 2" descr="Diferencias entre el cerebro y la mente">
            <a:extLst>
              <a:ext uri="{FF2B5EF4-FFF2-40B4-BE49-F238E27FC236}">
                <a16:creationId xmlns:a16="http://schemas.microsoft.com/office/drawing/2014/main" id="{6EF4C9E2-6813-A1D6-F16C-876A6F89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3" y="3429000"/>
            <a:ext cx="4324865" cy="32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9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FA0816B-4455-40F7-0A60-F865EF7E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Cerebro - Mente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29DB9-E168-31F7-4257-47C8A3ED730B}"/>
              </a:ext>
            </a:extLst>
          </p:cNvPr>
          <p:cNvSpPr txBox="1"/>
          <p:nvPr/>
        </p:nvSpPr>
        <p:spPr>
          <a:xfrm>
            <a:off x="172995" y="1655805"/>
            <a:ext cx="8674443" cy="518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800" dirty="0"/>
              <a:t>El </a:t>
            </a:r>
            <a:r>
              <a:rPr lang="es-AR" sz="2800" b="1" dirty="0"/>
              <a:t>cerebro</a:t>
            </a:r>
            <a:r>
              <a:rPr lang="es-AR" sz="2800" dirty="0"/>
              <a:t> es un órgano biológico complejo que tiene una enorme capacidad de cómputo y construye nuestras experiencias sensibles, regula nuestros pensamientos y emociones y controla nuestras acciones. No sólo se encarga del comportamiento motor relativamente simple que desarrollamos para correr o comer, sino de complejos actos como: pensar, hablar y crear obras de arte. </a:t>
            </a:r>
          </a:p>
        </p:txBody>
      </p:sp>
      <p:pic>
        <p:nvPicPr>
          <p:cNvPr id="9218" name="Picture 2" descr="El arte provoca pensar | Facultad de Educación, Psicología y Familia - U.  Finis Terrae">
            <a:extLst>
              <a:ext uri="{FF2B5EF4-FFF2-40B4-BE49-F238E27FC236}">
                <a16:creationId xmlns:a16="http://schemas.microsoft.com/office/drawing/2014/main" id="{0B2AE29B-9FE6-768D-FA6D-7C5674D4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52" y="139398"/>
            <a:ext cx="2171986" cy="15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7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FA0816B-4455-40F7-0A60-F865EF7E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Cerebro - Mente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29DB9-E168-31F7-4257-47C8A3ED730B}"/>
              </a:ext>
            </a:extLst>
          </p:cNvPr>
          <p:cNvSpPr txBox="1"/>
          <p:nvPr/>
        </p:nvSpPr>
        <p:spPr>
          <a:xfrm>
            <a:off x="172995" y="1655805"/>
            <a:ext cx="86744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dirty="0"/>
              <a:t>Desde esta perspectiva, </a:t>
            </a:r>
            <a:r>
              <a:rPr lang="es-AR" sz="2800" b="1" i="1" dirty="0"/>
              <a:t>la mente es un conjunto de operaciones que lleva a cabo el cerebro</a:t>
            </a:r>
            <a:r>
              <a:rPr lang="es-AR" sz="2800" dirty="0"/>
              <a:t>, así como caminar es un conjunto de operaciones que llevan a cabo las piernas, con la salvedad de que se trata de algo radicalmente más complejo.</a:t>
            </a:r>
          </a:p>
          <a:p>
            <a:endParaRPr lang="es-AR" sz="2000" dirty="0"/>
          </a:p>
        </p:txBody>
      </p:sp>
      <p:pic>
        <p:nvPicPr>
          <p:cNvPr id="10244" name="Picture 4" descr="Procesos mentales o procesos cognitivos; ¿qué son?">
            <a:extLst>
              <a:ext uri="{FF2B5EF4-FFF2-40B4-BE49-F238E27FC236}">
                <a16:creationId xmlns:a16="http://schemas.microsoft.com/office/drawing/2014/main" id="{552CCC8E-0886-7D70-8741-0AE06D8A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40" y="4806777"/>
            <a:ext cx="2243197" cy="19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0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FA0816B-4455-40F7-0A60-F865EF7E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Cerebro - Mente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29DB9-E168-31F7-4257-47C8A3ED730B}"/>
              </a:ext>
            </a:extLst>
          </p:cNvPr>
          <p:cNvSpPr txBox="1"/>
          <p:nvPr/>
        </p:nvSpPr>
        <p:spPr>
          <a:xfrm>
            <a:off x="172995" y="1655805"/>
            <a:ext cx="8674443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800" dirty="0"/>
              <a:t>En cada función mental –desde el reflejo más simple hasta las actividades creativas como el lenguaje, la música y el arte– intervienen circuitos neurales especializados de distintas regiones cerebrales.</a:t>
            </a:r>
          </a:p>
        </p:txBody>
      </p:sp>
      <p:pic>
        <p:nvPicPr>
          <p:cNvPr id="8194" name="Picture 2" descr="Festival de m&amp;uacute;sica y arte para los j&amp;oacute;venes">
            <a:extLst>
              <a:ext uri="{FF2B5EF4-FFF2-40B4-BE49-F238E27FC236}">
                <a16:creationId xmlns:a16="http://schemas.microsoft.com/office/drawing/2014/main" id="{40551F4E-D34A-1044-EC24-2A66FFB1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8" y="4291656"/>
            <a:ext cx="4411362" cy="24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1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 dirty="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SISTEMA NERVIOSO </a:t>
            </a:r>
            <a:endParaRPr sz="4400" dirty="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89" name="Google Shape;389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D52D3C-B6D4-4137-6E61-6F2A458B28B0}"/>
              </a:ext>
            </a:extLst>
          </p:cNvPr>
          <p:cNvSpPr txBox="1"/>
          <p:nvPr/>
        </p:nvSpPr>
        <p:spPr>
          <a:xfrm>
            <a:off x="247136" y="2236573"/>
            <a:ext cx="864972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600" dirty="0"/>
              <a:t>El Sistema Nervioso, está compuesto por dos tipos de células: las </a:t>
            </a:r>
            <a:r>
              <a:rPr lang="es-AR" sz="3600" b="1" dirty="0"/>
              <a:t>neuronas</a:t>
            </a:r>
            <a:r>
              <a:rPr lang="es-AR" sz="3600" dirty="0"/>
              <a:t> y las </a:t>
            </a:r>
            <a:r>
              <a:rPr lang="es-AR" sz="3600" b="1" dirty="0"/>
              <a:t>neuroglias. </a:t>
            </a:r>
          </a:p>
          <a:p>
            <a:pPr algn="just"/>
            <a:endParaRPr lang="es-AR" sz="3600" dirty="0"/>
          </a:p>
          <a:p>
            <a:pPr algn="just"/>
            <a:r>
              <a:rPr lang="es-AR" sz="3600" dirty="0"/>
              <a:t>La </a:t>
            </a:r>
            <a:r>
              <a:rPr lang="es-AR" sz="3600" b="1" dirty="0"/>
              <a:t>conducta</a:t>
            </a:r>
            <a:r>
              <a:rPr lang="es-AR" sz="3600" dirty="0"/>
              <a:t> depende de la comunicación que se establezcan entre estas células nerviosas.</a:t>
            </a:r>
          </a:p>
          <a:p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069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ct val="100000"/>
              <a:buFont typeface="Aharoni"/>
              <a:buNone/>
            </a:pPr>
            <a:r>
              <a:rPr lang="es-AR" sz="4400">
                <a:solidFill>
                  <a:srgbClr val="0578A2"/>
                </a:solidFill>
                <a:latin typeface="Aharoni"/>
                <a:ea typeface="Aharoni"/>
                <a:cs typeface="Aharoni"/>
                <a:sym typeface="Aharoni"/>
              </a:rPr>
              <a:t>CÉLULAS DEL SISTEMA NERVIOSO</a:t>
            </a:r>
            <a:endParaRPr sz="4400">
              <a:solidFill>
                <a:srgbClr val="0578A2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383" name="Google Shape;383;p17" descr="Neur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91" y="1705233"/>
            <a:ext cx="8674443" cy="368231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NEURONAS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89" name="Google Shape;389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8" descr="SISTEMA NERVIOSO CENTRAL | Dolo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2" name="Google Shape;392;p18" descr="PROPUESTA DIDÁCTICA SOBRE &quot;LA NEURONA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875938"/>
            <a:ext cx="8001056" cy="449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508</Words>
  <Application>Microsoft Macintosh PowerPoint</Application>
  <PresentationFormat>Presentación en pantalla (4:3)</PresentationFormat>
  <Paragraphs>50</Paragraphs>
  <Slides>23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Aharoni</vt:lpstr>
      <vt:lpstr>Century Gothic</vt:lpstr>
      <vt:lpstr>Book Antiqua</vt:lpstr>
      <vt:lpstr>Arial</vt:lpstr>
      <vt:lpstr>Boticario</vt:lpstr>
      <vt:lpstr>BIOLOGÍA</vt:lpstr>
      <vt:lpstr>Presentación de PowerPoint</vt:lpstr>
      <vt:lpstr>Cerebro - Mente</vt:lpstr>
      <vt:lpstr>Cerebro - Mente</vt:lpstr>
      <vt:lpstr>Cerebro - Mente</vt:lpstr>
      <vt:lpstr>Cerebro - Mente</vt:lpstr>
      <vt:lpstr>SISTEMA NERVIOSO </vt:lpstr>
      <vt:lpstr>CÉLULAS DEL SISTEMA NERVIOSO</vt:lpstr>
      <vt:lpstr>NEURONAS</vt:lpstr>
      <vt:lpstr>NEURONA</vt:lpstr>
      <vt:lpstr>NEURONA</vt:lpstr>
      <vt:lpstr>NEURONA</vt:lpstr>
      <vt:lpstr>TIPOS DE NEURONAS</vt:lpstr>
      <vt:lpstr>TIPOS DE NEURONAS</vt:lpstr>
      <vt:lpstr>TIPOS DE NEURONAS</vt:lpstr>
      <vt:lpstr>TIPOS DE NEURONAS</vt:lpstr>
      <vt:lpstr>TIPOS DE NEURONAS</vt:lpstr>
      <vt:lpstr>SINAPSIS</vt:lpstr>
      <vt:lpstr>SINAPSIS</vt:lpstr>
      <vt:lpstr>TIPOS DE NEURONAS</vt:lpstr>
      <vt:lpstr>NEUROGLIAS</vt:lpstr>
      <vt:lpstr>NEUROGLIAS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BIOLOGÍA 2022</dc:title>
  <dc:creator>María Eugenia</dc:creator>
  <cp:lastModifiedBy>Micchielli Silvina</cp:lastModifiedBy>
  <cp:revision>3</cp:revision>
  <dcterms:created xsi:type="dcterms:W3CDTF">2022-03-29T18:12:46Z</dcterms:created>
  <dcterms:modified xsi:type="dcterms:W3CDTF">2024-03-20T10:59:23Z</dcterms:modified>
</cp:coreProperties>
</file>