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6858000" cx="9144000"/>
  <p:notesSz cx="6858000" cy="9144000"/>
  <p:embeddedFontLst>
    <p:embeddedFont>
      <p:font typeface="Book Antiqua"/>
      <p:regular r:id="rId31"/>
      <p:bold r:id="rId32"/>
      <p:italic r:id="rId33"/>
      <p:boldItalic r:id="rId34"/>
    </p:embeddedFont>
    <p:embeddedFont>
      <p:font typeface="Century Gothic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39" roundtripDataSignature="AMtx7miVUoGSJ1VArrut7d861YVoFlE1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BookAntiqua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BookAntiqua-italic.fntdata"/><Relationship Id="rId10" Type="http://schemas.openxmlformats.org/officeDocument/2006/relationships/slide" Target="slides/slide5.xml"/><Relationship Id="rId32" Type="http://schemas.openxmlformats.org/officeDocument/2006/relationships/font" Target="fonts/BookAntiqua-bold.fntdata"/><Relationship Id="rId13" Type="http://schemas.openxmlformats.org/officeDocument/2006/relationships/slide" Target="slides/slide8.xml"/><Relationship Id="rId35" Type="http://schemas.openxmlformats.org/officeDocument/2006/relationships/font" Target="fonts/CenturyGothic-regular.fntdata"/><Relationship Id="rId12" Type="http://schemas.openxmlformats.org/officeDocument/2006/relationships/slide" Target="slides/slide7.xml"/><Relationship Id="rId34" Type="http://schemas.openxmlformats.org/officeDocument/2006/relationships/font" Target="fonts/BookAntiqua-boldItalic.fntdata"/><Relationship Id="rId15" Type="http://schemas.openxmlformats.org/officeDocument/2006/relationships/slide" Target="slides/slide10.xml"/><Relationship Id="rId37" Type="http://schemas.openxmlformats.org/officeDocument/2006/relationships/font" Target="fonts/CenturyGothic-italic.fntdata"/><Relationship Id="rId14" Type="http://schemas.openxmlformats.org/officeDocument/2006/relationships/slide" Target="slides/slide9.xml"/><Relationship Id="rId36" Type="http://schemas.openxmlformats.org/officeDocument/2006/relationships/font" Target="fonts/CenturyGothic-bold.fntdata"/><Relationship Id="rId17" Type="http://schemas.openxmlformats.org/officeDocument/2006/relationships/slide" Target="slides/slide12.xml"/><Relationship Id="rId39" Type="http://customschemas.google.com/relationships/presentationmetadata" Target="metadata"/><Relationship Id="rId16" Type="http://schemas.openxmlformats.org/officeDocument/2006/relationships/slide" Target="slides/slide11.xml"/><Relationship Id="rId38" Type="http://schemas.openxmlformats.org/officeDocument/2006/relationships/font" Target="fonts/CenturyGothic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f4e7d7cbd7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g1f4e7d7cbd7_0_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f4e7d7cbd7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1f4e7d7cbd7_0_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f4e7d7cbd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g1f4e7d7cbd7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f4e7d7cbd7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g1f4e7d7cbd7_0_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f4e7d7cbd7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g1f4e7d7cbd7_0_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f4e7d7cbd7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g1f4e7d7cbd7_0_9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f4e7d7cbd7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g1f4e7d7cbd7_0_1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f4e7d7cbd7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g1f4e7d7cbd7_0_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f4e7d7cbd7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g1f4e7d7cbd7_0_10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f4e7d7cbd7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g1f4e7d7cbd7_0_1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f4e7d7cbd7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g1f4e7d7cbd7_0_1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f4e7d7cbd7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g1f4e7d7cbd7_0_1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f4e7d7cbd7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g1f4e7d7cbd7_0_1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f4e7d7cbd7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g1f4e7d7cbd7_0_1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1f4e7d7cbd7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g1f4e7d7cbd7_0_1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f4e7d7cbd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1f4e7d7cbd7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f4e7d7cbd7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1f4e7d7cbd7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f4e7d7cbd7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g1f4e7d7cbd7_0_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showMasterSp="0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4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fmla="val 1735" name="adj"/>
            </a:avLst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0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40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" name="Google Shape;22;p40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69803"/>
            </a:schemeClr>
          </a:solidFill>
          <a:ln cap="flat" cmpd="sng" w="9525">
            <a:solidFill>
              <a:srgbClr val="5A5C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" name="Google Shape;23;p40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" name="Google Shape;24;p40"/>
          <p:cNvSpPr txBox="1"/>
          <p:nvPr>
            <p:ph idx="12" type="sldNum"/>
          </p:nvPr>
        </p:nvSpPr>
        <p:spPr>
          <a:xfrm>
            <a:off x="7786826" y="4625268"/>
            <a:ext cx="76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2800" u="none" cap="none" strike="noStrike">
                <a:solidFill>
                  <a:srgbClr val="3C3D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ctr">
              <a:spcBef>
                <a:spcPts val="0"/>
              </a:spcBef>
              <a:buNone/>
              <a:defRPr b="0" i="0" sz="2800" u="none" cap="none" strike="noStrike">
                <a:solidFill>
                  <a:srgbClr val="3C3D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ctr">
              <a:spcBef>
                <a:spcPts val="0"/>
              </a:spcBef>
              <a:buNone/>
              <a:defRPr b="0" i="0" sz="2800" u="none" cap="none" strike="noStrike">
                <a:solidFill>
                  <a:srgbClr val="3C3D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ctr">
              <a:spcBef>
                <a:spcPts val="0"/>
              </a:spcBef>
              <a:buNone/>
              <a:defRPr b="0" i="0" sz="2800" u="none" cap="none" strike="noStrike">
                <a:solidFill>
                  <a:srgbClr val="3C3D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ctr">
              <a:spcBef>
                <a:spcPts val="0"/>
              </a:spcBef>
              <a:buNone/>
              <a:defRPr b="0" i="0" sz="2800" u="none" cap="none" strike="noStrike">
                <a:solidFill>
                  <a:srgbClr val="3C3D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ctr">
              <a:spcBef>
                <a:spcPts val="0"/>
              </a:spcBef>
              <a:buNone/>
              <a:defRPr b="0" i="0" sz="2800" u="none" cap="none" strike="noStrike">
                <a:solidFill>
                  <a:srgbClr val="3C3D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ctr">
              <a:spcBef>
                <a:spcPts val="0"/>
              </a:spcBef>
              <a:buNone/>
              <a:defRPr b="0" i="0" sz="2800" u="none" cap="none" strike="noStrike">
                <a:solidFill>
                  <a:srgbClr val="3C3D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ctr">
              <a:spcBef>
                <a:spcPts val="0"/>
              </a:spcBef>
              <a:buNone/>
              <a:defRPr b="0" i="0" sz="2800" u="none" cap="none" strike="noStrike">
                <a:solidFill>
                  <a:srgbClr val="3C3D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ctr">
              <a:spcBef>
                <a:spcPts val="0"/>
              </a:spcBef>
              <a:buNone/>
              <a:defRPr b="0" i="0" sz="2800" u="none" cap="none" strike="noStrike">
                <a:solidFill>
                  <a:srgbClr val="3C3D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  <p:sp>
        <p:nvSpPr>
          <p:cNvPr id="25" name="Google Shape;25;p4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6;p40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cap="flat" cmpd="dbl" w="9525">
            <a:solidFill>
              <a:srgbClr val="5A5C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" name="Google Shape;27;p40"/>
          <p:cNvSpPr txBox="1"/>
          <p:nvPr>
            <p:ph idx="1" type="subTitle"/>
          </p:nvPr>
        </p:nvSpPr>
        <p:spPr>
          <a:xfrm>
            <a:off x="642805" y="4648200"/>
            <a:ext cx="655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rgbClr val="FFFFFF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40"/>
          <p:cNvSpPr txBox="1"/>
          <p:nvPr>
            <p:ph type="ctrTitle"/>
          </p:nvPr>
        </p:nvSpPr>
        <p:spPr>
          <a:xfrm>
            <a:off x="604705" y="3227033"/>
            <a:ext cx="6629400" cy="12192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C3D3F"/>
              </a:buClr>
              <a:buSzPts val="4000"/>
              <a:buFont typeface="Book Antiqua"/>
              <a:buNone/>
              <a:defRPr sz="4000">
                <a:solidFill>
                  <a:srgbClr val="3C3D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9"/>
          <p:cNvSpPr txBox="1"/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A5C5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49"/>
          <p:cNvSpPr txBox="1"/>
          <p:nvPr>
            <p:ph idx="1" type="body"/>
          </p:nvPr>
        </p:nvSpPr>
        <p:spPr>
          <a:xfrm rot="5400000">
            <a:off x="2385219" y="-175418"/>
            <a:ext cx="43735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4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4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4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showMasterSp="0" type="vertTitleAndTx">
  <p:cSld name="VERTICAL_TITLE_AND_VERTICAL_TEX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0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50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50"/>
          <p:cNvSpPr txBox="1"/>
          <p:nvPr>
            <p:ph type="title"/>
          </p:nvPr>
        </p:nvSpPr>
        <p:spPr>
          <a:xfrm rot="5400000">
            <a:off x="4896852" y="2547152"/>
            <a:ext cx="5788981" cy="1485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A5C5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50"/>
          <p:cNvSpPr txBox="1"/>
          <p:nvPr>
            <p:ph idx="1" type="body"/>
          </p:nvPr>
        </p:nvSpPr>
        <p:spPr>
          <a:xfrm rot="5400000">
            <a:off x="647699" y="190500"/>
            <a:ext cx="5791201" cy="61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5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5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5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1"/>
          <p:cNvSpPr txBox="1"/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A5C5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showMasterSp="0" type="blank">
  <p:cSld name="BLANK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36;p42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fmla="val 1735" name="adj"/>
            </a:avLst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37;p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3"/>
          <p:cNvSpPr txBox="1"/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A5C5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3"/>
          <p:cNvSpPr txBox="1"/>
          <p:nvPr>
            <p:ph idx="1" type="body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4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showMasterSp="0" type="secHead">
  <p:cSld name="SECTION_HEAD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" name="Google Shape;48;p44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fmla="val 1735" name="adj"/>
            </a:avLst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" name="Google Shape;49;p4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4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44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4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  <p:sp>
        <p:nvSpPr>
          <p:cNvPr id="54" name="Google Shape;54;p44"/>
          <p:cNvSpPr txBox="1"/>
          <p:nvPr>
            <p:ph type="title"/>
          </p:nvPr>
        </p:nvSpPr>
        <p:spPr>
          <a:xfrm>
            <a:off x="736456" y="3200399"/>
            <a:ext cx="7696200" cy="12954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C3D3F"/>
              </a:buClr>
              <a:buSzPts val="4000"/>
              <a:buFont typeface="Book Antiqua"/>
              <a:buNone/>
              <a:defRPr sz="4000" cap="none">
                <a:solidFill>
                  <a:srgbClr val="3C3D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44"/>
          <p:cNvSpPr txBox="1"/>
          <p:nvPr>
            <p:ph idx="1" type="body"/>
          </p:nvPr>
        </p:nvSpPr>
        <p:spPr>
          <a:xfrm>
            <a:off x="736456" y="4607510"/>
            <a:ext cx="7696200" cy="523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7" name="Google Shape;57;p44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cap="flat" cmpd="dbl" w="9525">
            <a:solidFill>
              <a:srgbClr val="5A5C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5"/>
          <p:cNvSpPr txBox="1"/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A5C5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5"/>
          <p:cNvSpPr txBox="1"/>
          <p:nvPr>
            <p:ph idx="1" type="body"/>
          </p:nvPr>
        </p:nvSpPr>
        <p:spPr>
          <a:xfrm>
            <a:off x="426128" y="1719071"/>
            <a:ext cx="4038600" cy="4407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61" name="Google Shape;61;p45"/>
          <p:cNvSpPr txBox="1"/>
          <p:nvPr>
            <p:ph idx="2" type="body"/>
          </p:nvPr>
        </p:nvSpPr>
        <p:spPr>
          <a:xfrm>
            <a:off x="4648200" y="1719071"/>
            <a:ext cx="4038600" cy="4407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62" name="Google Shape;62;p4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6"/>
          <p:cNvSpPr txBox="1"/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A5C5E"/>
              </a:buClr>
              <a:buSzPts val="3500"/>
              <a:buFont typeface="Book Antiqu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6"/>
          <p:cNvSpPr txBox="1"/>
          <p:nvPr>
            <p:ph idx="1" type="body"/>
          </p:nvPr>
        </p:nvSpPr>
        <p:spPr>
          <a:xfrm>
            <a:off x="426128" y="1722438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40"/>
              </a:spcBef>
              <a:spcAft>
                <a:spcPts val="0"/>
              </a:spcAft>
              <a:buSzPts val="2200"/>
              <a:buNone/>
              <a:defRPr b="1" sz="2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8" name="Google Shape;68;p46"/>
          <p:cNvSpPr txBox="1"/>
          <p:nvPr>
            <p:ph idx="2" type="body"/>
          </p:nvPr>
        </p:nvSpPr>
        <p:spPr>
          <a:xfrm>
            <a:off x="426128" y="2438400"/>
            <a:ext cx="4040188" cy="3687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69" name="Google Shape;69;p46"/>
          <p:cNvSpPr txBox="1"/>
          <p:nvPr>
            <p:ph idx="3" type="body"/>
          </p:nvPr>
        </p:nvSpPr>
        <p:spPr>
          <a:xfrm>
            <a:off x="4645025" y="1722438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40"/>
              </a:spcBef>
              <a:spcAft>
                <a:spcPts val="0"/>
              </a:spcAft>
              <a:buSzPts val="2200"/>
              <a:buNone/>
              <a:defRPr b="1" sz="2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0" name="Google Shape;70;p46"/>
          <p:cNvSpPr txBox="1"/>
          <p:nvPr>
            <p:ph idx="4" type="body"/>
          </p:nvPr>
        </p:nvSpPr>
        <p:spPr>
          <a:xfrm>
            <a:off x="4645025" y="2438400"/>
            <a:ext cx="4041775" cy="3687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71" name="Google Shape;71;p4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showMasterSp="0" type="objTx">
  <p:cSld name="OBJECT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4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fmla="val 1735" name="adj"/>
            </a:avLst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47"/>
          <p:cNvSpPr txBox="1"/>
          <p:nvPr>
            <p:ph idx="1" type="body"/>
          </p:nvPr>
        </p:nvSpPr>
        <p:spPr>
          <a:xfrm>
            <a:off x="3886200" y="685800"/>
            <a:ext cx="4572000" cy="5257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78" name="Google Shape;78;p4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  <p:sp>
        <p:nvSpPr>
          <p:cNvPr id="81" name="Google Shape;81;p4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47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cap="flat" cmpd="dbl" w="9525">
            <a:solidFill>
              <a:srgbClr val="5A5C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47"/>
          <p:cNvSpPr txBox="1"/>
          <p:nvPr>
            <p:ph idx="2" type="body"/>
          </p:nvPr>
        </p:nvSpPr>
        <p:spPr>
          <a:xfrm>
            <a:off x="769000" y="2971800"/>
            <a:ext cx="2298634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3C3D3F"/>
                </a:solidFill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4" name="Google Shape;84;p47"/>
          <p:cNvSpPr txBox="1"/>
          <p:nvPr>
            <p:ph type="title"/>
          </p:nvPr>
        </p:nvSpPr>
        <p:spPr>
          <a:xfrm>
            <a:off x="769000" y="1734312"/>
            <a:ext cx="2298634" cy="11916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A5C5E"/>
              </a:buClr>
              <a:buSzPts val="2000"/>
              <a:buFont typeface="Book Antiqua"/>
              <a:buNone/>
              <a:defRPr b="0" sz="2000">
                <a:solidFill>
                  <a:srgbClr val="5A5C5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showMasterSp="0" type="picTx">
  <p:cSld name="PICTURE_WITH_CAPTIO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" name="Google Shape;87;p4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fmla="val 1735" name="adj"/>
            </a:avLst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48"/>
          <p:cNvSpPr/>
          <p:nvPr>
            <p:ph idx="2" type="pic"/>
          </p:nvPr>
        </p:nvSpPr>
        <p:spPr>
          <a:xfrm>
            <a:off x="685800" y="621437"/>
            <a:ext cx="7772400" cy="4331564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89" name="Google Shape;89;p4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4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  <p:sp>
        <p:nvSpPr>
          <p:cNvPr id="91" name="Google Shape;91;p48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48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48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48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48"/>
          <p:cNvSpPr txBox="1"/>
          <p:nvPr>
            <p:ph idx="1" type="body"/>
          </p:nvPr>
        </p:nvSpPr>
        <p:spPr>
          <a:xfrm>
            <a:off x="956289" y="5656556"/>
            <a:ext cx="7244736" cy="401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00"/>
              </a:spcBef>
              <a:spcAft>
                <a:spcPts val="0"/>
              </a:spcAft>
              <a:buSzPts val="1500"/>
              <a:buNone/>
              <a:defRPr sz="1500" cap="none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7" name="Google Shape;97;p48"/>
          <p:cNvSpPr txBox="1"/>
          <p:nvPr>
            <p:ph type="title"/>
          </p:nvPr>
        </p:nvSpPr>
        <p:spPr>
          <a:xfrm>
            <a:off x="914400" y="5105400"/>
            <a:ext cx="7328514" cy="5230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A5C5E"/>
              </a:buClr>
              <a:buSzPts val="2000"/>
              <a:buFont typeface="Book Antiqua"/>
              <a:buNone/>
              <a:defRPr b="0" sz="2000">
                <a:solidFill>
                  <a:srgbClr val="5A5C5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tile algn="tl" flip="none" tx="0" sx="100000" ty="0" sy="100000"/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" name="Google Shape;7;p39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fmla="val 1735" name="adj"/>
            </a:avLst>
          </a:prstGeom>
          <a:blipFill rotWithShape="1">
            <a:blip r:embed="rId1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" name="Google Shape;8;p39"/>
          <p:cNvSpPr txBox="1"/>
          <p:nvPr>
            <p:ph idx="1" type="body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75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" name="Google Shape;9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" name="Google Shape;10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" name="Google Shape;11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  <p:sp>
        <p:nvSpPr>
          <p:cNvPr id="12" name="Google Shape;12;p39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3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39"/>
          <p:cNvSpPr txBox="1"/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5A5C5E"/>
              </a:buClr>
              <a:buSzPts val="3500"/>
              <a:buFont typeface="Book Antiqua"/>
              <a:buNone/>
              <a:defRPr b="0" i="0" sz="3500" u="none" cap="none" strike="noStrike">
                <a:solidFill>
                  <a:srgbClr val="5A5C5E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Relationship Id="rId4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png"/><Relationship Id="rId4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 txBox="1"/>
          <p:nvPr>
            <p:ph idx="1" type="subTitle"/>
          </p:nvPr>
        </p:nvSpPr>
        <p:spPr>
          <a:xfrm>
            <a:off x="251520" y="4005064"/>
            <a:ext cx="4419600" cy="723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AR"/>
              <a:t>2022</a:t>
            </a:r>
            <a:endParaRPr/>
          </a:p>
        </p:txBody>
      </p:sp>
      <p:sp>
        <p:nvSpPr>
          <p:cNvPr id="117" name="Google Shape;117;p1"/>
          <p:cNvSpPr txBox="1"/>
          <p:nvPr>
            <p:ph type="ctrTitle"/>
          </p:nvPr>
        </p:nvSpPr>
        <p:spPr>
          <a:xfrm>
            <a:off x="604705" y="3227033"/>
            <a:ext cx="6629400" cy="12192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3C3D3F"/>
              </a:buClr>
              <a:buSzPts val="4000"/>
              <a:buFont typeface="Book Antiqua"/>
              <a:buNone/>
            </a:pPr>
            <a:r>
              <a:rPr lang="es-AR"/>
              <a:t>BIOLOGÍA</a:t>
            </a:r>
            <a:endParaRPr/>
          </a:p>
        </p:txBody>
      </p:sp>
      <p:sp>
        <p:nvSpPr>
          <p:cNvPr id="118" name="Google Shape;118;p1"/>
          <p:cNvSpPr txBox="1"/>
          <p:nvPr/>
        </p:nvSpPr>
        <p:spPr>
          <a:xfrm>
            <a:off x="755576" y="4653136"/>
            <a:ext cx="640871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2800" u="none" cap="none" strike="noStrike">
                <a:solidFill>
                  <a:srgbClr val="E6DDD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SISTEMA NERVIOSO </a:t>
            </a:r>
            <a:endParaRPr b="0" i="0" sz="1800" u="none" cap="none" strike="noStrike">
              <a:solidFill>
                <a:srgbClr val="E6DDD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La zona del cerebro que es más importante para perder peso que tu fuerza de  voluntad" id="119" name="Google Shape;11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8105" y="332656"/>
            <a:ext cx="4400359" cy="2475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f4e7d7cbd7_0_42"/>
          <p:cNvSpPr txBox="1"/>
          <p:nvPr>
            <p:ph type="title"/>
          </p:nvPr>
        </p:nvSpPr>
        <p:spPr>
          <a:xfrm>
            <a:off x="457200" y="430191"/>
            <a:ext cx="82296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ts val="4400"/>
              <a:buFont typeface="Aharoni"/>
              <a:buNone/>
            </a:pPr>
            <a:r>
              <a:rPr lang="es-AR" sz="4400">
                <a:solidFill>
                  <a:srgbClr val="C94B05"/>
                </a:solidFill>
                <a:latin typeface="Aharoni"/>
                <a:ea typeface="Aharoni"/>
                <a:cs typeface="Aharoni"/>
                <a:sym typeface="Aharoni"/>
              </a:rPr>
              <a:t>MÉDULA ESPINAL</a:t>
            </a:r>
            <a:endParaRPr sz="4400">
              <a:solidFill>
                <a:srgbClr val="C94B05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descr="SISTEMA NERVIOSO CENTRAL | Dolopedia" id="248" name="Google Shape;248;g1f4e7d7cbd7_0_42"/>
          <p:cNvSpPr/>
          <p:nvPr/>
        </p:nvSpPr>
        <p:spPr>
          <a:xfrm>
            <a:off x="155575" y="-2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SISTEMA NERVIOSO CENTRAL | Dolopedia" id="249" name="Google Shape;249;g1f4e7d7cbd7_0_42"/>
          <p:cNvSpPr/>
          <p:nvPr/>
        </p:nvSpPr>
        <p:spPr>
          <a:xfrm>
            <a:off x="155575" y="-2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SISTEMA NERVIOSO CENTRAL | Dolopedia" id="250" name="Google Shape;250;g1f4e7d7cbd7_0_42"/>
          <p:cNvSpPr/>
          <p:nvPr/>
        </p:nvSpPr>
        <p:spPr>
          <a:xfrm>
            <a:off x="155575" y="-2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1" name="Google Shape;251;g1f4e7d7cbd7_0_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0825" y="1663575"/>
            <a:ext cx="3202650" cy="2775649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g1f4e7d7cbd7_0_42"/>
          <p:cNvSpPr txBox="1"/>
          <p:nvPr/>
        </p:nvSpPr>
        <p:spPr>
          <a:xfrm>
            <a:off x="407400" y="1731475"/>
            <a:ext cx="5092500" cy="4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entury Gothic"/>
              <a:buChar char="●"/>
            </a:pP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Utiliza a nivel local otra parte de la </a:t>
            </a:r>
            <a:r>
              <a:rPr b="1"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información</a:t>
            </a:r>
            <a:r>
              <a:rPr b="1"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sensorial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de manera</a:t>
            </a:r>
            <a:r>
              <a:rPr b="1"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instantánea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y, con bastante independencia del 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encéfalo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para ejecutar </a:t>
            </a:r>
            <a:r>
              <a:rPr b="1"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respuestas motoras estereotipadas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(reflejos), que son muy eficaces para resolver situaciones que requieren una respuesta inmediata, como cuando se retira una mano de algo que pincha o quema.</a:t>
            </a:r>
            <a:endParaRPr sz="24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f4e7d7cbd7_0_51"/>
          <p:cNvSpPr txBox="1"/>
          <p:nvPr>
            <p:ph type="title"/>
          </p:nvPr>
        </p:nvSpPr>
        <p:spPr>
          <a:xfrm>
            <a:off x="457200" y="430191"/>
            <a:ext cx="82296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ts val="4400"/>
              <a:buFont typeface="Aharoni"/>
              <a:buNone/>
            </a:pPr>
            <a:r>
              <a:rPr lang="es-AR" sz="4400">
                <a:solidFill>
                  <a:srgbClr val="C94B05"/>
                </a:solidFill>
                <a:latin typeface="Aharoni"/>
                <a:ea typeface="Aharoni"/>
                <a:cs typeface="Aharoni"/>
                <a:sym typeface="Aharoni"/>
              </a:rPr>
              <a:t>MÉDULA ESPINAL</a:t>
            </a:r>
            <a:endParaRPr sz="4400">
              <a:solidFill>
                <a:srgbClr val="C94B05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descr="SISTEMA NERVIOSO CENTRAL | Dolopedia" id="258" name="Google Shape;258;g1f4e7d7cbd7_0_51"/>
          <p:cNvSpPr/>
          <p:nvPr/>
        </p:nvSpPr>
        <p:spPr>
          <a:xfrm>
            <a:off x="155575" y="-2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SISTEMA NERVIOSO CENTRAL | Dolopedia" id="259" name="Google Shape;259;g1f4e7d7cbd7_0_51"/>
          <p:cNvSpPr/>
          <p:nvPr/>
        </p:nvSpPr>
        <p:spPr>
          <a:xfrm>
            <a:off x="155575" y="-2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SISTEMA NERVIOSO CENTRAL | Dolopedia" id="260" name="Google Shape;260;g1f4e7d7cbd7_0_51"/>
          <p:cNvSpPr/>
          <p:nvPr/>
        </p:nvSpPr>
        <p:spPr>
          <a:xfrm>
            <a:off x="155575" y="-2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1" name="Google Shape;261;g1f4e7d7cbd7_0_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0825" y="1663575"/>
            <a:ext cx="3202650" cy="2775649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g1f4e7d7cbd7_0_51"/>
          <p:cNvSpPr txBox="1"/>
          <p:nvPr/>
        </p:nvSpPr>
        <p:spPr>
          <a:xfrm>
            <a:off x="407400" y="1731475"/>
            <a:ext cx="5092500" cy="4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entury Gothic"/>
              <a:buChar char="●"/>
            </a:pPr>
            <a:r>
              <a:rPr lang="es-AR" sz="2400" u="sng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Ejecuta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órdenes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que le 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envía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</a:t>
            </a:r>
            <a:r>
              <a:rPr lang="es-AR" sz="2400" u="sng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encéfalo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controlar el </a:t>
            </a:r>
            <a:r>
              <a:rPr lang="es-AR" sz="2400" u="sng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sistema musculoesqueletico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los </a:t>
            </a:r>
            <a:r>
              <a:rPr lang="es-AR" sz="2400" u="sng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órganos</a:t>
            </a:r>
            <a:r>
              <a:rPr lang="es-AR" sz="2400" u="sng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internos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esas mismas zonas del cuerpo.</a:t>
            </a:r>
            <a:endParaRPr sz="24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f4e7d7cbd7_0_15"/>
          <p:cNvSpPr txBox="1"/>
          <p:nvPr>
            <p:ph type="title"/>
          </p:nvPr>
        </p:nvSpPr>
        <p:spPr>
          <a:xfrm>
            <a:off x="457200" y="430191"/>
            <a:ext cx="82296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ts val="4400"/>
              <a:buFont typeface="Aharoni"/>
              <a:buNone/>
            </a:pPr>
            <a:r>
              <a:rPr lang="es-AR" sz="4400">
                <a:solidFill>
                  <a:srgbClr val="C94B05"/>
                </a:solidFill>
                <a:latin typeface="Aharoni"/>
                <a:ea typeface="Aharoni"/>
                <a:cs typeface="Aharoni"/>
                <a:sym typeface="Aharoni"/>
              </a:rPr>
              <a:t>MÉDULA ESPINAL</a:t>
            </a:r>
            <a:endParaRPr sz="4400">
              <a:solidFill>
                <a:srgbClr val="C94B05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descr="SISTEMA NERVIOSO CENTRAL | Dolopedia" id="268" name="Google Shape;268;g1f4e7d7cbd7_0_15"/>
          <p:cNvSpPr/>
          <p:nvPr/>
        </p:nvSpPr>
        <p:spPr>
          <a:xfrm>
            <a:off x="155575" y="-2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SISTEMA NERVIOSO CENTRAL | Dolopedia" id="269" name="Google Shape;269;g1f4e7d7cbd7_0_15"/>
          <p:cNvSpPr/>
          <p:nvPr/>
        </p:nvSpPr>
        <p:spPr>
          <a:xfrm>
            <a:off x="155575" y="-2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SISTEMA NERVIOSO CENTRAL | Dolopedia" id="270" name="Google Shape;270;g1f4e7d7cbd7_0_15"/>
          <p:cNvSpPr/>
          <p:nvPr/>
        </p:nvSpPr>
        <p:spPr>
          <a:xfrm>
            <a:off x="155575" y="-2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g1f4e7d7cbd7_0_15"/>
          <p:cNvSpPr txBox="1"/>
          <p:nvPr/>
        </p:nvSpPr>
        <p:spPr>
          <a:xfrm>
            <a:off x="305550" y="1663575"/>
            <a:ext cx="4114200" cy="50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ME 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protegida por la </a:t>
            </a:r>
            <a:r>
              <a:rPr lang="es-AR" sz="2400" u="sng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columna vertebral,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por cuyo canal desciende desde la </a:t>
            </a:r>
            <a:r>
              <a:rPr b="1"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1ra </a:t>
            </a:r>
            <a:r>
              <a:rPr b="1"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vértebra</a:t>
            </a:r>
            <a:r>
              <a:rPr b="1"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cervical hasta la 2da lumbar.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Tiene forma </a:t>
            </a:r>
            <a:r>
              <a:rPr lang="es-AR" sz="2400" u="sng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redondeada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 un grosor similar al del dedo meñique, que </a:t>
            </a:r>
            <a:r>
              <a:rPr lang="es-AR" sz="2400" u="sng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disminuye en la </a:t>
            </a:r>
            <a:r>
              <a:rPr lang="es-AR" sz="2400" u="sng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dirección</a:t>
            </a:r>
            <a:r>
              <a:rPr lang="es-AR" sz="2400" u="sng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caudal 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hasta finalizar en el </a:t>
            </a:r>
            <a:r>
              <a:rPr lang="es-AR" sz="2400" u="sng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cono medular.</a:t>
            </a:r>
            <a:endParaRPr sz="2400" u="sng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2" name="Google Shape;272;g1f4e7d7cbd7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150" y="1901691"/>
            <a:ext cx="4419448" cy="3850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f4e7d7cbd7_0_61"/>
          <p:cNvSpPr txBox="1"/>
          <p:nvPr>
            <p:ph type="title"/>
          </p:nvPr>
        </p:nvSpPr>
        <p:spPr>
          <a:xfrm>
            <a:off x="457200" y="430191"/>
            <a:ext cx="82296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ts val="4400"/>
              <a:buFont typeface="Aharoni"/>
              <a:buNone/>
            </a:pPr>
            <a:r>
              <a:rPr lang="es-AR" sz="4400">
                <a:solidFill>
                  <a:srgbClr val="C94B05"/>
                </a:solidFill>
                <a:latin typeface="Aharoni"/>
                <a:ea typeface="Aharoni"/>
                <a:cs typeface="Aharoni"/>
                <a:sym typeface="Aharoni"/>
              </a:rPr>
              <a:t>MÉDULA ESPINAL</a:t>
            </a:r>
            <a:endParaRPr sz="4400">
              <a:solidFill>
                <a:srgbClr val="C94B05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descr="SISTEMA NERVIOSO CENTRAL | Dolopedia" id="278" name="Google Shape;278;g1f4e7d7cbd7_0_61"/>
          <p:cNvSpPr/>
          <p:nvPr/>
        </p:nvSpPr>
        <p:spPr>
          <a:xfrm>
            <a:off x="155575" y="-2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SISTEMA NERVIOSO CENTRAL | Dolopedia" id="279" name="Google Shape;279;g1f4e7d7cbd7_0_61"/>
          <p:cNvSpPr/>
          <p:nvPr/>
        </p:nvSpPr>
        <p:spPr>
          <a:xfrm>
            <a:off x="155575" y="-2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SISTEMA NERVIOSO CENTRAL | Dolopedia" id="280" name="Google Shape;280;g1f4e7d7cbd7_0_61"/>
          <p:cNvSpPr/>
          <p:nvPr/>
        </p:nvSpPr>
        <p:spPr>
          <a:xfrm>
            <a:off x="155575" y="-2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g1f4e7d7cbd7_0_61"/>
          <p:cNvSpPr txBox="1"/>
          <p:nvPr/>
        </p:nvSpPr>
        <p:spPr>
          <a:xfrm>
            <a:off x="305550" y="1663575"/>
            <a:ext cx="4114200" cy="50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ME en su aspecto externo se caracteriza por la 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inserción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los nervios espinales, esta parte se denomina</a:t>
            </a:r>
            <a:r>
              <a:rPr b="1"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segmento medular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4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 bien es una estructura continua, </a:t>
            </a:r>
            <a:r>
              <a:rPr lang="es-AR" sz="2400" u="sng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r>
              <a:rPr lang="es-AR" sz="2400" u="sng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parcelada en 31 segmentos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relacionados con los 31 pares de nervios espinales</a:t>
            </a:r>
            <a:endParaRPr sz="24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2" name="Google Shape;282;g1f4e7d7cbd7_0_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150" y="1901691"/>
            <a:ext cx="4419448" cy="3850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f4e7d7cbd7_0_70"/>
          <p:cNvSpPr txBox="1"/>
          <p:nvPr>
            <p:ph type="title"/>
          </p:nvPr>
        </p:nvSpPr>
        <p:spPr>
          <a:xfrm>
            <a:off x="457200" y="430191"/>
            <a:ext cx="82296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ts val="4400"/>
              <a:buFont typeface="Aharoni"/>
              <a:buNone/>
            </a:pPr>
            <a:r>
              <a:rPr lang="es-AR" sz="4400">
                <a:solidFill>
                  <a:srgbClr val="C94B05"/>
                </a:solidFill>
                <a:latin typeface="Aharoni"/>
                <a:ea typeface="Aharoni"/>
                <a:cs typeface="Aharoni"/>
                <a:sym typeface="Aharoni"/>
              </a:rPr>
              <a:t>MÉDULA ESPINAL</a:t>
            </a:r>
            <a:endParaRPr sz="4400">
              <a:solidFill>
                <a:srgbClr val="C94B05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descr="SISTEMA NERVIOSO CENTRAL | Dolopedia" id="288" name="Google Shape;288;g1f4e7d7cbd7_0_70"/>
          <p:cNvSpPr/>
          <p:nvPr/>
        </p:nvSpPr>
        <p:spPr>
          <a:xfrm>
            <a:off x="155575" y="-2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SISTEMA NERVIOSO CENTRAL | Dolopedia" id="289" name="Google Shape;289;g1f4e7d7cbd7_0_70"/>
          <p:cNvSpPr/>
          <p:nvPr/>
        </p:nvSpPr>
        <p:spPr>
          <a:xfrm>
            <a:off x="155575" y="-2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SISTEMA NERVIOSO CENTRAL | Dolopedia" id="290" name="Google Shape;290;g1f4e7d7cbd7_0_70"/>
          <p:cNvSpPr/>
          <p:nvPr/>
        </p:nvSpPr>
        <p:spPr>
          <a:xfrm>
            <a:off x="155575" y="-2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g1f4e7d7cbd7_0_70"/>
          <p:cNvSpPr txBox="1"/>
          <p:nvPr/>
        </p:nvSpPr>
        <p:spPr>
          <a:xfrm>
            <a:off x="305550" y="1663575"/>
            <a:ext cx="4114200" cy="50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través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los </a:t>
            </a:r>
            <a:r>
              <a:rPr lang="es-AR" sz="2400" u="sng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nervios espinales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la 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médula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recibe la </a:t>
            </a:r>
            <a:r>
              <a:rPr lang="es-AR" sz="2400" u="sng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información</a:t>
            </a:r>
            <a:r>
              <a:rPr lang="es-AR" sz="2400" u="sng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sensorial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s-AR" sz="2400" u="sng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ejecuta el control motor </a:t>
            </a:r>
            <a:r>
              <a:rPr lang="es-AR" sz="2400" u="sng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somático</a:t>
            </a:r>
            <a:r>
              <a:rPr lang="es-AR" sz="2400" u="sng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visceral del tronco, y el control </a:t>
            </a:r>
            <a:r>
              <a:rPr lang="es-AR" sz="2400" u="sng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somático</a:t>
            </a:r>
            <a:r>
              <a:rPr lang="es-AR" sz="2400" u="sng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las extremidades. </a:t>
            </a:r>
            <a:endParaRPr sz="2400" u="sng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2" name="Google Shape;292;g1f4e7d7cbd7_0_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911516"/>
            <a:ext cx="4419448" cy="3850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f4e7d7cbd7_0_91"/>
          <p:cNvSpPr txBox="1"/>
          <p:nvPr>
            <p:ph type="title"/>
          </p:nvPr>
        </p:nvSpPr>
        <p:spPr>
          <a:xfrm>
            <a:off x="457200" y="430191"/>
            <a:ext cx="82296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ts val="4400"/>
              <a:buFont typeface="Aharoni"/>
              <a:buNone/>
            </a:pPr>
            <a:r>
              <a:rPr lang="es-AR" sz="4400">
                <a:solidFill>
                  <a:srgbClr val="C94B05"/>
                </a:solidFill>
                <a:latin typeface="Aharoni"/>
                <a:ea typeface="Aharoni"/>
                <a:cs typeface="Aharoni"/>
                <a:sym typeface="Aharoni"/>
              </a:rPr>
              <a:t>MÉDULA ESPINAL</a:t>
            </a:r>
            <a:endParaRPr sz="4400">
              <a:solidFill>
                <a:srgbClr val="C94B05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descr="SISTEMA NERVIOSO CENTRAL | Dolopedia" id="298" name="Google Shape;298;g1f4e7d7cbd7_0_91"/>
          <p:cNvSpPr/>
          <p:nvPr/>
        </p:nvSpPr>
        <p:spPr>
          <a:xfrm>
            <a:off x="155575" y="-2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SISTEMA NERVIOSO CENTRAL | Dolopedia" id="299" name="Google Shape;299;g1f4e7d7cbd7_0_91"/>
          <p:cNvSpPr/>
          <p:nvPr/>
        </p:nvSpPr>
        <p:spPr>
          <a:xfrm>
            <a:off x="155575" y="-2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SISTEMA NERVIOSO CENTRAL | Dolopedia" id="300" name="Google Shape;300;g1f4e7d7cbd7_0_91"/>
          <p:cNvSpPr/>
          <p:nvPr/>
        </p:nvSpPr>
        <p:spPr>
          <a:xfrm>
            <a:off x="155575" y="-2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1" name="Google Shape;301;g1f4e7d7cbd7_0_91"/>
          <p:cNvSpPr txBox="1"/>
          <p:nvPr/>
        </p:nvSpPr>
        <p:spPr>
          <a:xfrm>
            <a:off x="305550" y="1663575"/>
            <a:ext cx="4266600" cy="50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Hay diferencias funcionales entre los distintos segmentos. Su grosor es mayor en los llamados </a:t>
            </a:r>
            <a:r>
              <a:rPr b="1"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ensanchamientos cervical y lumbar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que son los niveles en los que se insertan los nervios espinales que </a:t>
            </a:r>
            <a:r>
              <a:rPr lang="es-AR" sz="2400" u="sng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inervan los brazos (cervical) y las piernas (lumbar).</a:t>
            </a:r>
            <a:endParaRPr sz="2400" u="sng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2" name="Google Shape;302;g1f4e7d7cbd7_0_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835316"/>
            <a:ext cx="4419448" cy="3850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f4e7d7cbd7_0_100"/>
          <p:cNvSpPr txBox="1"/>
          <p:nvPr>
            <p:ph type="title"/>
          </p:nvPr>
        </p:nvSpPr>
        <p:spPr>
          <a:xfrm>
            <a:off x="457200" y="430191"/>
            <a:ext cx="82296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ts val="4400"/>
              <a:buFont typeface="Aharoni"/>
              <a:buNone/>
            </a:pPr>
            <a:r>
              <a:rPr lang="es-AR" sz="4400">
                <a:solidFill>
                  <a:srgbClr val="C94B05"/>
                </a:solidFill>
                <a:latin typeface="Aharoni"/>
                <a:ea typeface="Aharoni"/>
                <a:cs typeface="Aharoni"/>
                <a:sym typeface="Aharoni"/>
              </a:rPr>
              <a:t>MÉDULA ESPINAL</a:t>
            </a:r>
            <a:endParaRPr sz="4400">
              <a:solidFill>
                <a:srgbClr val="C94B05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descr="SISTEMA NERVIOSO CENTRAL | Dolopedia" id="308" name="Google Shape;308;g1f4e7d7cbd7_0_100"/>
          <p:cNvSpPr/>
          <p:nvPr/>
        </p:nvSpPr>
        <p:spPr>
          <a:xfrm>
            <a:off x="155575" y="-2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SISTEMA NERVIOSO CENTRAL | Dolopedia" id="309" name="Google Shape;309;g1f4e7d7cbd7_0_100"/>
          <p:cNvSpPr/>
          <p:nvPr/>
        </p:nvSpPr>
        <p:spPr>
          <a:xfrm>
            <a:off x="155575" y="-2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SISTEMA NERVIOSO CENTRAL | Dolopedia" id="310" name="Google Shape;310;g1f4e7d7cbd7_0_100"/>
          <p:cNvSpPr/>
          <p:nvPr/>
        </p:nvSpPr>
        <p:spPr>
          <a:xfrm>
            <a:off x="155575" y="-2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1" name="Google Shape;311;g1f4e7d7cbd7_0_100"/>
          <p:cNvSpPr txBox="1"/>
          <p:nvPr/>
        </p:nvSpPr>
        <p:spPr>
          <a:xfrm>
            <a:off x="305550" y="1663575"/>
            <a:ext cx="4266600" cy="50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partir del </a:t>
            </a:r>
            <a:r>
              <a:rPr b="1"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Cono Medular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nervios espinales forman la </a:t>
            </a:r>
            <a:r>
              <a:rPr b="1"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cola de caballo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que se extiende en los niveles </a:t>
            </a:r>
            <a:r>
              <a:rPr lang="es-AR" sz="2400" u="sng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lumbares y sacro hasta el </a:t>
            </a:r>
            <a:r>
              <a:rPr lang="es-AR" sz="2400" u="sng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cóccix</a:t>
            </a:r>
            <a:r>
              <a:rPr lang="es-AR" sz="2400" u="sng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400" u="sng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2" name="Google Shape;312;g1f4e7d7cbd7_0_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835316"/>
            <a:ext cx="4419448" cy="3850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f4e7d7cbd7_0_82"/>
          <p:cNvSpPr txBox="1"/>
          <p:nvPr>
            <p:ph type="title"/>
          </p:nvPr>
        </p:nvSpPr>
        <p:spPr>
          <a:xfrm>
            <a:off x="457200" y="430191"/>
            <a:ext cx="82296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ts val="4400"/>
              <a:buFont typeface="Aharoni"/>
              <a:buNone/>
            </a:pPr>
            <a:r>
              <a:rPr lang="es-AR" sz="4400">
                <a:solidFill>
                  <a:srgbClr val="C94B05"/>
                </a:solidFill>
                <a:latin typeface="Aharoni"/>
                <a:ea typeface="Aharoni"/>
                <a:cs typeface="Aharoni"/>
                <a:sym typeface="Aharoni"/>
              </a:rPr>
              <a:t>MÉDULA ESPINAL</a:t>
            </a:r>
            <a:endParaRPr sz="4400">
              <a:solidFill>
                <a:srgbClr val="C94B05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descr="SISTEMA NERVIOSO CENTRAL | Dolopedia" id="318" name="Google Shape;318;g1f4e7d7cbd7_0_82"/>
          <p:cNvSpPr/>
          <p:nvPr/>
        </p:nvSpPr>
        <p:spPr>
          <a:xfrm>
            <a:off x="155575" y="-2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SISTEMA NERVIOSO CENTRAL | Dolopedia" id="319" name="Google Shape;319;g1f4e7d7cbd7_0_82"/>
          <p:cNvSpPr/>
          <p:nvPr/>
        </p:nvSpPr>
        <p:spPr>
          <a:xfrm>
            <a:off x="155575" y="-2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SISTEMA NERVIOSO CENTRAL | Dolopedia" id="320" name="Google Shape;320;g1f4e7d7cbd7_0_82"/>
          <p:cNvSpPr/>
          <p:nvPr/>
        </p:nvSpPr>
        <p:spPr>
          <a:xfrm>
            <a:off x="155575" y="-2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1" name="Google Shape;321;g1f4e7d7cbd7_0_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8375" y="1640950"/>
            <a:ext cx="6767450" cy="5137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f4e7d7cbd7_0_109"/>
          <p:cNvSpPr txBox="1"/>
          <p:nvPr>
            <p:ph type="title"/>
          </p:nvPr>
        </p:nvSpPr>
        <p:spPr>
          <a:xfrm>
            <a:off x="457200" y="430191"/>
            <a:ext cx="82296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ts val="4400"/>
              <a:buFont typeface="Aharoni"/>
              <a:buNone/>
            </a:pPr>
            <a:r>
              <a:rPr lang="es-AR" sz="4400">
                <a:solidFill>
                  <a:srgbClr val="C94B05"/>
                </a:solidFill>
                <a:latin typeface="Aharoni"/>
                <a:ea typeface="Aharoni"/>
                <a:cs typeface="Aharoni"/>
                <a:sym typeface="Aharoni"/>
              </a:rPr>
              <a:t>MÉDULA ESPINAL</a:t>
            </a:r>
            <a:endParaRPr sz="4400">
              <a:solidFill>
                <a:srgbClr val="C94B05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descr="SISTEMA NERVIOSO CENTRAL | Dolopedia" id="327" name="Google Shape;327;g1f4e7d7cbd7_0_109"/>
          <p:cNvSpPr/>
          <p:nvPr/>
        </p:nvSpPr>
        <p:spPr>
          <a:xfrm>
            <a:off x="155575" y="-2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SISTEMA NERVIOSO CENTRAL | Dolopedia" id="328" name="Google Shape;328;g1f4e7d7cbd7_0_109"/>
          <p:cNvSpPr/>
          <p:nvPr/>
        </p:nvSpPr>
        <p:spPr>
          <a:xfrm>
            <a:off x="155575" y="-2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SISTEMA NERVIOSO CENTRAL | Dolopedia" id="329" name="Google Shape;329;g1f4e7d7cbd7_0_109"/>
          <p:cNvSpPr/>
          <p:nvPr/>
        </p:nvSpPr>
        <p:spPr>
          <a:xfrm>
            <a:off x="155575" y="-2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0" name="Google Shape;330;g1f4e7d7cbd7_0_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8200" y="3666650"/>
            <a:ext cx="5205599" cy="3081924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g1f4e7d7cbd7_0_109"/>
          <p:cNvSpPr txBox="1"/>
          <p:nvPr/>
        </p:nvSpPr>
        <p:spPr>
          <a:xfrm>
            <a:off x="294250" y="1742800"/>
            <a:ext cx="8725200" cy="16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ME, al igual que el 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encéfalo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formada por </a:t>
            </a:r>
            <a:r>
              <a:rPr b="1"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sustancia gris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b="1"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sustancia blanca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sustancia blanca se dispone en la parte externa y la sustancia gris forma la parte central.</a:t>
            </a:r>
            <a:endParaRPr sz="24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f4e7d7cbd7_0_120"/>
          <p:cNvSpPr txBox="1"/>
          <p:nvPr>
            <p:ph type="title"/>
          </p:nvPr>
        </p:nvSpPr>
        <p:spPr>
          <a:xfrm>
            <a:off x="457200" y="430191"/>
            <a:ext cx="82296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ts val="4400"/>
              <a:buFont typeface="Aharoni"/>
              <a:buNone/>
            </a:pPr>
            <a:r>
              <a:rPr lang="es-AR" sz="4400">
                <a:solidFill>
                  <a:srgbClr val="C94B05"/>
                </a:solidFill>
                <a:latin typeface="Aharoni"/>
                <a:ea typeface="Aharoni"/>
                <a:cs typeface="Aharoni"/>
                <a:sym typeface="Aharoni"/>
              </a:rPr>
              <a:t>MÉDULA ESPINAL</a:t>
            </a:r>
            <a:endParaRPr sz="4400">
              <a:solidFill>
                <a:srgbClr val="C94B05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descr="SISTEMA NERVIOSO CENTRAL | Dolopedia" id="337" name="Google Shape;337;g1f4e7d7cbd7_0_120"/>
          <p:cNvSpPr/>
          <p:nvPr/>
        </p:nvSpPr>
        <p:spPr>
          <a:xfrm>
            <a:off x="155575" y="-2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SISTEMA NERVIOSO CENTRAL | Dolopedia" id="338" name="Google Shape;338;g1f4e7d7cbd7_0_120"/>
          <p:cNvSpPr/>
          <p:nvPr/>
        </p:nvSpPr>
        <p:spPr>
          <a:xfrm>
            <a:off x="155575" y="-2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SISTEMA NERVIOSO CENTRAL | Dolopedia" id="339" name="Google Shape;339;g1f4e7d7cbd7_0_120"/>
          <p:cNvSpPr/>
          <p:nvPr/>
        </p:nvSpPr>
        <p:spPr>
          <a:xfrm>
            <a:off x="155575" y="-2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0" name="Google Shape;340;g1f4e7d7cbd7_0_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6299" y="3508249"/>
            <a:ext cx="3179374" cy="1882325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g1f4e7d7cbd7_0_120"/>
          <p:cNvSpPr txBox="1"/>
          <p:nvPr/>
        </p:nvSpPr>
        <p:spPr>
          <a:xfrm>
            <a:off x="294250" y="1742800"/>
            <a:ext cx="8725200" cy="16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b="1"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sustancia gris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constituyen los </a:t>
            </a:r>
            <a:r>
              <a:rPr lang="es-AR" sz="2400" u="sng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cuerpos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las 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células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nerviosas, las dendritas y los axones cortos, los </a:t>
            </a:r>
            <a:r>
              <a:rPr lang="es-AR" sz="2400" u="sng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axones largos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las neuronas forman parte de la </a:t>
            </a:r>
            <a:r>
              <a:rPr lang="es-AR" sz="2400" u="sng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sustancia blanca</a:t>
            </a:r>
            <a:endParaRPr sz="2400" u="sng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2" name="Google Shape;342;g1f4e7d7cbd7_0_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22000" y="3220950"/>
            <a:ext cx="2483075" cy="2930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1"/>
          <p:cNvSpPr/>
          <p:nvPr/>
        </p:nvSpPr>
        <p:spPr>
          <a:xfrm>
            <a:off x="0" y="2643182"/>
            <a:ext cx="1643042" cy="857256"/>
          </a:xfrm>
          <a:prstGeom prst="rect">
            <a:avLst/>
          </a:prstGeom>
          <a:gradFill>
            <a:gsLst>
              <a:gs pos="0">
                <a:srgbClr val="77C3F9"/>
              </a:gs>
              <a:gs pos="25000">
                <a:srgbClr val="3196C8"/>
              </a:gs>
              <a:gs pos="38000">
                <a:srgbClr val="2186B8"/>
              </a:gs>
              <a:gs pos="55000">
                <a:srgbClr val="0083B8"/>
              </a:gs>
              <a:gs pos="80000">
                <a:srgbClr val="008BCA"/>
              </a:gs>
              <a:gs pos="88000">
                <a:srgbClr val="0099E1"/>
              </a:gs>
              <a:gs pos="100000">
                <a:srgbClr val="00B6FF"/>
              </a:gs>
            </a:gsLst>
            <a:lin ang="5400000" scaled="0"/>
          </a:gradFill>
          <a:ln cap="flat" cmpd="sng" w="28575">
            <a:solidFill>
              <a:srgbClr val="2737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SISTEMA NERVIOSO</a:t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11"/>
          <p:cNvSpPr/>
          <p:nvPr/>
        </p:nvSpPr>
        <p:spPr>
          <a:xfrm>
            <a:off x="1071538" y="1071546"/>
            <a:ext cx="1785950" cy="857256"/>
          </a:xfrm>
          <a:prstGeom prst="rect">
            <a:avLst/>
          </a:prstGeom>
          <a:gradFill>
            <a:gsLst>
              <a:gs pos="0">
                <a:srgbClr val="77C3F9"/>
              </a:gs>
              <a:gs pos="25000">
                <a:srgbClr val="3196C8"/>
              </a:gs>
              <a:gs pos="38000">
                <a:srgbClr val="2186B8"/>
              </a:gs>
              <a:gs pos="55000">
                <a:srgbClr val="0083B8"/>
              </a:gs>
              <a:gs pos="80000">
                <a:srgbClr val="008BCA"/>
              </a:gs>
              <a:gs pos="88000">
                <a:srgbClr val="0099E1"/>
              </a:gs>
              <a:gs pos="100000">
                <a:srgbClr val="00B6FF"/>
              </a:gs>
            </a:gsLst>
            <a:lin ang="5400000" scaled="0"/>
          </a:gradFill>
          <a:ln cap="flat" cmpd="sng" w="9525">
            <a:solidFill>
              <a:srgbClr val="019F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SISTEMA NERVIOSO CENTRAL</a:t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11"/>
          <p:cNvSpPr/>
          <p:nvPr/>
        </p:nvSpPr>
        <p:spPr>
          <a:xfrm>
            <a:off x="1071538" y="3929066"/>
            <a:ext cx="1785950" cy="857256"/>
          </a:xfrm>
          <a:prstGeom prst="rect">
            <a:avLst/>
          </a:prstGeom>
          <a:gradFill>
            <a:gsLst>
              <a:gs pos="0">
                <a:srgbClr val="77C3F9"/>
              </a:gs>
              <a:gs pos="25000">
                <a:srgbClr val="3196C8"/>
              </a:gs>
              <a:gs pos="38000">
                <a:srgbClr val="2186B8"/>
              </a:gs>
              <a:gs pos="55000">
                <a:srgbClr val="0083B8"/>
              </a:gs>
              <a:gs pos="80000">
                <a:srgbClr val="008BCA"/>
              </a:gs>
              <a:gs pos="88000">
                <a:srgbClr val="0099E1"/>
              </a:gs>
              <a:gs pos="100000">
                <a:srgbClr val="00B6FF"/>
              </a:gs>
            </a:gsLst>
            <a:lin ang="5400000" scaled="0"/>
          </a:gradFill>
          <a:ln cap="flat" cmpd="sng" w="9525">
            <a:solidFill>
              <a:srgbClr val="019F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SISTEMA NERVIOSO PERIFÉRICO</a:t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11"/>
          <p:cNvSpPr/>
          <p:nvPr/>
        </p:nvSpPr>
        <p:spPr>
          <a:xfrm>
            <a:off x="3357554" y="642918"/>
            <a:ext cx="1428760" cy="571504"/>
          </a:xfrm>
          <a:prstGeom prst="rect">
            <a:avLst/>
          </a:prstGeom>
          <a:gradFill>
            <a:gsLst>
              <a:gs pos="0">
                <a:srgbClr val="FEFEFF"/>
              </a:gs>
              <a:gs pos="68000">
                <a:srgbClr val="83BCE2"/>
              </a:gs>
              <a:gs pos="81000">
                <a:srgbClr val="7EBAE1"/>
              </a:gs>
              <a:gs pos="86000">
                <a:srgbClr val="8DC0E4"/>
              </a:gs>
              <a:gs pos="100000">
                <a:srgbClr val="D2E3F2"/>
              </a:gs>
            </a:gsLst>
            <a:lin ang="5400000" scaled="0"/>
          </a:gradFill>
          <a:ln cap="flat" cmpd="sng" w="9525">
            <a:solidFill>
              <a:srgbClr val="019F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1600">
                <a:solidFill>
                  <a:srgbClr val="10101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ENCÉFALO</a:t>
            </a:r>
            <a:endParaRPr b="1" sz="1600">
              <a:solidFill>
                <a:srgbClr val="10101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11"/>
          <p:cNvSpPr/>
          <p:nvPr/>
        </p:nvSpPr>
        <p:spPr>
          <a:xfrm>
            <a:off x="3357554" y="1571612"/>
            <a:ext cx="1428760" cy="571504"/>
          </a:xfrm>
          <a:prstGeom prst="rect">
            <a:avLst/>
          </a:prstGeom>
          <a:gradFill>
            <a:gsLst>
              <a:gs pos="0">
                <a:srgbClr val="FEFEFF"/>
              </a:gs>
              <a:gs pos="68000">
                <a:srgbClr val="83BCE2"/>
              </a:gs>
              <a:gs pos="81000">
                <a:srgbClr val="7EBAE1"/>
              </a:gs>
              <a:gs pos="86000">
                <a:srgbClr val="8DC0E4"/>
              </a:gs>
              <a:gs pos="100000">
                <a:srgbClr val="D2E3F2"/>
              </a:gs>
            </a:gsLst>
            <a:lin ang="5400000" scaled="0"/>
          </a:gradFill>
          <a:ln cap="flat" cmpd="sng" w="9525">
            <a:solidFill>
              <a:srgbClr val="019F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1600">
                <a:solidFill>
                  <a:srgbClr val="10101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MÉDULA ESPINAL</a:t>
            </a:r>
            <a:endParaRPr b="1" sz="1600">
              <a:solidFill>
                <a:srgbClr val="10101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9" name="Google Shape;129;p11"/>
          <p:cNvSpPr/>
          <p:nvPr/>
        </p:nvSpPr>
        <p:spPr>
          <a:xfrm>
            <a:off x="5286375" y="328200"/>
            <a:ext cx="2714700" cy="16005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212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rgbClr val="21212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Hemisferios cerebrales</a:t>
            </a:r>
            <a:endParaRPr sz="1800">
              <a:solidFill>
                <a:srgbClr val="21212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rgbClr val="21212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Diencéfalo</a:t>
            </a:r>
            <a:endParaRPr sz="1800">
              <a:solidFill>
                <a:srgbClr val="21212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rgbClr val="21212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Mesencéfalo</a:t>
            </a:r>
            <a:endParaRPr sz="1800">
              <a:solidFill>
                <a:srgbClr val="21212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rgbClr val="21212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Puente</a:t>
            </a:r>
            <a:endParaRPr sz="1800">
              <a:solidFill>
                <a:srgbClr val="21212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rgbClr val="21212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Bulbo </a:t>
            </a:r>
            <a:r>
              <a:rPr lang="es-AR" sz="1800">
                <a:solidFill>
                  <a:srgbClr val="21212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Raquídeo</a:t>
            </a:r>
            <a:endParaRPr sz="1800">
              <a:solidFill>
                <a:srgbClr val="21212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rgbClr val="21212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Cerebelo</a:t>
            </a:r>
            <a:endParaRPr sz="1800">
              <a:solidFill>
                <a:srgbClr val="21212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212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0" name="Google Shape;130;p11"/>
          <p:cNvSpPr/>
          <p:nvPr/>
        </p:nvSpPr>
        <p:spPr>
          <a:xfrm>
            <a:off x="3143240" y="3214686"/>
            <a:ext cx="1643074" cy="642942"/>
          </a:xfrm>
          <a:prstGeom prst="rect">
            <a:avLst/>
          </a:prstGeom>
          <a:gradFill>
            <a:gsLst>
              <a:gs pos="0">
                <a:srgbClr val="FEFEFF"/>
              </a:gs>
              <a:gs pos="68000">
                <a:srgbClr val="83BCE2"/>
              </a:gs>
              <a:gs pos="81000">
                <a:srgbClr val="7EBAE1"/>
              </a:gs>
              <a:gs pos="86000">
                <a:srgbClr val="8DC0E4"/>
              </a:gs>
              <a:gs pos="100000">
                <a:srgbClr val="D2E3F2"/>
              </a:gs>
            </a:gsLst>
            <a:lin ang="5400000" scaled="0"/>
          </a:gradFill>
          <a:ln cap="flat" cmpd="sng" w="9525">
            <a:solidFill>
              <a:srgbClr val="019F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1600">
                <a:solidFill>
                  <a:srgbClr val="10101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SIST. NERV. SOMÁTICO</a:t>
            </a:r>
            <a:endParaRPr b="1" sz="1600">
              <a:solidFill>
                <a:srgbClr val="10101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1" name="Google Shape;131;p11"/>
          <p:cNvSpPr/>
          <p:nvPr/>
        </p:nvSpPr>
        <p:spPr>
          <a:xfrm>
            <a:off x="3143240" y="4929198"/>
            <a:ext cx="1643074" cy="571504"/>
          </a:xfrm>
          <a:prstGeom prst="rect">
            <a:avLst/>
          </a:prstGeom>
          <a:gradFill>
            <a:gsLst>
              <a:gs pos="0">
                <a:srgbClr val="FEFEFF"/>
              </a:gs>
              <a:gs pos="68000">
                <a:srgbClr val="83BCE2"/>
              </a:gs>
              <a:gs pos="81000">
                <a:srgbClr val="7EBAE1"/>
              </a:gs>
              <a:gs pos="86000">
                <a:srgbClr val="8DC0E4"/>
              </a:gs>
              <a:gs pos="100000">
                <a:srgbClr val="D2E3F2"/>
              </a:gs>
            </a:gsLst>
            <a:lin ang="5400000" scaled="0"/>
          </a:gradFill>
          <a:ln cap="flat" cmpd="sng" w="9525">
            <a:solidFill>
              <a:srgbClr val="019F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1600">
                <a:solidFill>
                  <a:srgbClr val="10101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SIST. NERV. AUTÓNOMO</a:t>
            </a:r>
            <a:endParaRPr b="1" sz="1600">
              <a:solidFill>
                <a:srgbClr val="10101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2" name="Google Shape;132;p11"/>
          <p:cNvSpPr/>
          <p:nvPr/>
        </p:nvSpPr>
        <p:spPr>
          <a:xfrm>
            <a:off x="5214942" y="2643182"/>
            <a:ext cx="1785950" cy="57150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rgbClr val="21212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NERVIOS AFERENTES</a:t>
            </a:r>
            <a:endParaRPr sz="1800">
              <a:solidFill>
                <a:srgbClr val="21212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" name="Google Shape;133;p11"/>
          <p:cNvSpPr/>
          <p:nvPr/>
        </p:nvSpPr>
        <p:spPr>
          <a:xfrm>
            <a:off x="5214942" y="3571876"/>
            <a:ext cx="1785950" cy="57150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rgbClr val="21212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NERVIOS EFERENTES</a:t>
            </a:r>
            <a:endParaRPr sz="1800">
              <a:solidFill>
                <a:srgbClr val="21212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4" name="Google Shape;134;p11"/>
          <p:cNvSpPr/>
          <p:nvPr/>
        </p:nvSpPr>
        <p:spPr>
          <a:xfrm>
            <a:off x="7215206" y="2714620"/>
            <a:ext cx="1714512" cy="50006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Neuronas sensitivas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5" name="Google Shape;135;p11"/>
          <p:cNvSpPr/>
          <p:nvPr/>
        </p:nvSpPr>
        <p:spPr>
          <a:xfrm>
            <a:off x="7215206" y="3571876"/>
            <a:ext cx="1714512" cy="50006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Neuronas motoras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6" name="Google Shape;136;p11"/>
          <p:cNvSpPr/>
          <p:nvPr/>
        </p:nvSpPr>
        <p:spPr>
          <a:xfrm>
            <a:off x="5214942" y="4500570"/>
            <a:ext cx="1785950" cy="57150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rgbClr val="21212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NERVIOS AFERENTES</a:t>
            </a:r>
            <a:endParaRPr sz="1800">
              <a:solidFill>
                <a:srgbClr val="21212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11"/>
          <p:cNvSpPr/>
          <p:nvPr/>
        </p:nvSpPr>
        <p:spPr>
          <a:xfrm>
            <a:off x="5214942" y="5357826"/>
            <a:ext cx="1785950" cy="57150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rgbClr val="21212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NERVIOS EFERENTES</a:t>
            </a:r>
            <a:endParaRPr sz="1800">
              <a:solidFill>
                <a:srgbClr val="21212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11"/>
          <p:cNvSpPr/>
          <p:nvPr/>
        </p:nvSpPr>
        <p:spPr>
          <a:xfrm>
            <a:off x="7215206" y="4500570"/>
            <a:ext cx="1714512" cy="50006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S. N. SIMPÁTICO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11"/>
          <p:cNvSpPr/>
          <p:nvPr/>
        </p:nvSpPr>
        <p:spPr>
          <a:xfrm>
            <a:off x="7215206" y="5357826"/>
            <a:ext cx="1857388" cy="50006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S. N. PARASIMPÁTICO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11"/>
          <p:cNvSpPr/>
          <p:nvPr/>
        </p:nvSpPr>
        <p:spPr>
          <a:xfrm>
            <a:off x="71406" y="5786454"/>
            <a:ext cx="1928794" cy="571504"/>
          </a:xfrm>
          <a:prstGeom prst="ellipse">
            <a:avLst/>
          </a:prstGeom>
          <a:gradFill>
            <a:gsLst>
              <a:gs pos="0">
                <a:srgbClr val="FEFEFF"/>
              </a:gs>
              <a:gs pos="68000">
                <a:srgbClr val="83BCE2"/>
              </a:gs>
              <a:gs pos="81000">
                <a:srgbClr val="7EBAE1"/>
              </a:gs>
              <a:gs pos="86000">
                <a:srgbClr val="8DC0E4"/>
              </a:gs>
              <a:gs pos="100000">
                <a:srgbClr val="D2E3F2"/>
              </a:gs>
            </a:gsLst>
            <a:lin ang="5400000" scaled="0"/>
          </a:gradFill>
          <a:ln cap="flat" cmpd="sng" w="9525">
            <a:solidFill>
              <a:srgbClr val="019F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600">
                <a:solidFill>
                  <a:srgbClr val="21212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GANGLIOS</a:t>
            </a:r>
            <a:endParaRPr sz="1200">
              <a:solidFill>
                <a:srgbClr val="21212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11"/>
          <p:cNvSpPr/>
          <p:nvPr/>
        </p:nvSpPr>
        <p:spPr>
          <a:xfrm>
            <a:off x="2214546" y="5786454"/>
            <a:ext cx="1928794" cy="571504"/>
          </a:xfrm>
          <a:prstGeom prst="ellipse">
            <a:avLst/>
          </a:prstGeom>
          <a:gradFill>
            <a:gsLst>
              <a:gs pos="0">
                <a:srgbClr val="FEFEFF"/>
              </a:gs>
              <a:gs pos="68000">
                <a:srgbClr val="83BCE2"/>
              </a:gs>
              <a:gs pos="81000">
                <a:srgbClr val="7EBAE1"/>
              </a:gs>
              <a:gs pos="86000">
                <a:srgbClr val="8DC0E4"/>
              </a:gs>
              <a:gs pos="100000">
                <a:srgbClr val="D2E3F2"/>
              </a:gs>
            </a:gsLst>
            <a:lin ang="5400000" scaled="0"/>
          </a:gradFill>
          <a:ln cap="flat" cmpd="sng" w="9525">
            <a:solidFill>
              <a:srgbClr val="019F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600">
                <a:solidFill>
                  <a:srgbClr val="21212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NERVIOS</a:t>
            </a:r>
            <a:endParaRPr sz="1200">
              <a:solidFill>
                <a:srgbClr val="21212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11"/>
          <p:cNvSpPr/>
          <p:nvPr/>
        </p:nvSpPr>
        <p:spPr>
          <a:xfrm>
            <a:off x="4643438" y="6072206"/>
            <a:ext cx="2714644" cy="357190"/>
          </a:xfrm>
          <a:prstGeom prst="flowChartTerminator">
            <a:avLst/>
          </a:prstGeom>
          <a:gradFill>
            <a:gsLst>
              <a:gs pos="0">
                <a:srgbClr val="B6ACFF"/>
              </a:gs>
              <a:gs pos="50000">
                <a:srgbClr val="CFCAFF"/>
              </a:gs>
              <a:gs pos="100000">
                <a:srgbClr val="E7E4FF"/>
              </a:gs>
            </a:gsLst>
            <a:lin ang="2700000" scaled="0"/>
          </a:gradFill>
          <a:ln cap="flat" cmpd="sng" w="9525">
            <a:solidFill>
              <a:srgbClr val="6D59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rgbClr val="10101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Nervios craneales</a:t>
            </a:r>
            <a:endParaRPr sz="1800">
              <a:solidFill>
                <a:srgbClr val="10101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11"/>
          <p:cNvSpPr/>
          <p:nvPr/>
        </p:nvSpPr>
        <p:spPr>
          <a:xfrm>
            <a:off x="4643438" y="6500810"/>
            <a:ext cx="2714644" cy="357190"/>
          </a:xfrm>
          <a:prstGeom prst="flowChartTerminator">
            <a:avLst/>
          </a:prstGeom>
          <a:gradFill>
            <a:gsLst>
              <a:gs pos="0">
                <a:srgbClr val="B6ACFF"/>
              </a:gs>
              <a:gs pos="50000">
                <a:srgbClr val="CFCAFF"/>
              </a:gs>
              <a:gs pos="100000">
                <a:srgbClr val="E7E4FF"/>
              </a:gs>
            </a:gsLst>
            <a:lin ang="2700000" scaled="0"/>
          </a:gradFill>
          <a:ln cap="flat" cmpd="sng" w="9525">
            <a:solidFill>
              <a:srgbClr val="6D59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rgbClr val="10101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Nervios espinales</a:t>
            </a:r>
            <a:endParaRPr sz="1800">
              <a:solidFill>
                <a:srgbClr val="10101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44" name="Google Shape;144;p11"/>
          <p:cNvCxnSpPr/>
          <p:nvPr/>
        </p:nvCxnSpPr>
        <p:spPr>
          <a:xfrm rot="-5400000">
            <a:off x="35687" y="1678769"/>
            <a:ext cx="1143008" cy="785818"/>
          </a:xfrm>
          <a:prstGeom prst="straightConnector1">
            <a:avLst/>
          </a:prstGeom>
          <a:noFill/>
          <a:ln cap="flat" cmpd="sng" w="25400">
            <a:solidFill>
              <a:srgbClr val="27374A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45" name="Google Shape;145;p11"/>
          <p:cNvCxnSpPr/>
          <p:nvPr/>
        </p:nvCxnSpPr>
        <p:spPr>
          <a:xfrm rot="-5400000">
            <a:off x="2928926" y="1071546"/>
            <a:ext cx="285752" cy="285752"/>
          </a:xfrm>
          <a:prstGeom prst="straightConnector1">
            <a:avLst/>
          </a:prstGeom>
          <a:noFill/>
          <a:ln cap="flat" cmpd="sng" w="9525">
            <a:solidFill>
              <a:srgbClr val="019FD8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46" name="Google Shape;146;p11"/>
          <p:cNvCxnSpPr/>
          <p:nvPr/>
        </p:nvCxnSpPr>
        <p:spPr>
          <a:xfrm>
            <a:off x="2928926" y="1571612"/>
            <a:ext cx="357190" cy="214314"/>
          </a:xfrm>
          <a:prstGeom prst="straightConnector1">
            <a:avLst/>
          </a:prstGeom>
          <a:noFill/>
          <a:ln cap="flat" cmpd="sng" w="9525">
            <a:solidFill>
              <a:srgbClr val="019FD8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47" name="Google Shape;147;p11"/>
          <p:cNvCxnSpPr/>
          <p:nvPr/>
        </p:nvCxnSpPr>
        <p:spPr>
          <a:xfrm flipH="1" rot="-5400000">
            <a:off x="107125" y="3607595"/>
            <a:ext cx="1000132" cy="785818"/>
          </a:xfrm>
          <a:prstGeom prst="straightConnector1">
            <a:avLst/>
          </a:prstGeom>
          <a:noFill/>
          <a:ln cap="flat" cmpd="sng" w="25400">
            <a:solidFill>
              <a:srgbClr val="27374A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48" name="Google Shape;148;p11"/>
          <p:cNvCxnSpPr/>
          <p:nvPr/>
        </p:nvCxnSpPr>
        <p:spPr>
          <a:xfrm rot="-5400000">
            <a:off x="2607455" y="3536157"/>
            <a:ext cx="428628" cy="357190"/>
          </a:xfrm>
          <a:prstGeom prst="straightConnector1">
            <a:avLst/>
          </a:prstGeom>
          <a:noFill/>
          <a:ln cap="flat" cmpd="sng" w="9525">
            <a:solidFill>
              <a:srgbClr val="019FD8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49" name="Google Shape;149;p11"/>
          <p:cNvCxnSpPr/>
          <p:nvPr/>
        </p:nvCxnSpPr>
        <p:spPr>
          <a:xfrm flipH="1" rot="-5400000">
            <a:off x="2643174" y="4786322"/>
            <a:ext cx="357190" cy="357190"/>
          </a:xfrm>
          <a:prstGeom prst="straightConnector1">
            <a:avLst/>
          </a:prstGeom>
          <a:noFill/>
          <a:ln cap="flat" cmpd="sng" w="9525">
            <a:solidFill>
              <a:srgbClr val="019FD8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50" name="Google Shape;150;p11"/>
          <p:cNvCxnSpPr>
            <a:stCxn id="127" idx="3"/>
            <a:endCxn id="129" idx="1"/>
          </p:cNvCxnSpPr>
          <p:nvPr/>
        </p:nvCxnSpPr>
        <p:spPr>
          <a:xfrm>
            <a:off x="4786314" y="928670"/>
            <a:ext cx="500100" cy="199800"/>
          </a:xfrm>
          <a:prstGeom prst="straightConnector1">
            <a:avLst/>
          </a:prstGeom>
          <a:noFill/>
          <a:ln cap="flat" cmpd="sng" w="9525">
            <a:solidFill>
              <a:srgbClr val="019FD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1" name="Google Shape;151;p11"/>
          <p:cNvCxnSpPr>
            <a:stCxn id="130" idx="3"/>
            <a:endCxn id="132" idx="1"/>
          </p:cNvCxnSpPr>
          <p:nvPr/>
        </p:nvCxnSpPr>
        <p:spPr>
          <a:xfrm flipH="1" rot="10800000">
            <a:off x="4786314" y="2928957"/>
            <a:ext cx="428700" cy="607200"/>
          </a:xfrm>
          <a:prstGeom prst="straightConnector1">
            <a:avLst/>
          </a:prstGeom>
          <a:noFill/>
          <a:ln cap="flat" cmpd="sng" w="9525">
            <a:solidFill>
              <a:srgbClr val="019FD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2" name="Google Shape;152;p11"/>
          <p:cNvCxnSpPr>
            <a:stCxn id="130" idx="3"/>
            <a:endCxn id="133" idx="1"/>
          </p:cNvCxnSpPr>
          <p:nvPr/>
        </p:nvCxnSpPr>
        <p:spPr>
          <a:xfrm>
            <a:off x="4786314" y="3536157"/>
            <a:ext cx="428700" cy="321600"/>
          </a:xfrm>
          <a:prstGeom prst="straightConnector1">
            <a:avLst/>
          </a:prstGeom>
          <a:noFill/>
          <a:ln cap="flat" cmpd="sng" w="9525">
            <a:solidFill>
              <a:srgbClr val="019FD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3" name="Google Shape;153;p11"/>
          <p:cNvCxnSpPr>
            <a:stCxn id="132" idx="3"/>
            <a:endCxn id="134" idx="1"/>
          </p:cNvCxnSpPr>
          <p:nvPr/>
        </p:nvCxnSpPr>
        <p:spPr>
          <a:xfrm>
            <a:off x="7000892" y="2928934"/>
            <a:ext cx="214200" cy="35700"/>
          </a:xfrm>
          <a:prstGeom prst="straightConnector1">
            <a:avLst/>
          </a:prstGeom>
          <a:noFill/>
          <a:ln cap="flat" cmpd="sng" w="9525">
            <a:solidFill>
              <a:srgbClr val="019FD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4" name="Google Shape;154;p11"/>
          <p:cNvCxnSpPr>
            <a:stCxn id="133" idx="3"/>
            <a:endCxn id="135" idx="1"/>
          </p:cNvCxnSpPr>
          <p:nvPr/>
        </p:nvCxnSpPr>
        <p:spPr>
          <a:xfrm flipH="1" rot="10800000">
            <a:off x="7000892" y="3821928"/>
            <a:ext cx="214200" cy="35700"/>
          </a:xfrm>
          <a:prstGeom prst="straightConnector1">
            <a:avLst/>
          </a:prstGeom>
          <a:noFill/>
          <a:ln cap="flat" cmpd="sng" w="9525">
            <a:solidFill>
              <a:srgbClr val="019FD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5" name="Google Shape;155;p11"/>
          <p:cNvCxnSpPr>
            <a:stCxn id="131" idx="3"/>
            <a:endCxn id="136" idx="1"/>
          </p:cNvCxnSpPr>
          <p:nvPr/>
        </p:nvCxnSpPr>
        <p:spPr>
          <a:xfrm flipH="1" rot="10800000">
            <a:off x="4786314" y="4786250"/>
            <a:ext cx="428700" cy="428700"/>
          </a:xfrm>
          <a:prstGeom prst="straightConnector1">
            <a:avLst/>
          </a:prstGeom>
          <a:noFill/>
          <a:ln cap="flat" cmpd="sng" w="9525">
            <a:solidFill>
              <a:srgbClr val="019FD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6" name="Google Shape;156;p11"/>
          <p:cNvCxnSpPr>
            <a:stCxn id="131" idx="3"/>
            <a:endCxn id="137" idx="1"/>
          </p:cNvCxnSpPr>
          <p:nvPr/>
        </p:nvCxnSpPr>
        <p:spPr>
          <a:xfrm>
            <a:off x="4786314" y="5214950"/>
            <a:ext cx="428700" cy="428700"/>
          </a:xfrm>
          <a:prstGeom prst="straightConnector1">
            <a:avLst/>
          </a:prstGeom>
          <a:noFill/>
          <a:ln cap="flat" cmpd="sng" w="9525">
            <a:solidFill>
              <a:srgbClr val="019FD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7" name="Google Shape;157;p11"/>
          <p:cNvCxnSpPr>
            <a:stCxn id="137" idx="3"/>
            <a:endCxn id="138" idx="1"/>
          </p:cNvCxnSpPr>
          <p:nvPr/>
        </p:nvCxnSpPr>
        <p:spPr>
          <a:xfrm flipH="1" rot="10800000">
            <a:off x="7000892" y="4750478"/>
            <a:ext cx="214200" cy="893100"/>
          </a:xfrm>
          <a:prstGeom prst="straightConnector1">
            <a:avLst/>
          </a:prstGeom>
          <a:noFill/>
          <a:ln cap="flat" cmpd="sng" w="9525">
            <a:solidFill>
              <a:srgbClr val="019FD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8" name="Google Shape;158;p11"/>
          <p:cNvCxnSpPr>
            <a:stCxn id="137" idx="3"/>
            <a:endCxn id="139" idx="1"/>
          </p:cNvCxnSpPr>
          <p:nvPr/>
        </p:nvCxnSpPr>
        <p:spPr>
          <a:xfrm flipH="1" rot="10800000">
            <a:off x="7000892" y="5607878"/>
            <a:ext cx="214200" cy="35700"/>
          </a:xfrm>
          <a:prstGeom prst="straightConnector1">
            <a:avLst/>
          </a:prstGeom>
          <a:noFill/>
          <a:ln cap="flat" cmpd="sng" w="9525">
            <a:solidFill>
              <a:srgbClr val="019FD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9" name="Google Shape;159;p11"/>
          <p:cNvCxnSpPr>
            <a:stCxn id="126" idx="2"/>
            <a:endCxn id="140" idx="0"/>
          </p:cNvCxnSpPr>
          <p:nvPr/>
        </p:nvCxnSpPr>
        <p:spPr>
          <a:xfrm flipH="1">
            <a:off x="1035713" y="4786322"/>
            <a:ext cx="928800" cy="1000200"/>
          </a:xfrm>
          <a:prstGeom prst="straightConnector1">
            <a:avLst/>
          </a:prstGeom>
          <a:noFill/>
          <a:ln cap="flat" cmpd="sng" w="9525">
            <a:solidFill>
              <a:srgbClr val="019FD8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60" name="Google Shape;160;p11"/>
          <p:cNvCxnSpPr>
            <a:stCxn id="126" idx="2"/>
            <a:endCxn id="141" idx="0"/>
          </p:cNvCxnSpPr>
          <p:nvPr/>
        </p:nvCxnSpPr>
        <p:spPr>
          <a:xfrm>
            <a:off x="1964513" y="4786322"/>
            <a:ext cx="1214400" cy="1000200"/>
          </a:xfrm>
          <a:prstGeom prst="straightConnector1">
            <a:avLst/>
          </a:prstGeom>
          <a:noFill/>
          <a:ln cap="flat" cmpd="sng" w="9525">
            <a:solidFill>
              <a:srgbClr val="019FD8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61" name="Google Shape;161;p11"/>
          <p:cNvCxnSpPr>
            <a:stCxn id="141" idx="6"/>
            <a:endCxn id="142" idx="1"/>
          </p:cNvCxnSpPr>
          <p:nvPr/>
        </p:nvCxnSpPr>
        <p:spPr>
          <a:xfrm>
            <a:off x="4143340" y="6072206"/>
            <a:ext cx="500100" cy="178500"/>
          </a:xfrm>
          <a:prstGeom prst="straightConnector1">
            <a:avLst/>
          </a:prstGeom>
          <a:noFill/>
          <a:ln cap="flat" cmpd="sng" w="9525">
            <a:solidFill>
              <a:srgbClr val="019FD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2" name="Google Shape;162;p11"/>
          <p:cNvCxnSpPr>
            <a:stCxn id="141" idx="6"/>
            <a:endCxn id="143" idx="1"/>
          </p:cNvCxnSpPr>
          <p:nvPr/>
        </p:nvCxnSpPr>
        <p:spPr>
          <a:xfrm>
            <a:off x="4143340" y="6072206"/>
            <a:ext cx="500100" cy="607200"/>
          </a:xfrm>
          <a:prstGeom prst="straightConnector1">
            <a:avLst/>
          </a:prstGeom>
          <a:noFill/>
          <a:ln cap="flat" cmpd="sng" w="9525">
            <a:solidFill>
              <a:srgbClr val="019FD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f4e7d7cbd7_0_130"/>
          <p:cNvSpPr txBox="1"/>
          <p:nvPr>
            <p:ph type="title"/>
          </p:nvPr>
        </p:nvSpPr>
        <p:spPr>
          <a:xfrm>
            <a:off x="457200" y="430191"/>
            <a:ext cx="82296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ts val="4400"/>
              <a:buFont typeface="Aharoni"/>
              <a:buNone/>
            </a:pPr>
            <a:r>
              <a:rPr lang="es-AR" sz="4400">
                <a:solidFill>
                  <a:srgbClr val="C94B05"/>
                </a:solidFill>
                <a:latin typeface="Aharoni"/>
                <a:ea typeface="Aharoni"/>
                <a:cs typeface="Aharoni"/>
                <a:sym typeface="Aharoni"/>
              </a:rPr>
              <a:t>MÉDULA ESPINAL</a:t>
            </a:r>
            <a:endParaRPr sz="4400">
              <a:solidFill>
                <a:srgbClr val="C94B05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descr="SISTEMA NERVIOSO CENTRAL | Dolopedia" id="348" name="Google Shape;348;g1f4e7d7cbd7_0_130"/>
          <p:cNvSpPr/>
          <p:nvPr/>
        </p:nvSpPr>
        <p:spPr>
          <a:xfrm>
            <a:off x="155575" y="-2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SISTEMA NERVIOSO CENTRAL | Dolopedia" id="349" name="Google Shape;349;g1f4e7d7cbd7_0_130"/>
          <p:cNvSpPr/>
          <p:nvPr/>
        </p:nvSpPr>
        <p:spPr>
          <a:xfrm>
            <a:off x="155575" y="-2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SISTEMA NERVIOSO CENTRAL | Dolopedia" id="350" name="Google Shape;350;g1f4e7d7cbd7_0_130"/>
          <p:cNvSpPr/>
          <p:nvPr/>
        </p:nvSpPr>
        <p:spPr>
          <a:xfrm>
            <a:off x="155575" y="-2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1" name="Google Shape;351;g1f4e7d7cbd7_0_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6300" y="3508250"/>
            <a:ext cx="4197503" cy="2485101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g1f4e7d7cbd7_0_130"/>
          <p:cNvSpPr txBox="1"/>
          <p:nvPr/>
        </p:nvSpPr>
        <p:spPr>
          <a:xfrm>
            <a:off x="294250" y="1742800"/>
            <a:ext cx="8725200" cy="11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 tamaño y su forma 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varían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los distintos segmentos medulares, se asemeja a una mariposa o letra H</a:t>
            </a:r>
            <a:endParaRPr sz="2400" u="sng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3" name="Google Shape;353;g1f4e7d7cbd7_0_1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650" y="3525504"/>
            <a:ext cx="3330550" cy="248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1f4e7d7cbd7_0_141"/>
          <p:cNvSpPr txBox="1"/>
          <p:nvPr>
            <p:ph type="title"/>
          </p:nvPr>
        </p:nvSpPr>
        <p:spPr>
          <a:xfrm>
            <a:off x="457200" y="430191"/>
            <a:ext cx="82296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ts val="4400"/>
              <a:buFont typeface="Aharoni"/>
              <a:buNone/>
            </a:pPr>
            <a:r>
              <a:rPr lang="es-AR" sz="4400">
                <a:solidFill>
                  <a:srgbClr val="C94B05"/>
                </a:solidFill>
                <a:latin typeface="Aharoni"/>
                <a:ea typeface="Aharoni"/>
                <a:cs typeface="Aharoni"/>
                <a:sym typeface="Aharoni"/>
              </a:rPr>
              <a:t>MÉDULA ESPINAL</a:t>
            </a:r>
            <a:endParaRPr sz="4400">
              <a:solidFill>
                <a:srgbClr val="C94B05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descr="SISTEMA NERVIOSO CENTRAL | Dolopedia" id="359" name="Google Shape;359;g1f4e7d7cbd7_0_141"/>
          <p:cNvSpPr/>
          <p:nvPr/>
        </p:nvSpPr>
        <p:spPr>
          <a:xfrm>
            <a:off x="155575" y="-2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SISTEMA NERVIOSO CENTRAL | Dolopedia" id="360" name="Google Shape;360;g1f4e7d7cbd7_0_141"/>
          <p:cNvSpPr/>
          <p:nvPr/>
        </p:nvSpPr>
        <p:spPr>
          <a:xfrm>
            <a:off x="155575" y="-2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SISTEMA NERVIOSO CENTRAL | Dolopedia" id="361" name="Google Shape;361;g1f4e7d7cbd7_0_141"/>
          <p:cNvSpPr/>
          <p:nvPr/>
        </p:nvSpPr>
        <p:spPr>
          <a:xfrm>
            <a:off x="155575" y="-2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2" name="Google Shape;362;g1f4e7d7cbd7_0_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6300" y="3508250"/>
            <a:ext cx="4197503" cy="2485101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g1f4e7d7cbd7_0_141"/>
          <p:cNvSpPr txBox="1"/>
          <p:nvPr/>
        </p:nvSpPr>
        <p:spPr>
          <a:xfrm>
            <a:off x="294250" y="1742800"/>
            <a:ext cx="8725200" cy="15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las secciones transversales aparece como dos extensiones 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simétricas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cada lado de la 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línea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media y unidas en el centro por la </a:t>
            </a:r>
            <a:r>
              <a:rPr b="1"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comisura gris 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por ella desciende el canal central del sistema ventricular.</a:t>
            </a:r>
            <a:endParaRPr sz="2400" u="sng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1f4e7d7cbd7_0_151"/>
          <p:cNvSpPr txBox="1"/>
          <p:nvPr>
            <p:ph type="title"/>
          </p:nvPr>
        </p:nvSpPr>
        <p:spPr>
          <a:xfrm>
            <a:off x="457200" y="430191"/>
            <a:ext cx="82296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ts val="4400"/>
              <a:buFont typeface="Aharoni"/>
              <a:buNone/>
            </a:pPr>
            <a:r>
              <a:rPr lang="es-AR" sz="4400">
                <a:solidFill>
                  <a:srgbClr val="C94B05"/>
                </a:solidFill>
                <a:latin typeface="Aharoni"/>
                <a:ea typeface="Aharoni"/>
                <a:cs typeface="Aharoni"/>
                <a:sym typeface="Aharoni"/>
              </a:rPr>
              <a:t>MÉDULA ESPINAL</a:t>
            </a:r>
            <a:endParaRPr sz="4400">
              <a:solidFill>
                <a:srgbClr val="C94B05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descr="SISTEMA NERVIOSO CENTRAL | Dolopedia" id="369" name="Google Shape;369;g1f4e7d7cbd7_0_151"/>
          <p:cNvSpPr/>
          <p:nvPr/>
        </p:nvSpPr>
        <p:spPr>
          <a:xfrm>
            <a:off x="155575" y="-2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SISTEMA NERVIOSO CENTRAL | Dolopedia" id="370" name="Google Shape;370;g1f4e7d7cbd7_0_151"/>
          <p:cNvSpPr/>
          <p:nvPr/>
        </p:nvSpPr>
        <p:spPr>
          <a:xfrm>
            <a:off x="155575" y="-2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SISTEMA NERVIOSO CENTRAL | Dolopedia" id="371" name="Google Shape;371;g1f4e7d7cbd7_0_151"/>
          <p:cNvSpPr/>
          <p:nvPr/>
        </p:nvSpPr>
        <p:spPr>
          <a:xfrm>
            <a:off x="155575" y="-2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2" name="Google Shape;372;g1f4e7d7cbd7_0_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6300" y="3508250"/>
            <a:ext cx="4197503" cy="2485101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g1f4e7d7cbd7_0_151"/>
          <p:cNvSpPr txBox="1"/>
          <p:nvPr/>
        </p:nvSpPr>
        <p:spPr>
          <a:xfrm>
            <a:off x="294250" y="1640950"/>
            <a:ext cx="8725200" cy="18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cada lado de la 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línea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media, la </a:t>
            </a:r>
            <a:r>
              <a:rPr lang="es-AR" sz="2400" u="sng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sustancia gris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parcelada en </a:t>
            </a:r>
            <a:r>
              <a:rPr lang="es-AR" sz="2400" u="sng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tres zonas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que tienen 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características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funcionales distintas: el </a:t>
            </a:r>
            <a:r>
              <a:rPr b="1"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asta dorsal (posterior)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el </a:t>
            </a:r>
            <a:r>
              <a:rPr b="1"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asta ventral (anterior)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y, entre ambas la </a:t>
            </a:r>
            <a:r>
              <a:rPr b="1"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zona intermedia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de 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transición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400" u="sng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f4e7d7cbd7_0_160"/>
          <p:cNvSpPr txBox="1"/>
          <p:nvPr>
            <p:ph type="title"/>
          </p:nvPr>
        </p:nvSpPr>
        <p:spPr>
          <a:xfrm>
            <a:off x="457200" y="430191"/>
            <a:ext cx="82296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ts val="4400"/>
              <a:buFont typeface="Aharoni"/>
              <a:buNone/>
            </a:pPr>
            <a:r>
              <a:rPr lang="es-AR" sz="4400">
                <a:solidFill>
                  <a:srgbClr val="C94B05"/>
                </a:solidFill>
                <a:latin typeface="Aharoni"/>
                <a:ea typeface="Aharoni"/>
                <a:cs typeface="Aharoni"/>
                <a:sym typeface="Aharoni"/>
              </a:rPr>
              <a:t>MÉDULA ESPINAL</a:t>
            </a:r>
            <a:endParaRPr sz="4400">
              <a:solidFill>
                <a:srgbClr val="C94B05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descr="SISTEMA NERVIOSO CENTRAL | Dolopedia" id="379" name="Google Shape;379;g1f4e7d7cbd7_0_160"/>
          <p:cNvSpPr/>
          <p:nvPr/>
        </p:nvSpPr>
        <p:spPr>
          <a:xfrm>
            <a:off x="155575" y="-2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SISTEMA NERVIOSO CENTRAL | Dolopedia" id="380" name="Google Shape;380;g1f4e7d7cbd7_0_160"/>
          <p:cNvSpPr/>
          <p:nvPr/>
        </p:nvSpPr>
        <p:spPr>
          <a:xfrm>
            <a:off x="155575" y="-2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SISTEMA NERVIOSO CENTRAL | Dolopedia" id="381" name="Google Shape;381;g1f4e7d7cbd7_0_160"/>
          <p:cNvSpPr/>
          <p:nvPr/>
        </p:nvSpPr>
        <p:spPr>
          <a:xfrm>
            <a:off x="155575" y="-2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2" name="Google Shape;382;g1f4e7d7cbd7_0_160"/>
          <p:cNvSpPr txBox="1"/>
          <p:nvPr/>
        </p:nvSpPr>
        <p:spPr>
          <a:xfrm>
            <a:off x="294250" y="1640950"/>
            <a:ext cx="8725200" cy="18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b="1"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sustancia blanca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la ME 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organizada en tres columnas a cada lado de la 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línea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media: las </a:t>
            </a:r>
            <a:r>
              <a:rPr b="1"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columnas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AR" sz="2400" u="sng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blancas dorsal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s-AR" sz="2400" u="sng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lateral 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lang="es-AR" sz="2400" u="sng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ventral</a:t>
            </a:r>
            <a:endParaRPr sz="2400" u="sng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3" name="Google Shape;383;g1f4e7d7cbd7_0_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5925" y="3672175"/>
            <a:ext cx="6649027" cy="3044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f4e7d7cbd7_0_170"/>
          <p:cNvSpPr txBox="1"/>
          <p:nvPr>
            <p:ph type="title"/>
          </p:nvPr>
        </p:nvSpPr>
        <p:spPr>
          <a:xfrm>
            <a:off x="457200" y="430191"/>
            <a:ext cx="82296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ts val="4400"/>
              <a:buFont typeface="Aharoni"/>
              <a:buNone/>
            </a:pPr>
            <a:r>
              <a:rPr lang="es-AR" sz="4400">
                <a:solidFill>
                  <a:srgbClr val="C94B05"/>
                </a:solidFill>
                <a:latin typeface="Aharoni"/>
                <a:ea typeface="Aharoni"/>
                <a:cs typeface="Aharoni"/>
                <a:sym typeface="Aharoni"/>
              </a:rPr>
              <a:t>Tarea</a:t>
            </a:r>
            <a:endParaRPr sz="4400">
              <a:solidFill>
                <a:srgbClr val="C94B05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descr="SISTEMA NERVIOSO CENTRAL | Dolopedia" id="389" name="Google Shape;389;g1f4e7d7cbd7_0_170"/>
          <p:cNvSpPr/>
          <p:nvPr/>
        </p:nvSpPr>
        <p:spPr>
          <a:xfrm>
            <a:off x="155575" y="-2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SISTEMA NERVIOSO CENTRAL | Dolopedia" id="390" name="Google Shape;390;g1f4e7d7cbd7_0_170"/>
          <p:cNvSpPr/>
          <p:nvPr/>
        </p:nvSpPr>
        <p:spPr>
          <a:xfrm>
            <a:off x="155575" y="-2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SISTEMA NERVIOSO CENTRAL | Dolopedia" id="391" name="Google Shape;391;g1f4e7d7cbd7_0_170"/>
          <p:cNvSpPr/>
          <p:nvPr/>
        </p:nvSpPr>
        <p:spPr>
          <a:xfrm>
            <a:off x="155575" y="-2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2" name="Google Shape;392;g1f4e7d7cbd7_0_170"/>
          <p:cNvSpPr txBox="1"/>
          <p:nvPr/>
        </p:nvSpPr>
        <p:spPr>
          <a:xfrm>
            <a:off x="294250" y="1640950"/>
            <a:ext cx="8725200" cy="18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Completar en el cuaderno de ejercicios la actividad de la 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médula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espinal con sus respectivos nombres. </a:t>
            </a:r>
            <a:endParaRPr sz="24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3" name="Google Shape;393;g1f4e7d7cbd7_0_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5925" y="3672175"/>
            <a:ext cx="6649027" cy="3044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rebro de dibujos animados dando el visto bueno y hablar fotomural •  fotomurales cerebral, membrana, empollón | myloview.es" id="398" name="Google Shape;398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31421" y="3068960"/>
            <a:ext cx="3810000" cy="3286126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38"/>
          <p:cNvSpPr/>
          <p:nvPr/>
        </p:nvSpPr>
        <p:spPr>
          <a:xfrm rot="919947">
            <a:off x="1808109" y="1202563"/>
            <a:ext cx="4222329" cy="2717774"/>
          </a:xfrm>
          <a:prstGeom prst="flowChartMagneticTape">
            <a:avLst/>
          </a:prstGeom>
          <a:solidFill>
            <a:schemeClr val="lt1"/>
          </a:solidFill>
          <a:ln cap="flat" cmpd="sng" w="25400">
            <a:solidFill>
              <a:srgbClr val="5859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44 ideas de Gracias | imagenes para dar gracias, imágenes de gracias,  gracias" id="400" name="Google Shape;400;p38"/>
          <p:cNvPicPr preferRelativeResize="0"/>
          <p:nvPr/>
        </p:nvPicPr>
        <p:blipFill rotWithShape="1">
          <a:blip r:embed="rId4">
            <a:alphaModFix/>
          </a:blip>
          <a:srcRect b="29184" l="8905" r="10933" t="28312"/>
          <a:stretch/>
        </p:blipFill>
        <p:spPr>
          <a:xfrm rot="1254929">
            <a:off x="2252688" y="1918911"/>
            <a:ext cx="3333169" cy="1285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"/>
          <p:cNvSpPr txBox="1"/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ct val="100000"/>
              <a:buFont typeface="Aharoni"/>
              <a:buNone/>
            </a:pPr>
            <a:r>
              <a:rPr lang="es-AR" sz="4400">
                <a:solidFill>
                  <a:srgbClr val="0578A2"/>
                </a:solidFill>
                <a:latin typeface="Aharoni"/>
                <a:ea typeface="Aharoni"/>
                <a:cs typeface="Aharoni"/>
                <a:sym typeface="Aharoni"/>
              </a:rPr>
              <a:t>ORGANIZACIÓN DEL </a:t>
            </a:r>
            <a:br>
              <a:rPr lang="es-AR" sz="4400">
                <a:solidFill>
                  <a:srgbClr val="0578A2"/>
                </a:solidFill>
                <a:latin typeface="Aharoni"/>
                <a:ea typeface="Aharoni"/>
                <a:cs typeface="Aharoni"/>
                <a:sym typeface="Aharoni"/>
              </a:rPr>
            </a:br>
            <a:r>
              <a:rPr lang="es-AR" sz="4400">
                <a:solidFill>
                  <a:srgbClr val="0578A2"/>
                </a:solidFill>
                <a:latin typeface="Aharoni"/>
                <a:ea typeface="Aharoni"/>
                <a:cs typeface="Aharoni"/>
                <a:sym typeface="Aharoni"/>
              </a:rPr>
              <a:t>SISTEMA NERVIOSO</a:t>
            </a:r>
            <a:endParaRPr sz="4400">
              <a:solidFill>
                <a:srgbClr val="0578A2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pic>
        <p:nvPicPr>
          <p:cNvPr descr="Qué es y cómo se estructura el sistema nervioso - Neurocirugía de la Torre" id="168" name="Google Shape;16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1538" y="2500306"/>
            <a:ext cx="4705350" cy="3190876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"/>
          <p:cNvSpPr txBox="1"/>
          <p:nvPr>
            <p:ph type="title"/>
          </p:nvPr>
        </p:nvSpPr>
        <p:spPr>
          <a:xfrm>
            <a:off x="500034" y="214290"/>
            <a:ext cx="8229600" cy="7857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ts val="4400"/>
              <a:buFont typeface="Aharoni"/>
              <a:buNone/>
            </a:pPr>
            <a:r>
              <a:rPr lang="es-AR" sz="4400">
                <a:solidFill>
                  <a:srgbClr val="C94B05"/>
                </a:solidFill>
                <a:latin typeface="Aharoni"/>
                <a:ea typeface="Aharoni"/>
                <a:cs typeface="Aharoni"/>
                <a:sym typeface="Aharoni"/>
              </a:rPr>
              <a:t>SISTEMA NERVIOSO</a:t>
            </a:r>
            <a:endParaRPr sz="4400">
              <a:solidFill>
                <a:srgbClr val="C94B05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descr="SISTEMA NERVIOSO CENTRAL | Dolopedia" id="174" name="Google Shape;174;p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SISTEMA NERVIOSO CENTRAL | Dolopedia" id="175" name="Google Shape;175;p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SISTEMA NERVIOSO CENTRAL | Dolopedia" id="176" name="Google Shape;176;p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Maria florencia (maflorenciacostantino) - Perfil | Pinterest" id="177" name="Google Shape;17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8794" y="1000108"/>
            <a:ext cx="5238750" cy="581025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"/>
          <p:cNvSpPr/>
          <p:nvPr/>
        </p:nvSpPr>
        <p:spPr>
          <a:xfrm>
            <a:off x="7286644" y="500042"/>
            <a:ext cx="428628" cy="1714512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25400">
            <a:solidFill>
              <a:srgbClr val="5859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9" name="Google Shape;179;p3"/>
          <p:cNvSpPr/>
          <p:nvPr/>
        </p:nvSpPr>
        <p:spPr>
          <a:xfrm>
            <a:off x="7286644" y="500042"/>
            <a:ext cx="928694" cy="3786214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25400">
            <a:solidFill>
              <a:srgbClr val="5859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"/>
          <p:cNvSpPr txBox="1"/>
          <p:nvPr>
            <p:ph type="title"/>
          </p:nvPr>
        </p:nvSpPr>
        <p:spPr>
          <a:xfrm>
            <a:off x="457200" y="571504"/>
            <a:ext cx="8229600" cy="7857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ts val="4400"/>
              <a:buFont typeface="Aharoni"/>
              <a:buNone/>
            </a:pPr>
            <a:r>
              <a:rPr lang="es-AR" sz="4400">
                <a:solidFill>
                  <a:srgbClr val="C94B05"/>
                </a:solidFill>
                <a:latin typeface="Aharoni"/>
                <a:ea typeface="Aharoni"/>
                <a:cs typeface="Aharoni"/>
                <a:sym typeface="Aharoni"/>
              </a:rPr>
              <a:t>SISTEMA NERVIOSO</a:t>
            </a:r>
            <a:endParaRPr sz="4400">
              <a:solidFill>
                <a:srgbClr val="C94B05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descr="SISTEMA NERVIOSO CENTRAL | Dolopedia" id="185" name="Google Shape;185;p4"/>
          <p:cNvSpPr/>
          <p:nvPr/>
        </p:nvSpPr>
        <p:spPr>
          <a:xfrm>
            <a:off x="155575" y="21272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SISTEMA NERVIOSO CENTRAL | Dolopedia" id="186" name="Google Shape;186;p4"/>
          <p:cNvSpPr/>
          <p:nvPr/>
        </p:nvSpPr>
        <p:spPr>
          <a:xfrm>
            <a:off x="155575" y="21272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SISTEMA NERVIOSO CENTRAL | Dolopedia" id="187" name="Google Shape;187;p4"/>
          <p:cNvSpPr/>
          <p:nvPr/>
        </p:nvSpPr>
        <p:spPr>
          <a:xfrm>
            <a:off x="155575" y="21272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8" name="Google Shape;188;p4"/>
          <p:cNvSpPr/>
          <p:nvPr/>
        </p:nvSpPr>
        <p:spPr>
          <a:xfrm>
            <a:off x="7643834" y="785794"/>
            <a:ext cx="1143008" cy="3143272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25400">
            <a:solidFill>
              <a:srgbClr val="5859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4"/>
          <p:cNvSpPr txBox="1"/>
          <p:nvPr/>
        </p:nvSpPr>
        <p:spPr>
          <a:xfrm>
            <a:off x="1285852" y="3214686"/>
            <a:ext cx="107157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2800">
                <a:solidFill>
                  <a:srgbClr val="10101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SNC</a:t>
            </a:r>
            <a:endParaRPr b="1" sz="2800">
              <a:solidFill>
                <a:srgbClr val="10101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4"/>
          <p:cNvSpPr txBox="1"/>
          <p:nvPr/>
        </p:nvSpPr>
        <p:spPr>
          <a:xfrm>
            <a:off x="6572264" y="3429000"/>
            <a:ext cx="107157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2800">
                <a:solidFill>
                  <a:srgbClr val="10101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SNP</a:t>
            </a:r>
            <a:endParaRPr b="1" sz="2800">
              <a:solidFill>
                <a:srgbClr val="10101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Pegatinas: Cerebro Y M%C3%A9dula Espinal | Redbubble" id="191" name="Google Shape;191;p4"/>
          <p:cNvPicPr preferRelativeResize="0"/>
          <p:nvPr/>
        </p:nvPicPr>
        <p:blipFill rotWithShape="1">
          <a:blip r:embed="rId3">
            <a:alphaModFix/>
          </a:blip>
          <a:srcRect b="8749" l="32500" r="32500" t="8750"/>
          <a:stretch/>
        </p:blipFill>
        <p:spPr>
          <a:xfrm>
            <a:off x="3357554" y="1285860"/>
            <a:ext cx="2000264" cy="4714908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4"/>
          <p:cNvSpPr/>
          <p:nvPr/>
        </p:nvSpPr>
        <p:spPr>
          <a:xfrm>
            <a:off x="396647" y="747607"/>
            <a:ext cx="1032082" cy="3000396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25400">
            <a:solidFill>
              <a:srgbClr val="5859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4"/>
          <p:cNvSpPr txBox="1"/>
          <p:nvPr/>
        </p:nvSpPr>
        <p:spPr>
          <a:xfrm>
            <a:off x="1928794" y="1785926"/>
            <a:ext cx="150019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ENCÉFALO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4" name="Google Shape;194;p4"/>
          <p:cNvSpPr txBox="1"/>
          <p:nvPr/>
        </p:nvSpPr>
        <p:spPr>
          <a:xfrm>
            <a:off x="2071670" y="4643446"/>
            <a:ext cx="150019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MÉDULA ESPINAL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5" name="Google Shape;195;p4"/>
          <p:cNvSpPr/>
          <p:nvPr/>
        </p:nvSpPr>
        <p:spPr>
          <a:xfrm>
            <a:off x="3357554" y="1500174"/>
            <a:ext cx="214314" cy="1071570"/>
          </a:xfrm>
          <a:prstGeom prst="leftBracket">
            <a:avLst>
              <a:gd fmla="val 8333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6" name="Google Shape;196;p4"/>
          <p:cNvSpPr/>
          <p:nvPr/>
        </p:nvSpPr>
        <p:spPr>
          <a:xfrm>
            <a:off x="3571868" y="2714620"/>
            <a:ext cx="214314" cy="3143272"/>
          </a:xfrm>
          <a:prstGeom prst="leftBracket">
            <a:avLst>
              <a:gd fmla="val 8333" name="adj"/>
            </a:avLst>
          </a:prstGeom>
          <a:noFill/>
          <a:ln cap="flat" cmpd="sng" w="2857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97" name="Google Shape;197;p4"/>
          <p:cNvCxnSpPr/>
          <p:nvPr/>
        </p:nvCxnSpPr>
        <p:spPr>
          <a:xfrm rot="-5400000">
            <a:off x="1678761" y="2464587"/>
            <a:ext cx="785818" cy="428628"/>
          </a:xfrm>
          <a:prstGeom prst="straightConnector1">
            <a:avLst/>
          </a:prstGeom>
          <a:noFill/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98" name="Google Shape;198;p4"/>
          <p:cNvCxnSpPr>
            <a:stCxn id="189" idx="2"/>
          </p:cNvCxnSpPr>
          <p:nvPr/>
        </p:nvCxnSpPr>
        <p:spPr>
          <a:xfrm>
            <a:off x="1821637" y="3737906"/>
            <a:ext cx="607200" cy="834000"/>
          </a:xfrm>
          <a:prstGeom prst="straightConnector1">
            <a:avLst/>
          </a:prstGeom>
          <a:noFill/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"/>
          <p:cNvSpPr txBox="1"/>
          <p:nvPr>
            <p:ph type="title"/>
          </p:nvPr>
        </p:nvSpPr>
        <p:spPr>
          <a:xfrm>
            <a:off x="457200" y="430191"/>
            <a:ext cx="8229600" cy="7857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ts val="4400"/>
              <a:buFont typeface="Aharoni"/>
              <a:buNone/>
            </a:pPr>
            <a:r>
              <a:rPr lang="es-AR" sz="4400">
                <a:solidFill>
                  <a:srgbClr val="C94B05"/>
                </a:solidFill>
                <a:latin typeface="Aharoni"/>
                <a:ea typeface="Aharoni"/>
                <a:cs typeface="Aharoni"/>
                <a:sym typeface="Aharoni"/>
              </a:rPr>
              <a:t>SISTEMA NERVIOSO</a:t>
            </a:r>
            <a:endParaRPr sz="4400">
              <a:solidFill>
                <a:srgbClr val="C94B05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descr="SISTEMA NERVIOSO CENTRAL | Dolopedia" id="204" name="Google Shape;204;p10"/>
          <p:cNvSpPr/>
          <p:nvPr/>
        </p:nvSpPr>
        <p:spPr>
          <a:xfrm>
            <a:off x="155575" y="-24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SISTEMA NERVIOSO CENTRAL | Dolopedia" id="205" name="Google Shape;205;p10"/>
          <p:cNvSpPr/>
          <p:nvPr/>
        </p:nvSpPr>
        <p:spPr>
          <a:xfrm>
            <a:off x="155575" y="-24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SISTEMA NERVIOSO CENTRAL | Dolopedia" id="206" name="Google Shape;206;p10"/>
          <p:cNvSpPr/>
          <p:nvPr/>
        </p:nvSpPr>
        <p:spPr>
          <a:xfrm>
            <a:off x="155575" y="-24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10"/>
          <p:cNvSpPr txBox="1"/>
          <p:nvPr/>
        </p:nvSpPr>
        <p:spPr>
          <a:xfrm>
            <a:off x="1285852" y="3001935"/>
            <a:ext cx="107157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2800">
                <a:solidFill>
                  <a:srgbClr val="10101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SNC</a:t>
            </a:r>
            <a:endParaRPr b="1" sz="2800">
              <a:solidFill>
                <a:srgbClr val="10101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10"/>
          <p:cNvSpPr/>
          <p:nvPr/>
        </p:nvSpPr>
        <p:spPr>
          <a:xfrm>
            <a:off x="396647" y="715918"/>
            <a:ext cx="1032082" cy="2819333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25400">
            <a:solidFill>
              <a:srgbClr val="5859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10"/>
          <p:cNvSpPr txBox="1"/>
          <p:nvPr/>
        </p:nvSpPr>
        <p:spPr>
          <a:xfrm>
            <a:off x="2000232" y="1644613"/>
            <a:ext cx="164307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ENCÉFALO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10"/>
          <p:cNvSpPr txBox="1"/>
          <p:nvPr/>
        </p:nvSpPr>
        <p:spPr>
          <a:xfrm>
            <a:off x="2071670" y="4502133"/>
            <a:ext cx="164307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MÉDULA ESPINAL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11" name="Google Shape;211;p10"/>
          <p:cNvCxnSpPr/>
          <p:nvPr/>
        </p:nvCxnSpPr>
        <p:spPr>
          <a:xfrm rot="-5400000">
            <a:off x="1678761" y="2251836"/>
            <a:ext cx="785818" cy="428628"/>
          </a:xfrm>
          <a:prstGeom prst="straightConnector1">
            <a:avLst/>
          </a:prstGeom>
          <a:noFill/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12" name="Google Shape;212;p10"/>
          <p:cNvCxnSpPr>
            <a:stCxn id="207" idx="2"/>
          </p:cNvCxnSpPr>
          <p:nvPr/>
        </p:nvCxnSpPr>
        <p:spPr>
          <a:xfrm>
            <a:off x="1821637" y="3525155"/>
            <a:ext cx="607200" cy="834000"/>
          </a:xfrm>
          <a:prstGeom prst="straightConnector1">
            <a:avLst/>
          </a:prstGeom>
          <a:noFill/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med" w="med" type="stealth"/>
          </a:ln>
        </p:spPr>
      </p:cxnSp>
      <p:pic>
        <p:nvPicPr>
          <p:cNvPr descr="Cómo funciona el sistema nervioso?" id="213" name="Google Shape;213;p10"/>
          <p:cNvPicPr preferRelativeResize="0"/>
          <p:nvPr/>
        </p:nvPicPr>
        <p:blipFill rotWithShape="1">
          <a:blip r:embed="rId3">
            <a:alphaModFix/>
          </a:blip>
          <a:srcRect b="15662" l="2410" r="57830" t="10622"/>
          <a:stretch/>
        </p:blipFill>
        <p:spPr>
          <a:xfrm>
            <a:off x="3786182" y="1174600"/>
            <a:ext cx="3143273" cy="5542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f4e7d7cbd7_0_0"/>
          <p:cNvSpPr txBox="1"/>
          <p:nvPr>
            <p:ph type="title"/>
          </p:nvPr>
        </p:nvSpPr>
        <p:spPr>
          <a:xfrm>
            <a:off x="457200" y="430191"/>
            <a:ext cx="82296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ts val="4400"/>
              <a:buFont typeface="Aharoni"/>
              <a:buNone/>
            </a:pPr>
            <a:r>
              <a:rPr lang="es-AR" sz="4400">
                <a:solidFill>
                  <a:srgbClr val="C94B05"/>
                </a:solidFill>
                <a:latin typeface="Aharoni"/>
                <a:ea typeface="Aharoni"/>
                <a:cs typeface="Aharoni"/>
                <a:sym typeface="Aharoni"/>
              </a:rPr>
              <a:t>SISTEMA NERVIOSO</a:t>
            </a:r>
            <a:endParaRPr sz="4400">
              <a:solidFill>
                <a:srgbClr val="C94B05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descr="SISTEMA NERVIOSO CENTRAL | Dolopedia" id="219" name="Google Shape;219;g1f4e7d7cbd7_0_0"/>
          <p:cNvSpPr/>
          <p:nvPr/>
        </p:nvSpPr>
        <p:spPr>
          <a:xfrm>
            <a:off x="155575" y="-2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SISTEMA NERVIOSO CENTRAL | Dolopedia" id="220" name="Google Shape;220;g1f4e7d7cbd7_0_0"/>
          <p:cNvSpPr/>
          <p:nvPr/>
        </p:nvSpPr>
        <p:spPr>
          <a:xfrm>
            <a:off x="155575" y="-2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SISTEMA NERVIOSO CENTRAL | Dolopedia" id="221" name="Google Shape;221;g1f4e7d7cbd7_0_0"/>
          <p:cNvSpPr/>
          <p:nvPr/>
        </p:nvSpPr>
        <p:spPr>
          <a:xfrm>
            <a:off x="155575" y="-2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2" name="Google Shape;222;g1f4e7d7cbd7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275" y="1640950"/>
            <a:ext cx="8657398" cy="5140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f4e7d7cbd7_0_24"/>
          <p:cNvSpPr txBox="1"/>
          <p:nvPr>
            <p:ph type="title"/>
          </p:nvPr>
        </p:nvSpPr>
        <p:spPr>
          <a:xfrm>
            <a:off x="457200" y="430191"/>
            <a:ext cx="82296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ts val="4400"/>
              <a:buFont typeface="Aharoni"/>
              <a:buNone/>
            </a:pPr>
            <a:r>
              <a:rPr lang="es-AR" sz="4400">
                <a:solidFill>
                  <a:srgbClr val="C94B05"/>
                </a:solidFill>
                <a:latin typeface="Aharoni"/>
                <a:ea typeface="Aharoni"/>
                <a:cs typeface="Aharoni"/>
                <a:sym typeface="Aharoni"/>
              </a:rPr>
              <a:t>MÉDULA</a:t>
            </a:r>
            <a:r>
              <a:rPr lang="es-AR" sz="4400">
                <a:solidFill>
                  <a:srgbClr val="C94B05"/>
                </a:solidFill>
                <a:latin typeface="Aharoni"/>
                <a:ea typeface="Aharoni"/>
                <a:cs typeface="Aharoni"/>
                <a:sym typeface="Aharoni"/>
              </a:rPr>
              <a:t> ESPINAL</a:t>
            </a:r>
            <a:endParaRPr sz="4400">
              <a:solidFill>
                <a:srgbClr val="C94B05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descr="SISTEMA NERVIOSO CENTRAL | Dolopedia" id="228" name="Google Shape;228;g1f4e7d7cbd7_0_24"/>
          <p:cNvSpPr/>
          <p:nvPr/>
        </p:nvSpPr>
        <p:spPr>
          <a:xfrm>
            <a:off x="155575" y="-2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SISTEMA NERVIOSO CENTRAL | Dolopedia" id="229" name="Google Shape;229;g1f4e7d7cbd7_0_24"/>
          <p:cNvSpPr/>
          <p:nvPr/>
        </p:nvSpPr>
        <p:spPr>
          <a:xfrm>
            <a:off x="155575" y="-2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SISTEMA NERVIOSO CENTRAL | Dolopedia" id="230" name="Google Shape;230;g1f4e7d7cbd7_0_24"/>
          <p:cNvSpPr/>
          <p:nvPr/>
        </p:nvSpPr>
        <p:spPr>
          <a:xfrm>
            <a:off x="155575" y="-2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1" name="Google Shape;231;g1f4e7d7cbd7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0825" y="1663575"/>
            <a:ext cx="3202650" cy="2775649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g1f4e7d7cbd7_0_24"/>
          <p:cNvSpPr txBox="1"/>
          <p:nvPr/>
        </p:nvSpPr>
        <p:spPr>
          <a:xfrm>
            <a:off x="407400" y="1731475"/>
            <a:ext cx="5092500" cy="4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M.E. esta en constante 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interacción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el SNP y tiene una gran relevancia en dos funciones 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básicas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las </a:t>
            </a:r>
            <a:r>
              <a:rPr b="1"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SENSORIALES 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las </a:t>
            </a:r>
            <a:r>
              <a:rPr b="1"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MOTORAS</a:t>
            </a:r>
            <a:endParaRPr b="1" sz="24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f4e7d7cbd7_0_33"/>
          <p:cNvSpPr txBox="1"/>
          <p:nvPr>
            <p:ph type="title"/>
          </p:nvPr>
        </p:nvSpPr>
        <p:spPr>
          <a:xfrm>
            <a:off x="457200" y="430191"/>
            <a:ext cx="82296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ts val="4400"/>
              <a:buFont typeface="Aharoni"/>
              <a:buNone/>
            </a:pPr>
            <a:r>
              <a:rPr lang="es-AR" sz="4400">
                <a:solidFill>
                  <a:srgbClr val="C94B05"/>
                </a:solidFill>
                <a:latin typeface="Aharoni"/>
                <a:ea typeface="Aharoni"/>
                <a:cs typeface="Aharoni"/>
                <a:sym typeface="Aharoni"/>
              </a:rPr>
              <a:t>MÉDULA ESPINAL</a:t>
            </a:r>
            <a:endParaRPr sz="4400">
              <a:solidFill>
                <a:srgbClr val="C94B05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descr="SISTEMA NERVIOSO CENTRAL | Dolopedia" id="238" name="Google Shape;238;g1f4e7d7cbd7_0_33"/>
          <p:cNvSpPr/>
          <p:nvPr/>
        </p:nvSpPr>
        <p:spPr>
          <a:xfrm>
            <a:off x="155575" y="-2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SISTEMA NERVIOSO CENTRAL | Dolopedia" id="239" name="Google Shape;239;g1f4e7d7cbd7_0_33"/>
          <p:cNvSpPr/>
          <p:nvPr/>
        </p:nvSpPr>
        <p:spPr>
          <a:xfrm>
            <a:off x="155575" y="-2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SISTEMA NERVIOSO CENTRAL | Dolopedia" id="240" name="Google Shape;240;g1f4e7d7cbd7_0_33"/>
          <p:cNvSpPr/>
          <p:nvPr/>
        </p:nvSpPr>
        <p:spPr>
          <a:xfrm>
            <a:off x="155575" y="-2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1" name="Google Shape;241;g1f4e7d7cbd7_0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0825" y="1663575"/>
            <a:ext cx="3202650" cy="2775649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g1f4e7d7cbd7_0_33"/>
          <p:cNvSpPr txBox="1"/>
          <p:nvPr/>
        </p:nvSpPr>
        <p:spPr>
          <a:xfrm>
            <a:off x="407400" y="1731475"/>
            <a:ext cx="5092500" cy="4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entury Gothic"/>
              <a:buChar char="●"/>
            </a:pPr>
            <a:r>
              <a:rPr lang="es-AR" sz="2400" u="sng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Recibe la </a:t>
            </a:r>
            <a:r>
              <a:rPr lang="es-AR" sz="2400" u="sng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información</a:t>
            </a:r>
            <a:r>
              <a:rPr lang="es-AR" sz="2400" u="sng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sensorial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somática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visceral- que el SNP le transmite desde el tronco y las 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extremidades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s-AR" sz="2400" u="sng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procesa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canaliza una parte importante de esta 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información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encéfalo</a:t>
            </a:r>
            <a:r>
              <a:rPr lang="es-AR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4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oticario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2022-03-29T18:12:46Z</dcterms:created>
  <dc:creator>María Eugenia</dc:creator>
</cp:coreProperties>
</file>