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sldIdLst>
    <p:sldId id="256" r:id="rId2"/>
    <p:sldId id="257" r:id="rId3"/>
    <p:sldId id="258" r:id="rId4"/>
    <p:sldId id="259" r:id="rId5"/>
    <p:sldId id="260" r:id="rId6"/>
    <p:sldId id="261" r:id="rId7"/>
    <p:sldId id="263" r:id="rId8"/>
    <p:sldId id="264" r:id="rId9"/>
    <p:sldId id="26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Estilo claro 1 - Acento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2833802-FEF1-4C79-8D5D-14CF1EAF98D9}" styleName="Estilo claro 2 - Acento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Estilo medio 3 - Énfasis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927FD9-6A93-4547-B02F-35EA9DAC6DCF}" type="datetimeFigureOut">
              <a:rPr lang="es-AR" smtClean="0"/>
              <a:t>2/4/2025</a:t>
            </a:fld>
            <a:endParaRPr lang="es-A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D01246-6AF7-4F1A-A6AB-3599AD53812B}" type="slidenum">
              <a:rPr lang="es-AR" smtClean="0"/>
              <a:t>‹Nº›</a:t>
            </a:fld>
            <a:endParaRPr lang="es-AR"/>
          </a:p>
        </p:txBody>
      </p:sp>
    </p:spTree>
    <p:extLst>
      <p:ext uri="{BB962C8B-B14F-4D97-AF65-F5344CB8AC3E}">
        <p14:creationId xmlns:p14="http://schemas.microsoft.com/office/powerpoint/2010/main" val="3157334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5"/>
          </p:nvPr>
        </p:nvSpPr>
        <p:spPr/>
        <p:txBody>
          <a:bodyPr/>
          <a:lstStyle/>
          <a:p>
            <a:fld id="{79D01246-6AF7-4F1A-A6AB-3599AD53812B}" type="slidenum">
              <a:rPr lang="es-AR" smtClean="0"/>
              <a:t>5</a:t>
            </a:fld>
            <a:endParaRPr lang="es-AR"/>
          </a:p>
        </p:txBody>
      </p:sp>
    </p:spTree>
    <p:extLst>
      <p:ext uri="{BB962C8B-B14F-4D97-AF65-F5344CB8AC3E}">
        <p14:creationId xmlns:p14="http://schemas.microsoft.com/office/powerpoint/2010/main" val="3418205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414128BB-F097-40D6-AD4F-61A04CA8B346}" type="datetimeFigureOut">
              <a:rPr lang="es-AR" smtClean="0"/>
              <a:t>2/4/2025</a:t>
            </a:fld>
            <a:endParaRPr lang="es-AR"/>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s-A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C0B32A4-254A-4530-B58D-84BD7B13CC2E}" type="slidenum">
              <a:rPr lang="es-AR" smtClean="0"/>
              <a:t>‹Nº›</a:t>
            </a:fld>
            <a:endParaRPr lang="es-AR"/>
          </a:p>
        </p:txBody>
      </p:sp>
    </p:spTree>
    <p:extLst>
      <p:ext uri="{BB962C8B-B14F-4D97-AF65-F5344CB8AC3E}">
        <p14:creationId xmlns:p14="http://schemas.microsoft.com/office/powerpoint/2010/main" val="421844074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14128BB-F097-40D6-AD4F-61A04CA8B346}" type="datetimeFigureOut">
              <a:rPr lang="es-AR" smtClean="0"/>
              <a:t>2/4/2025</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2C0B32A4-254A-4530-B58D-84BD7B13CC2E}" type="slidenum">
              <a:rPr lang="es-AR" smtClean="0"/>
              <a:t>‹Nº›</a:t>
            </a:fld>
            <a:endParaRPr lang="es-AR"/>
          </a:p>
        </p:txBody>
      </p:sp>
    </p:spTree>
    <p:extLst>
      <p:ext uri="{BB962C8B-B14F-4D97-AF65-F5344CB8AC3E}">
        <p14:creationId xmlns:p14="http://schemas.microsoft.com/office/powerpoint/2010/main" val="2449995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14128BB-F097-40D6-AD4F-61A04CA8B346}" type="datetimeFigureOut">
              <a:rPr lang="es-AR" smtClean="0"/>
              <a:t>2/4/2025</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2C0B32A4-254A-4530-B58D-84BD7B13CC2E}" type="slidenum">
              <a:rPr lang="es-AR" smtClean="0"/>
              <a:t>‹Nº›</a:t>
            </a:fld>
            <a:endParaRPr lang="es-AR"/>
          </a:p>
        </p:txBody>
      </p:sp>
    </p:spTree>
    <p:extLst>
      <p:ext uri="{BB962C8B-B14F-4D97-AF65-F5344CB8AC3E}">
        <p14:creationId xmlns:p14="http://schemas.microsoft.com/office/powerpoint/2010/main" val="3952419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14128BB-F097-40D6-AD4F-61A04CA8B346}" type="datetimeFigureOut">
              <a:rPr lang="es-AR" smtClean="0"/>
              <a:t>2/4/2025</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2C0B32A4-254A-4530-B58D-84BD7B13CC2E}" type="slidenum">
              <a:rPr lang="es-AR" smtClean="0"/>
              <a:t>‹Nº›</a:t>
            </a:fld>
            <a:endParaRPr lang="es-AR"/>
          </a:p>
        </p:txBody>
      </p:sp>
    </p:spTree>
    <p:extLst>
      <p:ext uri="{BB962C8B-B14F-4D97-AF65-F5344CB8AC3E}">
        <p14:creationId xmlns:p14="http://schemas.microsoft.com/office/powerpoint/2010/main" val="4168761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414128BB-F097-40D6-AD4F-61A04CA8B346}" type="datetimeFigureOut">
              <a:rPr lang="es-AR" smtClean="0"/>
              <a:t>2/4/2025</a:t>
            </a:fld>
            <a:endParaRPr lang="es-AR"/>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s-AR"/>
          </a:p>
        </p:txBody>
      </p:sp>
      <p:sp>
        <p:nvSpPr>
          <p:cNvPr id="6" name="Slide Number Placeholder 5"/>
          <p:cNvSpPr>
            <a:spLocks noGrp="1"/>
          </p:cNvSpPr>
          <p:nvPr>
            <p:ph type="sldNum" sz="quarter" idx="12"/>
          </p:nvPr>
        </p:nvSpPr>
        <p:spPr>
          <a:xfrm>
            <a:off x="8604504" y="5212080"/>
            <a:ext cx="2112264" cy="228600"/>
          </a:xfrm>
        </p:spPr>
        <p:txBody>
          <a:bodyPr/>
          <a:lstStyle/>
          <a:p>
            <a:fld id="{2C0B32A4-254A-4530-B58D-84BD7B13CC2E}" type="slidenum">
              <a:rPr lang="es-AR" smtClean="0"/>
              <a:t>‹Nº›</a:t>
            </a:fld>
            <a:endParaRPr lang="es-AR"/>
          </a:p>
        </p:txBody>
      </p:sp>
    </p:spTree>
    <p:extLst>
      <p:ext uri="{BB962C8B-B14F-4D97-AF65-F5344CB8AC3E}">
        <p14:creationId xmlns:p14="http://schemas.microsoft.com/office/powerpoint/2010/main" val="1910522757"/>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14128BB-F097-40D6-AD4F-61A04CA8B346}" type="datetimeFigureOut">
              <a:rPr lang="es-AR" smtClean="0"/>
              <a:t>2/4/2025</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2C0B32A4-254A-4530-B58D-84BD7B13CC2E}" type="slidenum">
              <a:rPr lang="es-AR" smtClean="0"/>
              <a:t>‹Nº›</a:t>
            </a:fld>
            <a:endParaRPr lang="es-AR"/>
          </a:p>
        </p:txBody>
      </p:sp>
    </p:spTree>
    <p:extLst>
      <p:ext uri="{BB962C8B-B14F-4D97-AF65-F5344CB8AC3E}">
        <p14:creationId xmlns:p14="http://schemas.microsoft.com/office/powerpoint/2010/main" val="4162038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14128BB-F097-40D6-AD4F-61A04CA8B346}" type="datetimeFigureOut">
              <a:rPr lang="es-AR" smtClean="0"/>
              <a:t>2/4/2025</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2C0B32A4-254A-4530-B58D-84BD7B13CC2E}" type="slidenum">
              <a:rPr lang="es-AR" smtClean="0"/>
              <a:t>‹Nº›</a:t>
            </a:fld>
            <a:endParaRPr lang="es-AR"/>
          </a:p>
        </p:txBody>
      </p:sp>
    </p:spTree>
    <p:extLst>
      <p:ext uri="{BB962C8B-B14F-4D97-AF65-F5344CB8AC3E}">
        <p14:creationId xmlns:p14="http://schemas.microsoft.com/office/powerpoint/2010/main" val="2832470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14128BB-F097-40D6-AD4F-61A04CA8B346}" type="datetimeFigureOut">
              <a:rPr lang="es-AR" smtClean="0"/>
              <a:t>2/4/2025</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2C0B32A4-254A-4530-B58D-84BD7B13CC2E}" type="slidenum">
              <a:rPr lang="es-AR" smtClean="0"/>
              <a:t>‹Nº›</a:t>
            </a:fld>
            <a:endParaRPr lang="es-AR"/>
          </a:p>
        </p:txBody>
      </p:sp>
    </p:spTree>
    <p:extLst>
      <p:ext uri="{BB962C8B-B14F-4D97-AF65-F5344CB8AC3E}">
        <p14:creationId xmlns:p14="http://schemas.microsoft.com/office/powerpoint/2010/main" val="3263610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4128BB-F097-40D6-AD4F-61A04CA8B346}" type="datetimeFigureOut">
              <a:rPr lang="es-AR" smtClean="0"/>
              <a:t>2/4/2025</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2C0B32A4-254A-4530-B58D-84BD7B13CC2E}" type="slidenum">
              <a:rPr lang="es-AR" smtClean="0"/>
              <a:t>‹Nº›</a:t>
            </a:fld>
            <a:endParaRPr lang="es-AR"/>
          </a:p>
        </p:txBody>
      </p:sp>
    </p:spTree>
    <p:extLst>
      <p:ext uri="{BB962C8B-B14F-4D97-AF65-F5344CB8AC3E}">
        <p14:creationId xmlns:p14="http://schemas.microsoft.com/office/powerpoint/2010/main" val="1349584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414128BB-F097-40D6-AD4F-61A04CA8B346}" type="datetimeFigureOut">
              <a:rPr lang="es-AR" smtClean="0"/>
              <a:t>2/4/2025</a:t>
            </a:fld>
            <a:endParaRPr lang="es-AR"/>
          </a:p>
        </p:txBody>
      </p:sp>
      <p:sp>
        <p:nvSpPr>
          <p:cNvPr id="9" name="Footer Placeholder 8"/>
          <p:cNvSpPr>
            <a:spLocks noGrp="1"/>
          </p:cNvSpPr>
          <p:nvPr>
            <p:ph type="ftr" sz="quarter" idx="11"/>
          </p:nvPr>
        </p:nvSpPr>
        <p:spPr/>
        <p:txBody>
          <a:bodyPr/>
          <a:lstStyle>
            <a:lvl1pPr algn="r">
              <a:defRPr/>
            </a:lvl1pPr>
          </a:lstStyle>
          <a:p>
            <a:endParaRPr lang="es-AR"/>
          </a:p>
        </p:txBody>
      </p:sp>
      <p:sp>
        <p:nvSpPr>
          <p:cNvPr id="11" name="Slide Number Placeholder 10"/>
          <p:cNvSpPr>
            <a:spLocks noGrp="1"/>
          </p:cNvSpPr>
          <p:nvPr>
            <p:ph type="sldNum" sz="quarter" idx="12"/>
          </p:nvPr>
        </p:nvSpPr>
        <p:spPr>
          <a:xfrm>
            <a:off x="10396728" y="6227064"/>
            <a:ext cx="1463040" cy="256032"/>
          </a:xfrm>
        </p:spPr>
        <p:txBody>
          <a:bodyPr/>
          <a:lstStyle/>
          <a:p>
            <a:fld id="{2C0B32A4-254A-4530-B58D-84BD7B13CC2E}" type="slidenum">
              <a:rPr lang="es-AR" smtClean="0"/>
              <a:t>‹Nº›</a:t>
            </a:fld>
            <a:endParaRPr lang="es-AR"/>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8632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414128BB-F097-40D6-AD4F-61A04CA8B346}" type="datetimeFigureOut">
              <a:rPr lang="es-AR" smtClean="0"/>
              <a:t>2/4/2025</a:t>
            </a:fld>
            <a:endParaRPr lang="es-A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2C0B32A4-254A-4530-B58D-84BD7B13CC2E}" type="slidenum">
              <a:rPr lang="es-AR" smtClean="0"/>
              <a:t>‹Nº›</a:t>
            </a:fld>
            <a:endParaRPr lang="es-AR"/>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7917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414128BB-F097-40D6-AD4F-61A04CA8B346}" type="datetimeFigureOut">
              <a:rPr lang="es-AR" smtClean="0"/>
              <a:t>2/4/2025</a:t>
            </a:fld>
            <a:endParaRPr lang="es-AR"/>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s-AR"/>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C0B32A4-254A-4530-B58D-84BD7B13CC2E}" type="slidenum">
              <a:rPr lang="es-AR" smtClean="0"/>
              <a:t>‹Nº›</a:t>
            </a:fld>
            <a:endParaRPr lang="es-AR"/>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129406785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016A56-BBA6-4F8A-BC4F-C01E12749348}"/>
              </a:ext>
            </a:extLst>
          </p:cNvPr>
          <p:cNvSpPr>
            <a:spLocks noGrp="1"/>
          </p:cNvSpPr>
          <p:nvPr>
            <p:ph type="ctrTitle"/>
          </p:nvPr>
        </p:nvSpPr>
        <p:spPr>
          <a:xfrm>
            <a:off x="1561707" y="2133600"/>
            <a:ext cx="9068586" cy="2590800"/>
          </a:xfrm>
        </p:spPr>
        <p:txBody>
          <a:bodyPr/>
          <a:lstStyle/>
          <a:p>
            <a:r>
              <a:rPr lang="es-ES" sz="3600" dirty="0"/>
              <a:t>Problematización acerca de la idea de éxito y fracaso escolar.</a:t>
            </a:r>
            <a:br>
              <a:rPr lang="es-ES" sz="3600" dirty="0"/>
            </a:br>
            <a:br>
              <a:rPr lang="es-ES" sz="3600" dirty="0"/>
            </a:br>
            <a:r>
              <a:rPr lang="es-ES" sz="3600" dirty="0"/>
              <a:t>Diferencias entre fracaso escolar y problemas de aprendizaje.</a:t>
            </a:r>
            <a:endParaRPr lang="es-AR" sz="3600" dirty="0"/>
          </a:p>
        </p:txBody>
      </p:sp>
    </p:spTree>
    <p:extLst>
      <p:ext uri="{BB962C8B-B14F-4D97-AF65-F5344CB8AC3E}">
        <p14:creationId xmlns:p14="http://schemas.microsoft.com/office/powerpoint/2010/main" val="4085468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63597F-132F-4C97-9C1D-CF7439A6151A}"/>
              </a:ext>
            </a:extLst>
          </p:cNvPr>
          <p:cNvSpPr>
            <a:spLocks noGrp="1"/>
          </p:cNvSpPr>
          <p:nvPr>
            <p:ph type="title"/>
          </p:nvPr>
        </p:nvSpPr>
        <p:spPr>
          <a:xfrm>
            <a:off x="-185225" y="889084"/>
            <a:ext cx="10058400" cy="1371600"/>
          </a:xfrm>
        </p:spPr>
        <p:txBody>
          <a:bodyPr>
            <a:normAutofit fontScale="90000"/>
          </a:bodyPr>
          <a:lstStyle/>
          <a:p>
            <a:pPr algn="ctr"/>
            <a:r>
              <a:rPr lang="es-ES" dirty="0"/>
              <a:t>FRACASO ESCOLAR  </a:t>
            </a:r>
            <a:br>
              <a:rPr lang="es-ES" dirty="0"/>
            </a:br>
            <a:r>
              <a:rPr lang="es-ES" dirty="0"/>
              <a:t> Terigi</a:t>
            </a:r>
            <a:endParaRPr lang="es-AR" dirty="0"/>
          </a:p>
        </p:txBody>
      </p:sp>
      <p:sp>
        <p:nvSpPr>
          <p:cNvPr id="3" name="Marcador de contenido 2">
            <a:extLst>
              <a:ext uri="{FF2B5EF4-FFF2-40B4-BE49-F238E27FC236}">
                <a16:creationId xmlns:a16="http://schemas.microsoft.com/office/drawing/2014/main" id="{8FE34976-4063-4D59-B8D1-9FCDDE30327A}"/>
              </a:ext>
            </a:extLst>
          </p:cNvPr>
          <p:cNvSpPr>
            <a:spLocks noGrp="1"/>
          </p:cNvSpPr>
          <p:nvPr>
            <p:ph idx="1"/>
          </p:nvPr>
        </p:nvSpPr>
        <p:spPr>
          <a:xfrm>
            <a:off x="1066800" y="2651760"/>
            <a:ext cx="10058400" cy="3931920"/>
          </a:xfrm>
        </p:spPr>
        <p:txBody>
          <a:bodyPr>
            <a:normAutofit/>
          </a:bodyPr>
          <a:lstStyle/>
          <a:p>
            <a:pPr algn="just"/>
            <a:r>
              <a:rPr lang="es-ES" sz="2000" dirty="0"/>
              <a:t>¿Qué es? </a:t>
            </a:r>
            <a:r>
              <a:rPr lang="es-ES" sz="2000" dirty="0">
                <a:sym typeface="Wingdings" panose="05000000000000000000" pitchFamily="2" charset="2"/>
              </a:rPr>
              <a:t> </a:t>
            </a:r>
            <a:r>
              <a:rPr lang="es-ES" sz="2000" dirty="0"/>
              <a:t>Es renunciar a triunfar en la escuela, a lograr más adelante una buena situación, y en consecuencia, a tener acceso al consumo de bienes. Es también renunciar a “ser alguien”, es decir a ser considerado, respetado.</a:t>
            </a:r>
          </a:p>
          <a:p>
            <a:pPr algn="just"/>
            <a:r>
              <a:rPr lang="es-ES" sz="2000" dirty="0"/>
              <a:t>Es habitual encontrarnos con el facilismo de etiquetar como un problema individual del alumno (“déficit”, “retardos madurativos”, “retrasos intelectuales”, “dificultad de aprendizaje”), cuando la situación es más compleja, ya que implica un fracaso masivo. </a:t>
            </a:r>
          </a:p>
          <a:p>
            <a:pPr algn="just"/>
            <a:r>
              <a:rPr lang="es-ES" sz="2000" dirty="0"/>
              <a:t>Cuando se habla de fracaso escolar, se habla de desgranamiento, de repitencia, de bajo rendimiento, de dificultades de aprendizaje, de sobreedad. Se habla también de logros diferenciales según género, según sector social, según etnia, etc.</a:t>
            </a:r>
            <a:endParaRPr lang="es-AR" sz="2000" dirty="0"/>
          </a:p>
        </p:txBody>
      </p:sp>
      <p:pic>
        <p:nvPicPr>
          <p:cNvPr id="4" name="Imagen 3">
            <a:extLst>
              <a:ext uri="{FF2B5EF4-FFF2-40B4-BE49-F238E27FC236}">
                <a16:creationId xmlns:a16="http://schemas.microsoft.com/office/drawing/2014/main" id="{7ABFD10D-3D56-41F5-977A-A050EBF3FCC3}"/>
              </a:ext>
            </a:extLst>
          </p:cNvPr>
          <p:cNvPicPr>
            <a:picLocks noChangeAspect="1"/>
          </p:cNvPicPr>
          <p:nvPr/>
        </p:nvPicPr>
        <p:blipFill>
          <a:blip r:embed="rId2"/>
          <a:stretch>
            <a:fillRect/>
          </a:stretch>
        </p:blipFill>
        <p:spPr>
          <a:xfrm>
            <a:off x="8054843" y="721761"/>
            <a:ext cx="2200503" cy="1717692"/>
          </a:xfrm>
          <a:prstGeom prst="rect">
            <a:avLst/>
          </a:prstGeom>
        </p:spPr>
      </p:pic>
    </p:spTree>
    <p:extLst>
      <p:ext uri="{BB962C8B-B14F-4D97-AF65-F5344CB8AC3E}">
        <p14:creationId xmlns:p14="http://schemas.microsoft.com/office/powerpoint/2010/main" val="3219205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7E01585-745B-48C6-A535-4FC06B257238}"/>
              </a:ext>
            </a:extLst>
          </p:cNvPr>
          <p:cNvSpPr>
            <a:spLocks noGrp="1"/>
          </p:cNvSpPr>
          <p:nvPr>
            <p:ph idx="1"/>
          </p:nvPr>
        </p:nvSpPr>
        <p:spPr>
          <a:xfrm>
            <a:off x="1121898" y="1501726"/>
            <a:ext cx="9948203" cy="3854548"/>
          </a:xfrm>
        </p:spPr>
        <p:txBody>
          <a:bodyPr>
            <a:normAutofit/>
          </a:bodyPr>
          <a:lstStyle/>
          <a:p>
            <a:pPr algn="just"/>
            <a:r>
              <a:rPr lang="es-ES" sz="2000" dirty="0"/>
              <a:t>No se trata de minimizar los riesgos en que se encuentra la infancia ni de desconocer las dificultades que encuentran maestros y profesores para enseñar en contextos específicos. Se trata de evitar que el conocimiento psicoeducativo funcione como coartada para </a:t>
            </a:r>
            <a:r>
              <a:rPr lang="es-ES" sz="2000" b="1" dirty="0"/>
              <a:t>convertir en problemas de los alumnos lo que en verdad son límites en la capacidad de los dispositivos de escolarización </a:t>
            </a:r>
            <a:r>
              <a:rPr lang="es-ES" sz="2000" dirty="0"/>
              <a:t>para dar respuesta a la diversidad de condiciones en que se produce la crianza y la escolarización misma de los sujetos.</a:t>
            </a:r>
          </a:p>
          <a:p>
            <a:pPr algn="just"/>
            <a:endParaRPr lang="es-ES" sz="2000" dirty="0"/>
          </a:p>
          <a:p>
            <a:pPr algn="just"/>
            <a:r>
              <a:rPr lang="es-ES" sz="2000" dirty="0"/>
              <a:t>Es primordial prestar atención como las </a:t>
            </a:r>
            <a:r>
              <a:rPr lang="es-ES" sz="2000" b="1" dirty="0"/>
              <a:t>primeras interrupciones se experimentan en los primeros grados del nivel primario</a:t>
            </a:r>
            <a:r>
              <a:rPr lang="es-ES" sz="2000" dirty="0"/>
              <a:t>, bajo formas de repitencia reiterada y de aprendizajes pocos consolidados que producen una base endeble para la trayectoria escolar posterior de los niños</a:t>
            </a:r>
            <a:endParaRPr lang="es-AR" sz="2000" dirty="0"/>
          </a:p>
        </p:txBody>
      </p:sp>
    </p:spTree>
    <p:extLst>
      <p:ext uri="{BB962C8B-B14F-4D97-AF65-F5344CB8AC3E}">
        <p14:creationId xmlns:p14="http://schemas.microsoft.com/office/powerpoint/2010/main" val="3023308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5C9A3F-C045-4824-B948-F135536A273C}"/>
              </a:ext>
            </a:extLst>
          </p:cNvPr>
          <p:cNvSpPr>
            <a:spLocks noGrp="1"/>
          </p:cNvSpPr>
          <p:nvPr>
            <p:ph type="title"/>
          </p:nvPr>
        </p:nvSpPr>
        <p:spPr/>
        <p:txBody>
          <a:bodyPr>
            <a:normAutofit/>
          </a:bodyPr>
          <a:lstStyle/>
          <a:p>
            <a:r>
              <a:rPr lang="es-ES" sz="4400" dirty="0"/>
              <a:t>Alicia Fernández expresa:</a:t>
            </a:r>
            <a:endParaRPr lang="es-AR" sz="4400" dirty="0"/>
          </a:p>
        </p:txBody>
      </p:sp>
      <p:sp>
        <p:nvSpPr>
          <p:cNvPr id="3" name="Marcador de contenido 2">
            <a:extLst>
              <a:ext uri="{FF2B5EF4-FFF2-40B4-BE49-F238E27FC236}">
                <a16:creationId xmlns:a16="http://schemas.microsoft.com/office/drawing/2014/main" id="{C39C278C-2ECB-4F12-84B2-C5FDC2FFAE91}"/>
              </a:ext>
            </a:extLst>
          </p:cNvPr>
          <p:cNvSpPr>
            <a:spLocks noGrp="1"/>
          </p:cNvSpPr>
          <p:nvPr>
            <p:ph idx="1"/>
          </p:nvPr>
        </p:nvSpPr>
        <p:spPr>
          <a:xfrm>
            <a:off x="1050388" y="2014194"/>
            <a:ext cx="10058400" cy="3931920"/>
          </a:xfrm>
        </p:spPr>
        <p:txBody>
          <a:bodyPr>
            <a:normAutofit/>
          </a:bodyPr>
          <a:lstStyle/>
          <a:p>
            <a:r>
              <a:rPr lang="es-ES" sz="2400" dirty="0"/>
              <a:t>La patología está instalada en las modalidades de enseñanza de la escuela.</a:t>
            </a:r>
          </a:p>
          <a:p>
            <a:r>
              <a:rPr lang="es-ES" sz="2400" dirty="0"/>
              <a:t>Es un </a:t>
            </a:r>
            <a:r>
              <a:rPr lang="es-ES" sz="2400" b="1" dirty="0"/>
              <a:t>problema de aprendizaje reactivo</a:t>
            </a:r>
          </a:p>
          <a:p>
            <a:r>
              <a:rPr lang="es-ES" sz="2400" dirty="0"/>
              <a:t>Aquí encontramos al </a:t>
            </a:r>
            <a:r>
              <a:rPr lang="es-ES" sz="2400" b="1" dirty="0"/>
              <a:t>“desnutrido escolar”</a:t>
            </a:r>
            <a:endParaRPr lang="es-AR" sz="2400" b="1" dirty="0"/>
          </a:p>
        </p:txBody>
      </p:sp>
      <p:pic>
        <p:nvPicPr>
          <p:cNvPr id="4" name="Imagen 3">
            <a:extLst>
              <a:ext uri="{FF2B5EF4-FFF2-40B4-BE49-F238E27FC236}">
                <a16:creationId xmlns:a16="http://schemas.microsoft.com/office/drawing/2014/main" id="{BBE1C70F-254D-41AE-9619-76CED03F0D13}"/>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35367" b="92818" l="10000" r="90000">
                        <a14:foregroundMark x1="68025" y1="36952" x2="68025" y2="36952"/>
                        <a14:foregroundMark x1="66771" y1="41127" x2="66771" y2="41127"/>
                        <a14:foregroundMark x1="63793" y1="49896" x2="63793" y2="49896"/>
                        <a14:foregroundMark x1="65047" y1="41754" x2="65047" y2="41754"/>
                      </a14:backgroundRemoval>
                    </a14:imgEffect>
                  </a14:imgLayer>
                </a14:imgProps>
              </a:ext>
            </a:extLst>
          </a:blip>
          <a:srcRect t="28186" r="-156"/>
          <a:stretch/>
        </p:blipFill>
        <p:spPr>
          <a:xfrm>
            <a:off x="5695071" y="2664568"/>
            <a:ext cx="5671625" cy="3053201"/>
          </a:xfrm>
          <a:prstGeom prst="rect">
            <a:avLst/>
          </a:prstGeom>
        </p:spPr>
      </p:pic>
    </p:spTree>
    <p:extLst>
      <p:ext uri="{BB962C8B-B14F-4D97-AF65-F5344CB8AC3E}">
        <p14:creationId xmlns:p14="http://schemas.microsoft.com/office/powerpoint/2010/main" val="694754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E92714-55D5-44F8-8667-E8532ECEAE2C}"/>
              </a:ext>
            </a:extLst>
          </p:cNvPr>
          <p:cNvSpPr>
            <a:spLocks noGrp="1"/>
          </p:cNvSpPr>
          <p:nvPr>
            <p:ph type="title"/>
          </p:nvPr>
        </p:nvSpPr>
        <p:spPr/>
        <p:txBody>
          <a:bodyPr/>
          <a:lstStyle/>
          <a:p>
            <a:r>
              <a:rPr lang="es-AR" dirty="0"/>
              <a:t>El Desnutrido Escolar- Inés </a:t>
            </a:r>
            <a:r>
              <a:rPr lang="es-AR" dirty="0" err="1"/>
              <a:t>Rosbaco</a:t>
            </a:r>
            <a:endParaRPr lang="es-AR" dirty="0"/>
          </a:p>
        </p:txBody>
      </p:sp>
      <p:sp>
        <p:nvSpPr>
          <p:cNvPr id="3" name="Marcador de contenido 2">
            <a:extLst>
              <a:ext uri="{FF2B5EF4-FFF2-40B4-BE49-F238E27FC236}">
                <a16:creationId xmlns:a16="http://schemas.microsoft.com/office/drawing/2014/main" id="{6E0CE19D-2E6B-4631-B23D-866835B3E448}"/>
              </a:ext>
            </a:extLst>
          </p:cNvPr>
          <p:cNvSpPr>
            <a:spLocks noGrp="1"/>
          </p:cNvSpPr>
          <p:nvPr>
            <p:ph idx="1"/>
          </p:nvPr>
        </p:nvSpPr>
        <p:spPr>
          <a:xfrm>
            <a:off x="1066800" y="1705970"/>
            <a:ext cx="10058400" cy="4509435"/>
          </a:xfrm>
        </p:spPr>
        <p:txBody>
          <a:bodyPr>
            <a:normAutofit/>
          </a:bodyPr>
          <a:lstStyle/>
          <a:p>
            <a:pPr marL="0" indent="0">
              <a:buNone/>
            </a:pPr>
            <a:r>
              <a:rPr lang="es-ES" dirty="0"/>
              <a:t>Características:</a:t>
            </a:r>
          </a:p>
          <a:p>
            <a:r>
              <a:rPr lang="es-ES" dirty="0"/>
              <a:t>Son niños que desean aprender, pero no se los proveyó de situaciones de aprendizaje que lo hicieran posible.</a:t>
            </a:r>
          </a:p>
          <a:p>
            <a:r>
              <a:rPr lang="es-ES" dirty="0"/>
              <a:t>Es una respuesta reactiva a un contexto que funciona expulsivamente.</a:t>
            </a:r>
          </a:p>
          <a:p>
            <a:r>
              <a:rPr lang="es-ES" dirty="0"/>
              <a:t>Posición pasiva</a:t>
            </a:r>
          </a:p>
          <a:p>
            <a:r>
              <a:rPr lang="es-ES" dirty="0"/>
              <a:t>El niño denuncia el sistema educativo en su misma renuncia al deseo de aprender, con un sentimiento agregado de no poder. </a:t>
            </a:r>
          </a:p>
          <a:p>
            <a:r>
              <a:rPr lang="es-ES" dirty="0"/>
              <a:t>Puede ocurrir que nada de la escuela les sea familiar y que su identidad se encuentre vulnerada</a:t>
            </a:r>
          </a:p>
          <a:p>
            <a:r>
              <a:rPr lang="es-ES" dirty="0"/>
              <a:t>Estos niños tienen vivencias de desamparo y abandono que se remontan a la infancia temprana y que han sido reactivadas como consecuencia del fracaso en sus primeras incursiones en la escuela.</a:t>
            </a:r>
          </a:p>
          <a:p>
            <a:r>
              <a:rPr lang="es-ES" dirty="0"/>
              <a:t>Son niños que llegar a la consulta con un sentimiento de desesperanza, de pérdida de confianza en el otro, de derrota.</a:t>
            </a:r>
          </a:p>
        </p:txBody>
      </p:sp>
    </p:spTree>
    <p:extLst>
      <p:ext uri="{BB962C8B-B14F-4D97-AF65-F5344CB8AC3E}">
        <p14:creationId xmlns:p14="http://schemas.microsoft.com/office/powerpoint/2010/main" val="4138900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BD0008-B0BC-4E5B-B311-E855B5479043}"/>
              </a:ext>
            </a:extLst>
          </p:cNvPr>
          <p:cNvSpPr>
            <a:spLocks noGrp="1"/>
          </p:cNvSpPr>
          <p:nvPr>
            <p:ph type="title"/>
          </p:nvPr>
        </p:nvSpPr>
        <p:spPr/>
        <p:txBody>
          <a:bodyPr/>
          <a:lstStyle/>
          <a:p>
            <a:r>
              <a:rPr lang="es-ES" dirty="0"/>
              <a:t>¿Cuál es la propuesta para superar esto?</a:t>
            </a:r>
            <a:endParaRPr lang="es-AR" dirty="0"/>
          </a:p>
        </p:txBody>
      </p:sp>
      <p:sp>
        <p:nvSpPr>
          <p:cNvPr id="3" name="Marcador de contenido 2">
            <a:extLst>
              <a:ext uri="{FF2B5EF4-FFF2-40B4-BE49-F238E27FC236}">
                <a16:creationId xmlns:a16="http://schemas.microsoft.com/office/drawing/2014/main" id="{EF3304BB-1FFF-4CB5-AF79-1325C81EB377}"/>
              </a:ext>
            </a:extLst>
          </p:cNvPr>
          <p:cNvSpPr>
            <a:spLocks noGrp="1"/>
          </p:cNvSpPr>
          <p:nvPr>
            <p:ph idx="1"/>
          </p:nvPr>
        </p:nvSpPr>
        <p:spPr/>
        <p:txBody>
          <a:bodyPr>
            <a:normAutofit/>
          </a:bodyPr>
          <a:lstStyle/>
          <a:p>
            <a:pPr marL="0" indent="0">
              <a:buNone/>
            </a:pPr>
            <a:r>
              <a:rPr lang="es-ES" sz="2000" dirty="0"/>
              <a:t>Inés </a:t>
            </a:r>
            <a:r>
              <a:rPr lang="es-ES" sz="2000" dirty="0" err="1"/>
              <a:t>Rosbaco</a:t>
            </a:r>
            <a:r>
              <a:rPr lang="es-ES" sz="2000" dirty="0"/>
              <a:t> propone: </a:t>
            </a:r>
          </a:p>
          <a:p>
            <a:r>
              <a:rPr lang="es-ES" sz="2000" dirty="0"/>
              <a:t>Un </a:t>
            </a:r>
            <a:r>
              <a:rPr lang="es-ES" sz="2000" b="1" dirty="0"/>
              <a:t>espacio pedagógico grupal</a:t>
            </a:r>
            <a:r>
              <a:rPr lang="es-ES" sz="2000" dirty="0"/>
              <a:t>, donde el niño pueda ir </a:t>
            </a:r>
            <a:r>
              <a:rPr lang="es-ES" sz="2000" dirty="0" err="1"/>
              <a:t>re-construyendo</a:t>
            </a:r>
            <a:r>
              <a:rPr lang="es-ES" sz="2000" dirty="0"/>
              <a:t> el espacio de confianza dañado (necesario para el despliegue de la curiosidad y el deseo de aprender), y que a su vez, lo ayude a recuperar la autoestima perdida. </a:t>
            </a:r>
          </a:p>
          <a:p>
            <a:r>
              <a:rPr lang="es-ES" sz="2000" dirty="0"/>
              <a:t>Trabajar con la situación generadora ella.</a:t>
            </a:r>
          </a:p>
          <a:p>
            <a:endParaRPr lang="es-ES" sz="2000" dirty="0"/>
          </a:p>
          <a:p>
            <a:r>
              <a:rPr lang="es-ES" sz="2000" dirty="0"/>
              <a:t>La escuela como primer organizador social, puede cumplir una función estructurante e </a:t>
            </a:r>
            <a:r>
              <a:rPr lang="es-ES" sz="2000" dirty="0" err="1"/>
              <a:t>identificante</a:t>
            </a:r>
            <a:r>
              <a:rPr lang="es-ES" sz="2000" dirty="0"/>
              <a:t>, que si se ejerce adecuadamente, contribuye a la construcción de un pensamiento autónomo</a:t>
            </a:r>
            <a:endParaRPr lang="es-AR" sz="2000" dirty="0"/>
          </a:p>
        </p:txBody>
      </p:sp>
    </p:spTree>
    <p:extLst>
      <p:ext uri="{BB962C8B-B14F-4D97-AF65-F5344CB8AC3E}">
        <p14:creationId xmlns:p14="http://schemas.microsoft.com/office/powerpoint/2010/main" val="4253973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80CFBC-2F95-FDC4-5625-A7648CCCE9DC}"/>
              </a:ext>
            </a:extLst>
          </p:cNvPr>
          <p:cNvSpPr>
            <a:spLocks noGrp="1"/>
          </p:cNvSpPr>
          <p:nvPr>
            <p:ph type="title"/>
          </p:nvPr>
        </p:nvSpPr>
        <p:spPr/>
        <p:txBody>
          <a:bodyPr/>
          <a:lstStyle/>
          <a:p>
            <a:r>
              <a:rPr lang="es-ES" dirty="0"/>
              <a:t>Ejemplifiquemos… </a:t>
            </a:r>
            <a:endParaRPr lang="es-AR" dirty="0"/>
          </a:p>
        </p:txBody>
      </p:sp>
      <p:sp>
        <p:nvSpPr>
          <p:cNvPr id="3" name="Marcador de contenido 2">
            <a:extLst>
              <a:ext uri="{FF2B5EF4-FFF2-40B4-BE49-F238E27FC236}">
                <a16:creationId xmlns:a16="http://schemas.microsoft.com/office/drawing/2014/main" id="{BAB6E39A-73B5-F86B-3F24-5F796FFD3C52}"/>
              </a:ext>
            </a:extLst>
          </p:cNvPr>
          <p:cNvSpPr>
            <a:spLocks noGrp="1"/>
          </p:cNvSpPr>
          <p:nvPr>
            <p:ph idx="1"/>
          </p:nvPr>
        </p:nvSpPr>
        <p:spPr/>
        <p:txBody>
          <a:bodyPr>
            <a:normAutofit/>
          </a:bodyPr>
          <a:lstStyle/>
          <a:p>
            <a:pPr algn="just"/>
            <a:r>
              <a:rPr lang="es-ES" dirty="0"/>
              <a:t>Una escuela secundaria de un barrio con altos niveles de vulnerabilidad social, donde muchas familias dependen del trabajo informal y los jóvenes empiezan a trabajar desde temprano para ayudar en sus hogares, la materia de Economía se centra en teorías abstractas sobre mercados internacionales, inflación y macroeconomía, sin relacionarlo con la economía cotidiana de los estudiantes.</a:t>
            </a:r>
          </a:p>
          <a:p>
            <a:pPr algn="just"/>
            <a:r>
              <a:rPr lang="es-ES" b="1" dirty="0"/>
              <a:t>¿Qué sucede?</a:t>
            </a:r>
          </a:p>
          <a:p>
            <a:pPr algn="just">
              <a:buFont typeface="Symbol" panose="05050102010706020507" pitchFamily="18" charset="2"/>
              <a:buChar char=""/>
            </a:pPr>
            <a:r>
              <a:rPr lang="es-ES" dirty="0"/>
              <a:t>Los alumnos no ven relación entre lo que aprenden y su vida diaria.</a:t>
            </a:r>
          </a:p>
          <a:p>
            <a:pPr algn="just">
              <a:buFont typeface="Symbol" panose="05050102010706020507" pitchFamily="18" charset="2"/>
              <a:buChar char=""/>
            </a:pPr>
            <a:r>
              <a:rPr lang="es-ES" dirty="0"/>
              <a:t>Muchos abandonan o no participan porque sienten que esos conocimientos no les serán útiles.</a:t>
            </a:r>
          </a:p>
          <a:p>
            <a:pPr algn="just">
              <a:buFont typeface="Symbol" panose="05050102010706020507" pitchFamily="18" charset="2"/>
              <a:buChar char=""/>
            </a:pPr>
            <a:r>
              <a:rPr lang="es-ES" dirty="0"/>
              <a:t>No se plantean estrategias para acercar los contenidos a su realidad, como trabajar sobre economía popular, cooperativas o estrategias de ahorro en contextos de crisis.</a:t>
            </a:r>
          </a:p>
        </p:txBody>
      </p:sp>
    </p:spTree>
    <p:extLst>
      <p:ext uri="{BB962C8B-B14F-4D97-AF65-F5344CB8AC3E}">
        <p14:creationId xmlns:p14="http://schemas.microsoft.com/office/powerpoint/2010/main" val="1676416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93A256-4152-2BB5-BA92-B54520D9F858}"/>
              </a:ext>
            </a:extLst>
          </p:cNvPr>
          <p:cNvSpPr>
            <a:spLocks noGrp="1"/>
          </p:cNvSpPr>
          <p:nvPr>
            <p:ph type="title"/>
          </p:nvPr>
        </p:nvSpPr>
        <p:spPr/>
        <p:txBody>
          <a:bodyPr/>
          <a:lstStyle/>
          <a:p>
            <a:r>
              <a:rPr lang="es-ES" dirty="0"/>
              <a:t>Alternativa para evitar el fracaso..</a:t>
            </a:r>
            <a:endParaRPr lang="es-AR" dirty="0"/>
          </a:p>
        </p:txBody>
      </p:sp>
      <p:sp>
        <p:nvSpPr>
          <p:cNvPr id="3" name="Marcador de contenido 2">
            <a:extLst>
              <a:ext uri="{FF2B5EF4-FFF2-40B4-BE49-F238E27FC236}">
                <a16:creationId xmlns:a16="http://schemas.microsoft.com/office/drawing/2014/main" id="{52FF68A9-5B35-6935-2332-B333F201E79C}"/>
              </a:ext>
            </a:extLst>
          </p:cNvPr>
          <p:cNvSpPr>
            <a:spLocks noGrp="1"/>
          </p:cNvSpPr>
          <p:nvPr>
            <p:ph idx="1"/>
          </p:nvPr>
        </p:nvSpPr>
        <p:spPr/>
        <p:txBody>
          <a:bodyPr/>
          <a:lstStyle/>
          <a:p>
            <a:pPr marL="182880" marR="0" lvl="0" indent="-182880" algn="just" defTabSz="914400" rtl="0" eaLnBrk="1" fontAlgn="auto" latinLnBrk="0" hangingPunct="1">
              <a:lnSpc>
                <a:spcPct val="100000"/>
              </a:lnSpc>
              <a:spcBef>
                <a:spcPts val="900"/>
              </a:spcBef>
              <a:spcAft>
                <a:spcPts val="0"/>
              </a:spcAft>
              <a:buClr>
                <a:prstClr val="black">
                  <a:lumMod val="85000"/>
                  <a:lumOff val="15000"/>
                </a:prstClr>
              </a:buClr>
              <a:buSzTx/>
              <a:buFont typeface="Garamond" pitchFamily="18" charset="0"/>
              <a:buChar char="◦"/>
              <a:tabLst/>
              <a:defRPr/>
            </a:pPr>
            <a:r>
              <a:rPr kumimoji="0" lang="es-ES" sz="2000" b="1" i="0" u="none" strike="noStrike" kern="1200" cap="none" spc="0" normalizeH="0" baseline="0" noProof="0" dirty="0">
                <a:ln>
                  <a:noFill/>
                </a:ln>
                <a:solidFill>
                  <a:prstClr val="black"/>
                </a:solidFill>
                <a:effectLst/>
                <a:uLnTx/>
                <a:uFillTx/>
                <a:latin typeface="Garamond" panose="02020404030301010803"/>
                <a:ea typeface="+mn-ea"/>
                <a:cs typeface="+mn-cs"/>
              </a:rPr>
              <a:t>Relacionar los temas con situaciones reales, </a:t>
            </a:r>
            <a:r>
              <a:rPr kumimoji="0" lang="es-ES" sz="2000" b="0" i="0" u="none" strike="noStrike" kern="1200" cap="none" spc="0" normalizeH="0" baseline="0" noProof="0" dirty="0">
                <a:ln>
                  <a:noFill/>
                </a:ln>
                <a:solidFill>
                  <a:prstClr val="black"/>
                </a:solidFill>
                <a:effectLst/>
                <a:uLnTx/>
                <a:uFillTx/>
                <a:latin typeface="Garamond" panose="02020404030301010803"/>
                <a:ea typeface="+mn-ea"/>
                <a:cs typeface="+mn-cs"/>
              </a:rPr>
              <a:t>como enseñar economía a partir de casos de microemprendimientos barriales o el impacto de la inflación en la vida cotidiana.</a:t>
            </a:r>
          </a:p>
          <a:p>
            <a:pPr marL="182880" marR="0" lvl="0" indent="-182880" algn="just" defTabSz="914400" rtl="0" eaLnBrk="1" fontAlgn="auto" latinLnBrk="0" hangingPunct="1">
              <a:lnSpc>
                <a:spcPct val="100000"/>
              </a:lnSpc>
              <a:spcBef>
                <a:spcPts val="900"/>
              </a:spcBef>
              <a:spcAft>
                <a:spcPts val="0"/>
              </a:spcAft>
              <a:buClr>
                <a:prstClr val="black">
                  <a:lumMod val="85000"/>
                  <a:lumOff val="15000"/>
                </a:prstClr>
              </a:buClr>
              <a:buSzTx/>
              <a:buFont typeface="Garamond" pitchFamily="18" charset="0"/>
              <a:buChar char="◦"/>
              <a:tabLst/>
              <a:defRPr/>
            </a:pPr>
            <a:r>
              <a:rPr kumimoji="0" lang="es-ES" sz="2000" b="1" i="0" u="none" strike="noStrike" kern="1200" cap="none" spc="0" normalizeH="0" baseline="0" noProof="0" dirty="0">
                <a:ln>
                  <a:noFill/>
                </a:ln>
                <a:solidFill>
                  <a:prstClr val="black"/>
                </a:solidFill>
                <a:effectLst/>
                <a:uLnTx/>
                <a:uFillTx/>
                <a:latin typeface="Garamond" panose="02020404030301010803"/>
                <a:ea typeface="+mn-ea"/>
                <a:cs typeface="+mn-cs"/>
              </a:rPr>
              <a:t>Utilizar ejemplos concretos</a:t>
            </a:r>
            <a:r>
              <a:rPr kumimoji="0" lang="es-ES" sz="2000" b="0" i="0" u="none" strike="noStrike" kern="1200" cap="none" spc="0" normalizeH="0" baseline="0" noProof="0" dirty="0">
                <a:ln>
                  <a:noFill/>
                </a:ln>
                <a:solidFill>
                  <a:prstClr val="black"/>
                </a:solidFill>
                <a:effectLst/>
                <a:uLnTx/>
                <a:uFillTx/>
                <a:latin typeface="Garamond" panose="02020404030301010803"/>
                <a:ea typeface="+mn-ea"/>
                <a:cs typeface="+mn-cs"/>
              </a:rPr>
              <a:t>, como cómo administrar un kiosco, entender el precio de los alimentos o cómo funcionan los planes de financiamiento.</a:t>
            </a:r>
          </a:p>
          <a:p>
            <a:pPr marL="182880" marR="0" lvl="0" indent="-182880" algn="just" defTabSz="914400" rtl="0" eaLnBrk="1" fontAlgn="auto" latinLnBrk="0" hangingPunct="1">
              <a:lnSpc>
                <a:spcPct val="100000"/>
              </a:lnSpc>
              <a:spcBef>
                <a:spcPts val="900"/>
              </a:spcBef>
              <a:spcAft>
                <a:spcPts val="0"/>
              </a:spcAft>
              <a:buClr>
                <a:prstClr val="black">
                  <a:lumMod val="85000"/>
                  <a:lumOff val="15000"/>
                </a:prstClr>
              </a:buClr>
              <a:buSzTx/>
              <a:buFont typeface="Garamond" pitchFamily="18" charset="0"/>
              <a:buChar char="◦"/>
              <a:tabLst/>
              <a:defRPr/>
            </a:pPr>
            <a:r>
              <a:rPr kumimoji="0" lang="es-ES" sz="2000" b="1" i="0" u="none" strike="noStrike" kern="1200" cap="none" spc="0" normalizeH="0" baseline="0" noProof="0" dirty="0">
                <a:ln>
                  <a:noFill/>
                </a:ln>
                <a:solidFill>
                  <a:prstClr val="black"/>
                </a:solidFill>
                <a:effectLst/>
                <a:uLnTx/>
                <a:uFillTx/>
                <a:latin typeface="Garamond" panose="02020404030301010803"/>
                <a:ea typeface="+mn-ea"/>
                <a:cs typeface="+mn-cs"/>
              </a:rPr>
              <a:t>Dar espacio para que los estudiantes compartan sus experiencias y necesidades</a:t>
            </a:r>
            <a:r>
              <a:rPr kumimoji="0" lang="es-ES" sz="2000" b="0" i="0" u="none" strike="noStrike" kern="1200" cap="none" spc="0" normalizeH="0" baseline="0" noProof="0" dirty="0">
                <a:ln>
                  <a:noFill/>
                </a:ln>
                <a:solidFill>
                  <a:prstClr val="black"/>
                </a:solidFill>
                <a:effectLst/>
                <a:uLnTx/>
                <a:uFillTx/>
                <a:latin typeface="Garamond" panose="02020404030301010803"/>
                <a:ea typeface="+mn-ea"/>
                <a:cs typeface="+mn-cs"/>
              </a:rPr>
              <a:t>, permitiendo que los contenidos se adapten a su realidad.</a:t>
            </a:r>
            <a:endParaRPr kumimoji="0" lang="es-AR" sz="2000" b="0" i="0" u="none" strike="noStrike" kern="1200" cap="none" spc="0" normalizeH="0" baseline="0" noProof="0" dirty="0">
              <a:ln>
                <a:noFill/>
              </a:ln>
              <a:solidFill>
                <a:prstClr val="black"/>
              </a:solidFill>
              <a:effectLst/>
              <a:uLnTx/>
              <a:uFillTx/>
              <a:latin typeface="Garamond" panose="02020404030301010803"/>
              <a:ea typeface="+mn-ea"/>
              <a:cs typeface="+mn-cs"/>
            </a:endParaRPr>
          </a:p>
          <a:p>
            <a:endParaRPr lang="es-AR" dirty="0"/>
          </a:p>
        </p:txBody>
      </p:sp>
    </p:spTree>
    <p:extLst>
      <p:ext uri="{BB962C8B-B14F-4D97-AF65-F5344CB8AC3E}">
        <p14:creationId xmlns:p14="http://schemas.microsoft.com/office/powerpoint/2010/main" val="1834023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641C28-72D0-498D-B301-BB1F64D84AAF}"/>
              </a:ext>
            </a:extLst>
          </p:cNvPr>
          <p:cNvSpPr>
            <a:spLocks noGrp="1"/>
          </p:cNvSpPr>
          <p:nvPr>
            <p:ph type="title"/>
          </p:nvPr>
        </p:nvSpPr>
        <p:spPr>
          <a:xfrm>
            <a:off x="1066800" y="149834"/>
            <a:ext cx="10058400" cy="1371600"/>
          </a:xfrm>
        </p:spPr>
        <p:txBody>
          <a:bodyPr>
            <a:normAutofit/>
          </a:bodyPr>
          <a:lstStyle/>
          <a:p>
            <a:br>
              <a:rPr lang="es-ES" sz="3200" dirty="0"/>
            </a:br>
            <a:r>
              <a:rPr lang="es-ES" sz="3200" dirty="0"/>
              <a:t>Veamos las diferencias entre:</a:t>
            </a:r>
            <a:endParaRPr lang="es-AR" sz="3200" dirty="0"/>
          </a:p>
        </p:txBody>
      </p:sp>
      <p:graphicFrame>
        <p:nvGraphicFramePr>
          <p:cNvPr id="4" name="Tabla 4">
            <a:extLst>
              <a:ext uri="{FF2B5EF4-FFF2-40B4-BE49-F238E27FC236}">
                <a16:creationId xmlns:a16="http://schemas.microsoft.com/office/drawing/2014/main" id="{DC665852-3D60-4426-B2EA-B9CFD63DFF3F}"/>
              </a:ext>
            </a:extLst>
          </p:cNvPr>
          <p:cNvGraphicFramePr>
            <a:graphicFrameLocks noGrp="1"/>
          </p:cNvGraphicFramePr>
          <p:nvPr>
            <p:ph idx="1"/>
            <p:extLst>
              <p:ext uri="{D42A27DB-BD31-4B8C-83A1-F6EECF244321}">
                <p14:modId xmlns:p14="http://schemas.microsoft.com/office/powerpoint/2010/main" val="20323034"/>
              </p:ext>
            </p:extLst>
          </p:nvPr>
        </p:nvGraphicFramePr>
        <p:xfrm>
          <a:off x="1066800" y="1521434"/>
          <a:ext cx="10058400" cy="4318000"/>
        </p:xfrm>
        <a:graphic>
          <a:graphicData uri="http://schemas.openxmlformats.org/drawingml/2006/table">
            <a:tbl>
              <a:tblPr firstRow="1" bandRow="1">
                <a:tableStyleId>{72833802-FEF1-4C79-8D5D-14CF1EAF98D9}</a:tableStyleId>
              </a:tblPr>
              <a:tblGrid>
                <a:gridCol w="5029200">
                  <a:extLst>
                    <a:ext uri="{9D8B030D-6E8A-4147-A177-3AD203B41FA5}">
                      <a16:colId xmlns:a16="http://schemas.microsoft.com/office/drawing/2014/main" val="2136704502"/>
                    </a:ext>
                  </a:extLst>
                </a:gridCol>
                <a:gridCol w="5029200">
                  <a:extLst>
                    <a:ext uri="{9D8B030D-6E8A-4147-A177-3AD203B41FA5}">
                      <a16:colId xmlns:a16="http://schemas.microsoft.com/office/drawing/2014/main" val="276345474"/>
                    </a:ext>
                  </a:extLst>
                </a:gridCol>
              </a:tblGrid>
              <a:tr h="370840">
                <a:tc>
                  <a:txBody>
                    <a:bodyPr/>
                    <a:lstStyle/>
                    <a:p>
                      <a:r>
                        <a:rPr lang="es-ES" dirty="0"/>
                        <a:t>FRACASO ESCOLAR</a:t>
                      </a:r>
                      <a:endParaRPr lang="es-AR" dirty="0"/>
                    </a:p>
                  </a:txBody>
                  <a:tcPr/>
                </a:tc>
                <a:tc>
                  <a:txBody>
                    <a:bodyPr/>
                    <a:lstStyle/>
                    <a:p>
                      <a:r>
                        <a:rPr lang="es-ES" dirty="0"/>
                        <a:t>PROBLEMA DE APRENDIZAJE</a:t>
                      </a:r>
                      <a:endParaRPr lang="es-AR" dirty="0"/>
                    </a:p>
                  </a:txBody>
                  <a:tcPr/>
                </a:tc>
                <a:extLst>
                  <a:ext uri="{0D108BD9-81ED-4DB2-BD59-A6C34878D82A}">
                    <a16:rowId xmlns:a16="http://schemas.microsoft.com/office/drawing/2014/main" val="1025681728"/>
                  </a:ext>
                </a:extLst>
              </a:tr>
              <a:tr h="370840">
                <a:tc>
                  <a:txBody>
                    <a:bodyPr/>
                    <a:lstStyle/>
                    <a:p>
                      <a:r>
                        <a:rPr lang="es-ES" dirty="0"/>
                        <a:t>Relacionado a la institución educativa y su entorno social. </a:t>
                      </a:r>
                      <a:endParaRPr lang="es-AR" dirty="0"/>
                    </a:p>
                  </a:txBody>
                  <a:tcPr/>
                </a:tc>
                <a:tc>
                  <a:txBody>
                    <a:bodyPr/>
                    <a:lstStyle/>
                    <a:p>
                      <a:r>
                        <a:rPr lang="es-ES" dirty="0"/>
                        <a:t>Relacionados con el sujeto y su historia, singular y familiar. </a:t>
                      </a:r>
                      <a:endParaRPr lang="es-AR" dirty="0"/>
                    </a:p>
                  </a:txBody>
                  <a:tcPr/>
                </a:tc>
                <a:extLst>
                  <a:ext uri="{0D108BD9-81ED-4DB2-BD59-A6C34878D82A}">
                    <a16:rowId xmlns:a16="http://schemas.microsoft.com/office/drawing/2014/main" val="3041851309"/>
                  </a:ext>
                </a:extLst>
              </a:tr>
              <a:tr h="370840">
                <a:tc>
                  <a:txBody>
                    <a:bodyPr/>
                    <a:lstStyle/>
                    <a:p>
                      <a:r>
                        <a:rPr lang="es-ES" dirty="0"/>
                        <a:t>La patología está instalada en las modalidades de enseñanza de la escuela</a:t>
                      </a:r>
                      <a:endParaRPr lang="es-AR" dirty="0"/>
                    </a:p>
                  </a:txBody>
                  <a:tcPr/>
                </a:tc>
                <a:tc>
                  <a:txBody>
                    <a:bodyPr/>
                    <a:lstStyle/>
                    <a:p>
                      <a:r>
                        <a:rPr lang="es-ES" dirty="0"/>
                        <a:t>La patología está instalada en las modalidades de aprendizaje.</a:t>
                      </a:r>
                      <a:endParaRPr lang="es-AR" dirty="0"/>
                    </a:p>
                  </a:txBody>
                  <a:tcPr/>
                </a:tc>
                <a:extLst>
                  <a:ext uri="{0D108BD9-81ED-4DB2-BD59-A6C34878D82A}">
                    <a16:rowId xmlns:a16="http://schemas.microsoft.com/office/drawing/2014/main" val="1542808982"/>
                  </a:ext>
                </a:extLst>
              </a:tr>
              <a:tr h="370840">
                <a:tc>
                  <a:txBody>
                    <a:bodyPr/>
                    <a:lstStyle/>
                    <a:p>
                      <a:r>
                        <a:rPr lang="es-ES" dirty="0"/>
                        <a:t>Frase característica: “No tengo”</a:t>
                      </a:r>
                      <a:endParaRPr lang="es-AR" dirty="0"/>
                    </a:p>
                  </a:txBody>
                  <a:tcPr/>
                </a:tc>
                <a:tc>
                  <a:txBody>
                    <a:bodyPr/>
                    <a:lstStyle/>
                    <a:p>
                      <a:r>
                        <a:rPr lang="es-ES" dirty="0"/>
                        <a:t>Frase característica: “No puedo”, “No me interesa”</a:t>
                      </a:r>
                      <a:endParaRPr lang="es-AR" dirty="0"/>
                    </a:p>
                  </a:txBody>
                  <a:tcPr/>
                </a:tc>
                <a:extLst>
                  <a:ext uri="{0D108BD9-81ED-4DB2-BD59-A6C34878D82A}">
                    <a16:rowId xmlns:a16="http://schemas.microsoft.com/office/drawing/2014/main" val="2022892528"/>
                  </a:ext>
                </a:extLst>
              </a:tr>
              <a:tr h="370840">
                <a:tc>
                  <a:txBody>
                    <a:bodyPr/>
                    <a:lstStyle/>
                    <a:p>
                      <a:r>
                        <a:rPr lang="es-ES" dirty="0"/>
                        <a:t>Problema de aprendizaje “reactivo”</a:t>
                      </a:r>
                      <a:endParaRPr lang="es-AR" dirty="0"/>
                    </a:p>
                  </a:txBody>
                  <a:tcPr/>
                </a:tc>
                <a:tc>
                  <a:txBody>
                    <a:bodyPr/>
                    <a:lstStyle/>
                    <a:p>
                      <a:r>
                        <a:rPr lang="es-ES" dirty="0"/>
                        <a:t>Síntoma del “no aprender”</a:t>
                      </a:r>
                      <a:endParaRPr lang="es-AR" dirty="0"/>
                    </a:p>
                  </a:txBody>
                  <a:tcPr/>
                </a:tc>
                <a:extLst>
                  <a:ext uri="{0D108BD9-81ED-4DB2-BD59-A6C34878D82A}">
                    <a16:rowId xmlns:a16="http://schemas.microsoft.com/office/drawing/2014/main" val="4258043920"/>
                  </a:ext>
                </a:extLst>
              </a:tr>
              <a:tr h="370840">
                <a:tc>
                  <a:txBody>
                    <a:bodyPr/>
                    <a:lstStyle/>
                    <a:p>
                      <a:r>
                        <a:rPr lang="es-ES" dirty="0"/>
                        <a:t>“Desnutrido escolar”</a:t>
                      </a:r>
                      <a:endParaRPr lang="es-AR" dirty="0"/>
                    </a:p>
                  </a:txBody>
                  <a:tcPr/>
                </a:tc>
                <a:tc>
                  <a:txBody>
                    <a:bodyPr/>
                    <a:lstStyle/>
                    <a:p>
                      <a:r>
                        <a:rPr lang="es-AR" dirty="0"/>
                        <a:t>“Anoréxico escolar”</a:t>
                      </a:r>
                    </a:p>
                  </a:txBody>
                  <a:tcPr/>
                </a:tc>
                <a:extLst>
                  <a:ext uri="{0D108BD9-81ED-4DB2-BD59-A6C34878D82A}">
                    <a16:rowId xmlns:a16="http://schemas.microsoft.com/office/drawing/2014/main" val="2754050249"/>
                  </a:ext>
                </a:extLst>
              </a:tr>
              <a:tr h="370840">
                <a:tc>
                  <a:txBody>
                    <a:bodyPr/>
                    <a:lstStyle/>
                    <a:p>
                      <a:r>
                        <a:rPr lang="es-ES" dirty="0"/>
                        <a:t>Intervención psicopedagógica: </a:t>
                      </a:r>
                    </a:p>
                    <a:p>
                      <a:r>
                        <a:rPr lang="es-ES" dirty="0"/>
                        <a:t>Se dirigirá fundamentalmente a la institución educativa.</a:t>
                      </a:r>
                      <a:endParaRPr lang="es-AR" dirty="0"/>
                    </a:p>
                  </a:txBody>
                  <a:tcPr/>
                </a:tc>
                <a:tc>
                  <a:txBody>
                    <a:bodyPr/>
                    <a:lstStyle/>
                    <a:p>
                      <a:r>
                        <a:rPr lang="es-AR" dirty="0"/>
                        <a:t>Intervención psicopedagógica: </a:t>
                      </a:r>
                    </a:p>
                    <a:p>
                      <a:r>
                        <a:rPr lang="es-AR" dirty="0"/>
                        <a:t>Se dirigirá fundamentalmente al sujeto y a su familia. </a:t>
                      </a:r>
                    </a:p>
                  </a:txBody>
                  <a:tcPr/>
                </a:tc>
                <a:extLst>
                  <a:ext uri="{0D108BD9-81ED-4DB2-BD59-A6C34878D82A}">
                    <a16:rowId xmlns:a16="http://schemas.microsoft.com/office/drawing/2014/main" val="3263185508"/>
                  </a:ext>
                </a:extLst>
              </a:tr>
              <a:tr h="370840">
                <a:tc>
                  <a:txBody>
                    <a:bodyPr/>
                    <a:lstStyle/>
                    <a:p>
                      <a:r>
                        <a:rPr lang="es-ES" dirty="0"/>
                        <a:t>Afecta al aprender del sujeto en sus manifestaciones,  sin llegar a atrapar a </a:t>
                      </a:r>
                      <a:r>
                        <a:rPr lang="es-ES"/>
                        <a:t>la inteligencia.</a:t>
                      </a:r>
                      <a:endParaRPr lang="es-AR" dirty="0"/>
                    </a:p>
                  </a:txBody>
                  <a:tcPr/>
                </a:tc>
                <a:tc>
                  <a:txBody>
                    <a:bodyPr/>
                    <a:lstStyle/>
                    <a:p>
                      <a:r>
                        <a:rPr lang="es-ES" dirty="0"/>
                        <a:t>Afecta la dinámica de articulación entre los niveles de inteligencia, el deseo, el organismo y el cuerpo.</a:t>
                      </a:r>
                      <a:endParaRPr lang="es-AR" dirty="0"/>
                    </a:p>
                  </a:txBody>
                  <a:tcPr/>
                </a:tc>
                <a:extLst>
                  <a:ext uri="{0D108BD9-81ED-4DB2-BD59-A6C34878D82A}">
                    <a16:rowId xmlns:a16="http://schemas.microsoft.com/office/drawing/2014/main" val="348852925"/>
                  </a:ext>
                </a:extLst>
              </a:tr>
            </a:tbl>
          </a:graphicData>
        </a:graphic>
      </p:graphicFrame>
    </p:spTree>
    <p:extLst>
      <p:ext uri="{BB962C8B-B14F-4D97-AF65-F5344CB8AC3E}">
        <p14:creationId xmlns:p14="http://schemas.microsoft.com/office/powerpoint/2010/main" val="118329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Savon</Template>
  <TotalTime>2042</TotalTime>
  <Words>908</Words>
  <Application>Microsoft Office PowerPoint</Application>
  <PresentationFormat>Panorámica</PresentationFormat>
  <Paragraphs>57</Paragraphs>
  <Slides>9</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9</vt:i4>
      </vt:variant>
    </vt:vector>
  </HeadingPairs>
  <TitlesOfParts>
    <vt:vector size="14" baseType="lpstr">
      <vt:lpstr>Calibri</vt:lpstr>
      <vt:lpstr>Garamond</vt:lpstr>
      <vt:lpstr>Symbol</vt:lpstr>
      <vt:lpstr>Wingdings</vt:lpstr>
      <vt:lpstr>Savon</vt:lpstr>
      <vt:lpstr>Problematización acerca de la idea de éxito y fracaso escolar.  Diferencias entre fracaso escolar y problemas de aprendizaje.</vt:lpstr>
      <vt:lpstr>FRACASO ESCOLAR    Terigi</vt:lpstr>
      <vt:lpstr>Presentación de PowerPoint</vt:lpstr>
      <vt:lpstr>Alicia Fernández expresa:</vt:lpstr>
      <vt:lpstr>El Desnutrido Escolar- Inés Rosbaco</vt:lpstr>
      <vt:lpstr>¿Cuál es la propuesta para superar esto?</vt:lpstr>
      <vt:lpstr>Ejemplifiquemos… </vt:lpstr>
      <vt:lpstr>Alternativa para evitar el fracaso..</vt:lpstr>
      <vt:lpstr> Veamos las diferencias entre: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Problematización acerca de la idea de éxito y fracaso escolar.  Diferencias entre fracaso escolar y problemas de aprendizaje.</dc:title>
  <dc:creator>lopezfmanuela@gmail.com</dc:creator>
  <cp:lastModifiedBy>Manuela Lopez</cp:lastModifiedBy>
  <cp:revision>9</cp:revision>
  <dcterms:created xsi:type="dcterms:W3CDTF">2023-03-24T20:07:29Z</dcterms:created>
  <dcterms:modified xsi:type="dcterms:W3CDTF">2025-04-03T10:16:49Z</dcterms:modified>
</cp:coreProperties>
</file>