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7" r:id="rId1"/>
  </p:sldMasterIdLst>
  <p:notesMasterIdLst>
    <p:notesMasterId r:id="rId29"/>
  </p:notesMasterIdLst>
  <p:sldIdLst>
    <p:sldId id="256" r:id="rId2"/>
    <p:sldId id="277" r:id="rId3"/>
    <p:sldId id="278" r:id="rId4"/>
    <p:sldId id="282" r:id="rId5"/>
    <p:sldId id="281" r:id="rId6"/>
    <p:sldId id="283" r:id="rId7"/>
    <p:sldId id="257" r:id="rId8"/>
    <p:sldId id="258" r:id="rId9"/>
    <p:sldId id="259" r:id="rId10"/>
    <p:sldId id="260" r:id="rId11"/>
    <p:sldId id="261" r:id="rId12"/>
    <p:sldId id="262" r:id="rId13"/>
    <p:sldId id="280" r:id="rId14"/>
    <p:sldId id="264" r:id="rId15"/>
    <p:sldId id="265" r:id="rId16"/>
    <p:sldId id="263" r:id="rId17"/>
    <p:sldId id="266" r:id="rId18"/>
    <p:sldId id="267" r:id="rId19"/>
    <p:sldId id="268" r:id="rId20"/>
    <p:sldId id="270" r:id="rId21"/>
    <p:sldId id="271" r:id="rId22"/>
    <p:sldId id="279" r:id="rId23"/>
    <p:sldId id="274" r:id="rId24"/>
    <p:sldId id="275" r:id="rId25"/>
    <p:sldId id="269" r:id="rId26"/>
    <p:sldId id="273" r:id="rId27"/>
    <p:sldId id="276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ed47dcfe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ed47dcfe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ed47dcfe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ed47dcfe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ed47dcfe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ed47dcfe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ed47dcfe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ed47dcfe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ed47dcfe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ed47dcfe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efcea3b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efcea3b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ed47dcfe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ed47dcfe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efcea3b1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efcea3b1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a4c8674381cb0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a4c8674381cb0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ed47dcf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ed47dcf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ed47dcf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ed47dcf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ed47dcf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ed47dcf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ed47dcfe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ed47dcfe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ed47dcfe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ed47dcfe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ed47dcfe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ed47dcfe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ed47dcfe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ed47dcfe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3379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98923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98408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87752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4964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41270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88343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569583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02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95650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33658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29175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0104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86800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87968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28196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68355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270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21274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000000"/>
                </a:solidFill>
              </a:rPr>
              <a:t>SISTEMA NERVIOSO</a:t>
            </a:r>
            <a:r>
              <a:rPr lang="es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7075" y="28811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</a:t>
            </a:r>
            <a:endParaRPr sz="3834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34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34" dirty="0"/>
              <a:t> </a:t>
            </a:r>
            <a:r>
              <a:rPr lang="es" sz="3834" dirty="0">
                <a:solidFill>
                  <a:schemeClr val="accent1"/>
                </a:solidFill>
              </a:rPr>
              <a:t>Bases Biológicas de la Conducta I </a:t>
            </a:r>
            <a:endParaRPr sz="3834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Estructura y organización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El </a:t>
            </a:r>
            <a:r>
              <a:rPr lang="es" sz="1600" dirty="0">
                <a:solidFill>
                  <a:srgbClr val="0070C0"/>
                </a:solidFill>
              </a:rPr>
              <a:t>SN</a:t>
            </a:r>
            <a:r>
              <a:rPr lang="es" sz="1600" dirty="0"/>
              <a:t> está constituido por un </a:t>
            </a:r>
            <a:r>
              <a:rPr lang="es" sz="1600" dirty="0">
                <a:solidFill>
                  <a:srgbClr val="0070C0"/>
                </a:solidFill>
              </a:rPr>
              <a:t>tejido</a:t>
            </a:r>
            <a:r>
              <a:rPr lang="es" sz="1600" dirty="0"/>
              <a:t> extraordinariamente </a:t>
            </a:r>
            <a:r>
              <a:rPr lang="es" sz="1600" dirty="0">
                <a:solidFill>
                  <a:srgbClr val="0070C0"/>
                </a:solidFill>
              </a:rPr>
              <a:t>especializado en la comunicación biológica</a:t>
            </a:r>
            <a:r>
              <a:rPr lang="es" sz="1600" dirty="0"/>
              <a:t> a través de </a:t>
            </a:r>
            <a:r>
              <a:rPr lang="es" sz="1600" dirty="0">
                <a:solidFill>
                  <a:srgbClr val="0070C0"/>
                </a:solidFill>
              </a:rPr>
              <a:t>señales eléctricas y químicas </a:t>
            </a:r>
            <a:r>
              <a:rPr lang="es" sz="1600" dirty="0"/>
              <a:t>: </a:t>
            </a:r>
            <a:r>
              <a:rPr lang="es" sz="1600" b="1" dirty="0">
                <a:solidFill>
                  <a:srgbClr val="0070C0"/>
                </a:solidFill>
              </a:rPr>
              <a:t>El Tejido Nervioso</a:t>
            </a:r>
            <a:r>
              <a:rPr lang="es" sz="1600" b="1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 dirty="0"/>
              <a:t>Este tejido nervioso está constituido por células células llamadas </a:t>
            </a:r>
            <a:r>
              <a:rPr lang="es" sz="1600" dirty="0">
                <a:solidFill>
                  <a:srgbClr val="0070C0"/>
                </a:solidFill>
              </a:rPr>
              <a:t>Neuronas</a:t>
            </a:r>
            <a:r>
              <a:rPr lang="es" sz="1600" dirty="0"/>
              <a:t>, que son altamente especializadas en la </a:t>
            </a:r>
            <a:r>
              <a:rPr lang="e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excitabilidad</a:t>
            </a:r>
            <a:r>
              <a:rPr lang="es" sz="1600" dirty="0">
                <a:solidFill>
                  <a:srgbClr val="0070C0"/>
                </a:solidFill>
              </a:rPr>
              <a:t> y </a:t>
            </a:r>
            <a:r>
              <a:rPr lang="e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conductividad</a:t>
            </a:r>
            <a:r>
              <a:rPr lang="es" sz="1600" dirty="0"/>
              <a:t> (funciones celulares); y por la </a:t>
            </a:r>
            <a:r>
              <a:rPr lang="es" sz="1600" dirty="0">
                <a:solidFill>
                  <a:srgbClr val="0070C0"/>
                </a:solidFill>
              </a:rPr>
              <a:t>Neuroglía</a:t>
            </a:r>
            <a:r>
              <a:rPr lang="es" sz="1600" dirty="0"/>
              <a:t> o </a:t>
            </a:r>
            <a:r>
              <a:rPr lang="es" sz="1600" dirty="0">
                <a:solidFill>
                  <a:srgbClr val="0070C0"/>
                </a:solidFill>
              </a:rPr>
              <a:t>células gliales</a:t>
            </a:r>
            <a:r>
              <a:rPr lang="es" sz="1600" dirty="0"/>
              <a:t>, las que son consideradas como de soporte o auxiliares, pero, cada vez, se les atribuye  importancia funcional.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 dirty="0"/>
              <a:t>- </a:t>
            </a:r>
            <a:r>
              <a:rPr lang="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EXCITABILIDAD</a:t>
            </a:r>
            <a:r>
              <a:rPr lang="es" sz="1600" dirty="0"/>
              <a:t> (capacidad de reaccionar ante distintos estímulos)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600" dirty="0"/>
              <a:t>-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CONDUCTIVIDAD</a:t>
            </a:r>
            <a:r>
              <a:rPr lang="es-ES" sz="1600" dirty="0"/>
              <a:t> (capacidad de transmitir los efectos de la estimulación hacia otras células)</a:t>
            </a:r>
            <a:endParaRPr sz="1600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4ED426-042F-42A7-8EE6-44BDE5D82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01" y="1035947"/>
            <a:ext cx="8404941" cy="307160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E3441C-2ABA-054C-D35B-C23F02375EAF}"/>
              </a:ext>
            </a:extLst>
          </p:cNvPr>
          <p:cNvSpPr txBox="1"/>
          <p:nvPr/>
        </p:nvSpPr>
        <p:spPr>
          <a:xfrm>
            <a:off x="479501" y="3088887"/>
            <a:ext cx="26428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Son células no neuronales del TN. Aportan soporte, protección, nutrición, producen factores de crecimiento que aseguran la supervivencia de las neuronas. </a:t>
            </a:r>
            <a:endParaRPr lang="es-AR" sz="11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71F3E6-14E1-A41D-3717-2159EA765B66}"/>
              </a:ext>
            </a:extLst>
          </p:cNvPr>
          <p:cNvSpPr txBox="1"/>
          <p:nvPr/>
        </p:nvSpPr>
        <p:spPr>
          <a:xfrm>
            <a:off x="3210010" y="2269951"/>
            <a:ext cx="1808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De acuerdo al tamaño:</a:t>
            </a:r>
            <a:endParaRPr lang="es-AR" sz="11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96036A-591B-BCAA-707F-18336EAE591A}"/>
              </a:ext>
            </a:extLst>
          </p:cNvPr>
          <p:cNvSpPr txBox="1"/>
          <p:nvPr/>
        </p:nvSpPr>
        <p:spPr>
          <a:xfrm>
            <a:off x="4572000" y="2811888"/>
            <a:ext cx="423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 células pertenecientes al </a:t>
            </a:r>
            <a:r>
              <a:rPr lang="es-ES" sz="1200" dirty="0" err="1"/>
              <a:t>sist</a:t>
            </a:r>
            <a:r>
              <a:rPr lang="es-ES" sz="1200" dirty="0"/>
              <a:t>. Inmunitario.</a:t>
            </a:r>
            <a:endParaRPr lang="es-AR" sz="1200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467834"/>
            <a:ext cx="8520600" cy="1309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s-AR" sz="2400" dirty="0"/>
              <a:t>Neuronas</a:t>
            </a:r>
            <a:endParaRPr lang="e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El rasgo funcional principal es su especialización en </a:t>
            </a:r>
            <a:r>
              <a:rPr lang="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recibir, conducir y transmitir </a:t>
            </a:r>
            <a:r>
              <a:rPr lang="es" dirty="0"/>
              <a:t>un impulso bioeléctrico: el </a:t>
            </a:r>
            <a:r>
              <a:rPr lang="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potencial de acción o impulso nervioso</a:t>
            </a:r>
            <a:r>
              <a:rPr lang="es" dirty="0"/>
              <a:t>.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4047F6-01D7-4222-B7B7-437A7D050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67" y="1777531"/>
            <a:ext cx="5645889" cy="316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F527EC9B-F65F-7635-FA2E-A35FAE6ED3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0299" y="1013571"/>
            <a:ext cx="8775574" cy="3523059"/>
          </a:xfrm>
        </p:spPr>
        <p:txBody>
          <a:bodyPr/>
          <a:lstStyle/>
          <a:p>
            <a:pPr eaLnBrk="1" hangingPunct="1"/>
            <a:r>
              <a:rPr lang="es-ES" altLang="es-ES" sz="1800" dirty="0">
                <a:latin typeface="Arial" panose="020B0604020202020204" pitchFamily="34" charset="0"/>
              </a:rPr>
              <a:t>Una neurona es la célula nerviosa con todas sus prolongaciones.</a:t>
            </a:r>
          </a:p>
          <a:p>
            <a:pPr eaLnBrk="1" hangingPunct="1"/>
            <a:endParaRPr lang="es-ES" altLang="es-ES" sz="1800" dirty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s-ES" sz="1800" dirty="0">
                <a:latin typeface="Arial" panose="020B0604020202020204" pitchFamily="34" charset="0"/>
              </a:rPr>
              <a:t>Todas tienen un </a:t>
            </a:r>
            <a:r>
              <a:rPr lang="es-ES" altLang="es-ES" sz="1800" b="1" dirty="0">
                <a:latin typeface="Arial" panose="020B0604020202020204" pitchFamily="34" charset="0"/>
              </a:rPr>
              <a:t>cuerpo celular o soma.</a:t>
            </a:r>
          </a:p>
          <a:p>
            <a:pPr eaLnBrk="1" hangingPunct="1"/>
            <a:endParaRPr lang="es-ES" altLang="es-ES" sz="1800" dirty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s-ES" sz="1800" dirty="0">
                <a:latin typeface="Arial" panose="020B0604020202020204" pitchFamily="34" charset="0"/>
              </a:rPr>
              <a:t>Presenta una prolongación larga</a:t>
            </a:r>
            <a:r>
              <a:rPr lang="es-ES" altLang="es-ES" sz="1800" b="1" dirty="0">
                <a:latin typeface="Arial" panose="020B0604020202020204" pitchFamily="34" charset="0"/>
              </a:rPr>
              <a:t> </a:t>
            </a:r>
            <a:r>
              <a:rPr lang="es-ES" altLang="es-ES" sz="1800" dirty="0">
                <a:latin typeface="Arial" panose="020B0604020202020204" pitchFamily="34" charset="0"/>
              </a:rPr>
              <a:t>el</a:t>
            </a:r>
            <a:r>
              <a:rPr lang="es-ES" altLang="es-ES" sz="1800" b="1" dirty="0">
                <a:latin typeface="Arial" panose="020B0604020202020204" pitchFamily="34" charset="0"/>
              </a:rPr>
              <a:t> axón.</a:t>
            </a:r>
          </a:p>
          <a:p>
            <a:pPr eaLnBrk="1" hangingPunct="1"/>
            <a:endParaRPr lang="es-ES" altLang="es-ES" sz="1800" b="1" dirty="0">
              <a:latin typeface="Arial" panose="020B0604020202020204" pitchFamily="34" charset="0"/>
            </a:endParaRPr>
          </a:p>
          <a:p>
            <a:pPr eaLnBrk="1" hangingPunct="1"/>
            <a:r>
              <a:rPr lang="es-ES" altLang="es-ES" sz="1800" dirty="0">
                <a:latin typeface="Arial" panose="020B0604020202020204" pitchFamily="34" charset="0"/>
              </a:rPr>
              <a:t>Numerosas prolongaciones cortas ramificadas</a:t>
            </a:r>
            <a:r>
              <a:rPr lang="es-ES" altLang="es-ES" sz="1800" b="1" dirty="0">
                <a:latin typeface="Arial" panose="020B0604020202020204" pitchFamily="34" charset="0"/>
              </a:rPr>
              <a:t> </a:t>
            </a:r>
            <a:r>
              <a:rPr lang="es-ES" altLang="es-ES" sz="1800" dirty="0">
                <a:latin typeface="Arial" panose="020B0604020202020204" pitchFamily="34" charset="0"/>
              </a:rPr>
              <a:t>las</a:t>
            </a:r>
            <a:r>
              <a:rPr lang="es-ES" altLang="es-ES" sz="1800" b="1" dirty="0">
                <a:latin typeface="Arial" panose="020B0604020202020204" pitchFamily="34" charset="0"/>
              </a:rPr>
              <a:t> dendritas</a:t>
            </a:r>
            <a:r>
              <a:rPr lang="es-ES" altLang="es-ES" sz="1800" dirty="0">
                <a:latin typeface="Arial" panose="020B0604020202020204" pitchFamily="34" charset="0"/>
              </a:rPr>
              <a:t> que representa la superficie receptiva de la neurona. (Mayor ramificación mayor capacidad de recibir impulsos de otras neuronas)</a:t>
            </a:r>
            <a:endParaRPr lang="es-ES" altLang="es-ES" sz="1800" b="1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200929"/>
            <a:ext cx="8088021" cy="4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/>
              <a:t>Clasificación morfológica.</a:t>
            </a:r>
            <a:endParaRPr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517349" y="961138"/>
            <a:ext cx="453415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-</a:t>
            </a:r>
            <a:r>
              <a:rPr lang="es" b="1" dirty="0"/>
              <a:t>Monopolares, bipolares, multipolares </a:t>
            </a:r>
            <a:r>
              <a:rPr lang="es" dirty="0"/>
              <a:t>(según el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patrón de ramificaciones)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-</a:t>
            </a:r>
            <a:r>
              <a:rPr lang="es" b="1" dirty="0"/>
              <a:t>Axón corto (Golgi II), axón largo (Golgi I),sin axón</a:t>
            </a:r>
            <a:br>
              <a:rPr lang="es" dirty="0"/>
            </a:br>
            <a:r>
              <a:rPr lang="es" dirty="0"/>
              <a:t>(según tamaño del axón)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-</a:t>
            </a:r>
            <a:r>
              <a:rPr lang="es" b="1" dirty="0"/>
              <a:t>Estrelladas, piramidales, fusiformes, etc </a:t>
            </a:r>
            <a:r>
              <a:rPr lang="es" dirty="0"/>
              <a:t>(según la </a:t>
            </a:r>
            <a:br>
              <a:rPr lang="es" dirty="0"/>
            </a:br>
            <a:r>
              <a:rPr lang="es" dirty="0"/>
              <a:t>forma del soma neuronal)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dirty="0"/>
              <a:t>-</a:t>
            </a:r>
            <a:r>
              <a:rPr lang="es" b="1" dirty="0"/>
              <a:t>Colinérgicas, noradrenérgicas, dopaminérgicas, etc </a:t>
            </a:r>
            <a:r>
              <a:rPr lang="es" dirty="0"/>
              <a:t>(según el tipo de neurotransmisor que utilizan)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9B267E-2B65-40F1-BED5-8C8F1934F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403" y="2156659"/>
            <a:ext cx="2107318" cy="28878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21B9A1-5799-4E28-B721-4AFE0CC6F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371" y="0"/>
            <a:ext cx="3908629" cy="1922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21">
            <a:extLst>
              <a:ext uri="{FF2B5EF4-FFF2-40B4-BE49-F238E27FC236}">
                <a16:creationId xmlns:a16="http://schemas.microsoft.com/office/drawing/2014/main" id="{EF77EA88-EDCB-D964-E15B-73A141DDEE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431" y="863550"/>
            <a:ext cx="8088021" cy="4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/>
              <a:t>Clasificación funcional.</a:t>
            </a:r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s" dirty="0"/>
              <a:t>Neuronas receptoras o aferentes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dirty="0"/>
              <a:t>Neuronas conectoras o interneuronas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dirty="0"/>
              <a:t>Neuronas efectoras o eferentes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52A2D8-275B-40F9-9F49-3ED447AC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973" y="1017725"/>
            <a:ext cx="4524027" cy="26682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856893-F066-4187-A0FF-9A73EF558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00" y="2544952"/>
            <a:ext cx="3996573" cy="251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968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/>
              <a:t>Sinapsis.</a:t>
            </a:r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152212" y="58452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Proceso</a:t>
            </a:r>
            <a:r>
              <a:rPr lang="es-ES" dirty="0"/>
              <a:t> mediante el cual se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transmite un impulso </a:t>
            </a:r>
            <a:r>
              <a:rPr lang="es-ES" dirty="0"/>
              <a:t>desde una </a:t>
            </a:r>
            <a:r>
              <a:rPr lang="es-ES" dirty="0">
                <a:solidFill>
                  <a:srgbClr val="00B0F0"/>
                </a:solidFill>
              </a:rPr>
              <a:t>neurona presináptica </a:t>
            </a:r>
            <a:r>
              <a:rPr lang="es-ES" dirty="0"/>
              <a:t>hacia una </a:t>
            </a:r>
            <a:r>
              <a:rPr lang="es-ES" dirty="0">
                <a:solidFill>
                  <a:srgbClr val="00B0F0"/>
                </a:solidFill>
              </a:rPr>
              <a:t>neurona postsináptica </a:t>
            </a:r>
            <a:r>
              <a:rPr lang="es-ES" dirty="0"/>
              <a:t>(o en algunos casos a una célula muscular o glandular). Este proceso se puede clasificar en: </a:t>
            </a: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dirty="0"/>
              <a:t>-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Química</a:t>
            </a:r>
            <a:r>
              <a:rPr lang="es-ES" dirty="0"/>
              <a:t>: de la neurona presináptica se expulsan neurotransmisores que viajan por el espacio intersináptico, para llegar a los receptores ubicados en la neurona postsináptica. </a:t>
            </a:r>
            <a:br>
              <a:rPr lang="es-ES" dirty="0"/>
            </a:br>
            <a:r>
              <a:rPr lang="es-ES" dirty="0"/>
              <a:t>- </a:t>
            </a:r>
            <a:r>
              <a:rPr lang="es-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Eléctrica</a:t>
            </a:r>
            <a:r>
              <a:rPr lang="es-ES" dirty="0"/>
              <a:t>: donde el impulso viaja a través de las neuronas de forma mecánica y automática</a:t>
            </a: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C160D1-D31E-4D0F-B927-786886974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721" y="3077736"/>
            <a:ext cx="6417652" cy="2065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11369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Neuroglía</a:t>
            </a:r>
            <a:endParaRPr dirty="0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04245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Agrupa a los componentes celulares no neuronales del tejido nervioso.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Es considerada como el conjunto de células de soporte y nutrición para las neuronas (término griego que significa elemento de unión o pegamento).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dirty="0"/>
              <a:t>Hoy en día se sabe que la función de la glía es mucho más amplia, ya que participa en diversos aspectos de la neurotransmisión y produce factores de crecimiento que aseguran la supervivencia de las neuronas.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92692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7030A0"/>
                </a:solidFill>
              </a:rPr>
              <a:t>Microglía</a:t>
            </a:r>
            <a:r>
              <a:rPr lang="es" dirty="0"/>
              <a:t>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Son células pertenecientes al </a:t>
            </a:r>
            <a:r>
              <a:rPr lang="es" dirty="0">
                <a:solidFill>
                  <a:srgbClr val="7030A0"/>
                </a:solidFill>
              </a:rPr>
              <a:t>sistema de defensa o inmunitario </a:t>
            </a:r>
            <a:r>
              <a:rPr lang="es" dirty="0"/>
              <a:t>que asientan en el espesor del tejido nervioso. Actúan mediante fagocitosis para eliminar células degeneradas o cuerpos extraños, liberan además factores tróficos que facilitan las reposición de las terminales sinápticas destruidas.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7030A0"/>
                </a:solidFill>
              </a:rPr>
              <a:t>Macroglía</a:t>
            </a:r>
            <a:r>
              <a:rPr lang="es" dirty="0"/>
              <a:t>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7030A0"/>
                </a:solidFill>
              </a:rPr>
              <a:t>Astrocitos</a:t>
            </a:r>
            <a:r>
              <a:rPr lang="es" dirty="0"/>
              <a:t>: función de soporte de los elementos neuronales y papel nutricio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7030A0"/>
                </a:solidFill>
              </a:rPr>
              <a:t>Oligodendrocitos</a:t>
            </a:r>
            <a:r>
              <a:rPr lang="es" dirty="0"/>
              <a:t>: revisten los axones de mielina en el SNC. Las células de Schwann hacen lo propio en el SNP.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7030A0"/>
                </a:solidFill>
              </a:rPr>
              <a:t>Ependimocitos</a:t>
            </a:r>
            <a:r>
              <a:rPr lang="es" dirty="0"/>
              <a:t>: tapizan las cavidades ventriculares y</a:t>
            </a:r>
            <a:br>
              <a:rPr lang="es" dirty="0"/>
            </a:br>
            <a:r>
              <a:rPr lang="es" dirty="0"/>
              <a:t> ependimaria.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8BC3C2-9543-4FCD-A254-094EB2281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72" y="2571750"/>
            <a:ext cx="4082902" cy="25141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21457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División anatómica.</a:t>
            </a:r>
            <a:endParaRPr dirty="0"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173477" y="63842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1- </a:t>
            </a:r>
            <a:r>
              <a:rPr lang="es" dirty="0">
                <a:solidFill>
                  <a:srgbClr val="7030A0"/>
                </a:solidFill>
              </a:rPr>
              <a:t>Sistema Nervioso Central (SNC</a:t>
            </a:r>
            <a:r>
              <a:rPr lang="es" dirty="0"/>
              <a:t>):  Incluye el encéfalo y la médula </a:t>
            </a:r>
            <a:br>
              <a:rPr lang="es" dirty="0"/>
            </a:br>
            <a:r>
              <a:rPr lang="es" dirty="0"/>
              <a:t>espinal, está rodeado por hueso y envuelto en capas protectoras </a:t>
            </a:r>
            <a:br>
              <a:rPr lang="es" dirty="0"/>
            </a:br>
            <a:r>
              <a:rPr lang="es" dirty="0"/>
              <a:t>(meninges) y espacios llenos de líquido (LCR).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dirty="0"/>
              <a:t>2- </a:t>
            </a:r>
            <a:r>
              <a:rPr lang="es" dirty="0">
                <a:solidFill>
                  <a:srgbClr val="7030A0"/>
                </a:solidFill>
              </a:rPr>
              <a:t>Sistema Nervioso Periférico (SNP</a:t>
            </a:r>
            <a:r>
              <a:rPr lang="es" dirty="0"/>
              <a:t>): Se extiende desde el eje </a:t>
            </a:r>
            <a:br>
              <a:rPr lang="es" dirty="0"/>
            </a:br>
            <a:r>
              <a:rPr lang="es" dirty="0"/>
              <a:t>cerebroespinal a la superficie corporal llevando órdenes motoras</a:t>
            </a:r>
            <a:br>
              <a:rPr lang="es" dirty="0"/>
            </a:br>
            <a:r>
              <a:rPr lang="es" dirty="0"/>
              <a:t> o trayendo estímulos sensitivos por intermedio de los nervios </a:t>
            </a:r>
            <a:br>
              <a:rPr lang="es" dirty="0"/>
            </a:br>
            <a:r>
              <a:rPr lang="es" dirty="0"/>
              <a:t>craneales y espinales.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890D73-D132-4911-908B-1BCF69E00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19" y="0"/>
            <a:ext cx="3238181" cy="48457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876E7-5180-411D-88FB-B292BF06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7" y="229749"/>
            <a:ext cx="6686550" cy="960668"/>
          </a:xfrm>
        </p:spPr>
        <p:txBody>
          <a:bodyPr/>
          <a:lstStyle/>
          <a:p>
            <a:r>
              <a:rPr lang="es-AR" dirty="0"/>
              <a:t>Algunas cuestiones a tener en cuenta antes de comenzar.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62D27-122B-43ED-9BEA-8474F76D9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84" y="1331716"/>
            <a:ext cx="6686550" cy="22594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AR" b="1" dirty="0"/>
              <a:t>Ventral</a:t>
            </a:r>
            <a:r>
              <a:rPr lang="es-AR" dirty="0"/>
              <a:t> = ANTERIOR</a:t>
            </a:r>
          </a:p>
          <a:p>
            <a:pPr>
              <a:buFont typeface="Arial" panose="020B0604020202020204" pitchFamily="34" charset="0"/>
              <a:buChar char="•"/>
            </a:pPr>
            <a:endParaRPr lang="es-AR" dirty="0"/>
          </a:p>
          <a:p>
            <a:pPr>
              <a:buFont typeface="Arial" panose="020B0604020202020204" pitchFamily="34" charset="0"/>
              <a:buChar char="•"/>
            </a:pPr>
            <a:r>
              <a:rPr lang="es-AR" b="1" dirty="0"/>
              <a:t>Dorsal</a:t>
            </a:r>
            <a:r>
              <a:rPr lang="es-AR" dirty="0"/>
              <a:t> = POSTERIOR</a:t>
            </a:r>
          </a:p>
          <a:p>
            <a:pPr>
              <a:buFont typeface="Arial" panose="020B0604020202020204" pitchFamily="34" charset="0"/>
              <a:buChar char="•"/>
            </a:pPr>
            <a:endParaRPr lang="es-AR" dirty="0"/>
          </a:p>
          <a:p>
            <a:pPr>
              <a:buFont typeface="Arial" panose="020B0604020202020204" pitchFamily="34" charset="0"/>
              <a:buChar char="•"/>
            </a:pPr>
            <a:r>
              <a:rPr lang="es-AR" b="1" dirty="0"/>
              <a:t>Lateral </a:t>
            </a:r>
            <a:r>
              <a:rPr lang="es-AR" dirty="0"/>
              <a:t>= POSICIÓN ALEJADA DE LA LÍNEA MEDIA DEL CUERPO.</a:t>
            </a:r>
          </a:p>
          <a:p>
            <a:pPr>
              <a:buFont typeface="Arial" panose="020B0604020202020204" pitchFamily="34" charset="0"/>
              <a:buChar char="•"/>
            </a:pPr>
            <a:endParaRPr lang="es-AR" dirty="0"/>
          </a:p>
          <a:p>
            <a:pPr>
              <a:buFont typeface="Arial" panose="020B0604020202020204" pitchFamily="34" charset="0"/>
              <a:buChar char="•"/>
            </a:pPr>
            <a:r>
              <a:rPr lang="es-AR" b="1" dirty="0"/>
              <a:t>Medial </a:t>
            </a:r>
            <a:r>
              <a:rPr lang="es-AR" dirty="0"/>
              <a:t>= POSICIÓN CERCANA A LA LÍNEA MEDIA DEL CUERPO.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8C5F10-07C2-48D3-8447-70CCA4F9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138" y="2345104"/>
            <a:ext cx="3424862" cy="256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95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887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Sistema Nervioso Central</a:t>
            </a:r>
            <a:endParaRPr dirty="0"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490654" y="667485"/>
            <a:ext cx="8820614" cy="1904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Está conformado por: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 b="1" dirty="0"/>
              <a:t>1-  Encéfalo:</a:t>
            </a:r>
            <a:endParaRPr sz="14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 dirty="0"/>
              <a:t>            -Cerebro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 dirty="0"/>
              <a:t>            -Tronco encefálico (mesencéfalo, </a:t>
            </a:r>
            <a:br>
              <a:rPr lang="es" sz="1400" dirty="0"/>
            </a:br>
            <a:r>
              <a:rPr lang="es" sz="1400" dirty="0"/>
              <a:t>             protuberancia y bulbo raquídeo)</a:t>
            </a:r>
            <a:endParaRPr sz="1400" dirty="0"/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es" sz="1400" dirty="0"/>
              <a:t>      -Cerebelo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 b="1" dirty="0"/>
              <a:t>2-  Médula espinal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Tx/>
              <a:buChar char="-"/>
            </a:pPr>
            <a:endParaRPr sz="105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C6C897-0974-4879-A4FB-C75E55299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776" y="2571750"/>
            <a:ext cx="3338112" cy="23070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D86550-F1A0-4155-9FB9-5A0297E5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88" y="0"/>
            <a:ext cx="3338112" cy="34598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Nervioso Periférico</a:t>
            </a: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El </a:t>
            </a:r>
            <a:r>
              <a:rPr lang="es" dirty="0">
                <a:solidFill>
                  <a:srgbClr val="0070C0"/>
                </a:solidFill>
              </a:rPr>
              <a:t>sistema nervioso periférico (SNP) </a:t>
            </a:r>
            <a:r>
              <a:rPr lang="es" dirty="0"/>
              <a:t>incluye los nervios espinales, nervios craneales y sus ganglios asociados (grupos de células nerviosas fuera del SNC).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dirty="0"/>
              <a:t>Los nervios periféricos son los nervios craneanos y los nervios espinales; cada nervio periférico consiste en haces paralelos de fibras nerviosas, que pueden ser axones eferentes o aferentes, y pueden estar o no mielinizados. 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7B6EF0-41A0-4B28-839E-75D5671F0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27122"/>
            <a:ext cx="2955851" cy="27481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F9D0130-7CD9-8948-EB9C-B02E52C6594A}"/>
              </a:ext>
            </a:extLst>
          </p:cNvPr>
          <p:cNvSpPr txBox="1"/>
          <p:nvPr/>
        </p:nvSpPr>
        <p:spPr>
          <a:xfrm>
            <a:off x="468351" y="2629842"/>
            <a:ext cx="410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Son segmentos de las neuronas que se extienden fuera del SNC.</a:t>
            </a:r>
            <a:endParaRPr lang="es-AR" sz="12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1E352-9E97-415E-BEA5-F7E1456F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4099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AR" dirty="0"/>
              <a:t>Nervios espinales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91CF4-156C-4CA1-825D-9E13F344F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137" y="648368"/>
            <a:ext cx="8520600" cy="3643324"/>
          </a:xfrm>
        </p:spPr>
        <p:txBody>
          <a:bodyPr/>
          <a:lstStyle/>
          <a:p>
            <a:pPr marL="0" indent="0">
              <a:buNone/>
            </a:pPr>
            <a:r>
              <a:rPr lang="es-ES" altLang="es-ES" sz="1400" dirty="0">
                <a:latin typeface="Arial" panose="020B0604020202020204" pitchFamily="34" charset="0"/>
              </a:rPr>
              <a:t>Están formados por las fibras unidas a la medula espinal.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Hay 31 pares de nervios espinales que abandonan la médula, cada nervio está conectado a la misma por 2 raíces: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dirty="0"/>
              <a:t>-</a:t>
            </a:r>
            <a:r>
              <a:rPr lang="es-ES" b="1" dirty="0"/>
              <a:t>raíz anterior </a:t>
            </a:r>
            <a:r>
              <a:rPr lang="es-ES" dirty="0"/>
              <a:t>(haces que conducen los impulsos nerviosos desde el SNC: fibras eferentes)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dirty="0"/>
              <a:t>-</a:t>
            </a:r>
            <a:r>
              <a:rPr lang="es-ES" b="1" dirty="0"/>
              <a:t>raíz posterior </a:t>
            </a:r>
            <a:r>
              <a:rPr lang="es-ES" dirty="0"/>
              <a:t>(haces que llevan impulsos hacia el SNC: fibras aferentes)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dirty="0"/>
              <a:t>Los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cuerpos</a:t>
            </a:r>
            <a:r>
              <a:rPr lang="es-ES" dirty="0"/>
              <a:t> se ubican en un ganglio de la raíz posterior</a:t>
            </a:r>
          </a:p>
          <a:p>
            <a:pPr marL="114300" indent="0">
              <a:buNone/>
            </a:pPr>
            <a:r>
              <a:rPr lang="es-AR" dirty="0"/>
              <a:t>el encéfalo, algunos compuestos totalmente por fibras aferentes, eferentes o mixtos.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308AE1-1C34-6B10-373A-610F2AEB9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17" y="3232770"/>
            <a:ext cx="3520429" cy="18166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A21194-43B5-1DCD-7B30-0901037D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19" y="3036560"/>
            <a:ext cx="1941967" cy="201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1E352-9E97-415E-BEA5-F7E1456F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576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AR" dirty="0"/>
              <a:t>Nervios craneales.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91CF4-156C-4CA1-825D-9E13F344F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7276"/>
            <a:ext cx="8520600" cy="3643324"/>
          </a:xfrm>
        </p:spPr>
        <p:txBody>
          <a:bodyPr/>
          <a:lstStyle/>
          <a:p>
            <a:pPr marL="114300" indent="0">
              <a:buNone/>
            </a:pPr>
            <a:r>
              <a:rPr lang="es-ES" altLang="es-ES" sz="1400" dirty="0">
                <a:latin typeface="Arial" panose="020B0604020202020204" pitchFamily="34" charset="0"/>
              </a:rPr>
              <a:t>Están formadas por las fibras unidas al encéfalo.</a:t>
            </a:r>
            <a:endParaRPr lang="es-AR" dirty="0"/>
          </a:p>
          <a:p>
            <a:r>
              <a:rPr lang="es-AR" dirty="0"/>
              <a:t>Hay 12 pares de nervios craneanos  que abandonan el encéfalo, algunos compuestos totalmente por fibras aferentes, eferentes o mixtos.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6575D-F882-4FD7-9DB1-2E6A30DBB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60" y="1805782"/>
            <a:ext cx="5541871" cy="33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5BB8D-3E36-4F64-B7BD-859CE7A73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2497" y="0"/>
            <a:ext cx="8520600" cy="4844288"/>
          </a:xfrm>
        </p:spPr>
        <p:txBody>
          <a:bodyPr>
            <a:noAutofit/>
          </a:bodyPr>
          <a:lstStyle/>
          <a:p>
            <a:r>
              <a:rPr lang="es-AR" sz="1400" dirty="0"/>
              <a:t>1-Par Olfatorio </a:t>
            </a:r>
          </a:p>
          <a:p>
            <a:pPr marL="114300" indent="0">
              <a:buNone/>
            </a:pPr>
            <a:endParaRPr lang="es-AR" sz="1400" dirty="0"/>
          </a:p>
          <a:p>
            <a:r>
              <a:rPr lang="es-AR" sz="1400" dirty="0"/>
              <a:t>2-Par Óptico </a:t>
            </a:r>
          </a:p>
          <a:p>
            <a:endParaRPr lang="es-AR" sz="1400" dirty="0"/>
          </a:p>
          <a:p>
            <a:r>
              <a:rPr lang="es-AR" sz="1400" dirty="0"/>
              <a:t>3- Par Oculomotor / Motor Ocular Común </a:t>
            </a:r>
          </a:p>
          <a:p>
            <a:pPr marL="114300" indent="0">
              <a:buNone/>
            </a:pPr>
            <a:endParaRPr lang="es-AR" sz="1400" dirty="0"/>
          </a:p>
          <a:p>
            <a:r>
              <a:rPr lang="es-AR" sz="1400" dirty="0"/>
              <a:t>4- Par Troclear / Patético </a:t>
            </a:r>
          </a:p>
          <a:p>
            <a:endParaRPr lang="es-AR" sz="1400" dirty="0"/>
          </a:p>
          <a:p>
            <a:r>
              <a:rPr lang="es-AR" sz="1400" dirty="0"/>
              <a:t>5- Par Trigémino.</a:t>
            </a:r>
          </a:p>
          <a:p>
            <a:endParaRPr lang="es-AR" sz="1400" dirty="0"/>
          </a:p>
          <a:p>
            <a:r>
              <a:rPr lang="es-AR" sz="1400" dirty="0"/>
              <a:t>6- Par Abducen / Motor Ocular Externo </a:t>
            </a:r>
          </a:p>
          <a:p>
            <a:endParaRPr lang="es-AR" sz="1400" dirty="0"/>
          </a:p>
          <a:p>
            <a:r>
              <a:rPr lang="es-AR" sz="1400" dirty="0"/>
              <a:t>7- Par Facial (</a:t>
            </a:r>
            <a:r>
              <a:rPr lang="es-AR" sz="1400" dirty="0" err="1"/>
              <a:t>mov</a:t>
            </a:r>
            <a:r>
              <a:rPr lang="es-AR" sz="1400" dirty="0"/>
              <a:t> de la cara)</a:t>
            </a:r>
          </a:p>
          <a:p>
            <a:endParaRPr lang="es-AR" sz="1400" dirty="0"/>
          </a:p>
          <a:p>
            <a:r>
              <a:rPr lang="es-AR" sz="1400" dirty="0"/>
              <a:t>8- Par Vestibulococlear</a:t>
            </a:r>
          </a:p>
          <a:p>
            <a:endParaRPr lang="es-AR" sz="1400" dirty="0"/>
          </a:p>
          <a:p>
            <a:r>
              <a:rPr lang="es-AR" sz="1400" dirty="0"/>
              <a:t>9- Par Glosofaríngeo</a:t>
            </a:r>
          </a:p>
          <a:p>
            <a:endParaRPr lang="es-AR" sz="1400" dirty="0"/>
          </a:p>
          <a:p>
            <a:r>
              <a:rPr lang="es-AR" sz="1400" dirty="0"/>
              <a:t>10- Par Vago / Neumogástrico.</a:t>
            </a:r>
          </a:p>
          <a:p>
            <a:endParaRPr lang="es-AR" sz="1400" dirty="0"/>
          </a:p>
          <a:p>
            <a:r>
              <a:rPr lang="es-AR" sz="1400" dirty="0"/>
              <a:t>11- Par accesorio / Espinal.</a:t>
            </a:r>
          </a:p>
          <a:p>
            <a:endParaRPr lang="es-AR" sz="1400" dirty="0"/>
          </a:p>
          <a:p>
            <a:r>
              <a:rPr lang="es-AR" sz="1400" dirty="0"/>
              <a:t>12- Par Hipogloso</a:t>
            </a:r>
          </a:p>
        </p:txBody>
      </p:sp>
    </p:spTree>
    <p:extLst>
      <p:ext uri="{BB962C8B-B14F-4D97-AF65-F5344CB8AC3E}">
        <p14:creationId xmlns:p14="http://schemas.microsoft.com/office/powerpoint/2010/main" val="73262508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/>
              <a:t>División funcional.</a:t>
            </a:r>
            <a:endParaRPr dirty="0"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1- </a:t>
            </a:r>
            <a:r>
              <a:rPr lang="es" dirty="0">
                <a:solidFill>
                  <a:schemeClr val="bg2">
                    <a:lumMod val="50000"/>
                  </a:schemeClr>
                </a:solidFill>
              </a:rPr>
              <a:t>Sistema Nervioso Somático (SNS): </a:t>
            </a:r>
            <a:r>
              <a:rPr lang="es" dirty="0"/>
              <a:t>También llamado sistema nervioso de la vida de relación. Es el que nos conecta con el medio. Inerva las estructuras de las paredes del cuerpo (músculo, piel y membranas mucosas). Motilidad y sentidos. Formado por vías aferentes y eferentes.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dirty="0"/>
              <a:t>2- </a:t>
            </a:r>
            <a:r>
              <a:rPr lang="es" dirty="0">
                <a:solidFill>
                  <a:schemeClr val="bg2">
                    <a:lumMod val="50000"/>
                  </a:schemeClr>
                </a:solidFill>
              </a:rPr>
              <a:t>Sistema Nervioso Autónomo (SNA): </a:t>
            </a:r>
            <a:r>
              <a:rPr lang="es" dirty="0"/>
              <a:t>También llamado sistema nervioso vegetativo o visceral. Contiene porciones de los sistemas central y periférico. Controla las actividades de los músculos lisos, de las glándulas de los órganos internos (vísceras) y los vasos sanguíneos, y envía la información al encéfalo (mov intestinales, frec cardíaca, secreciones glandulares, etc).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Sistema Nervioso Autónomo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El SNA se ocupa del </a:t>
            </a:r>
            <a:r>
              <a:rPr lang="es" dirty="0">
                <a:solidFill>
                  <a:schemeClr val="bg2">
                    <a:lumMod val="50000"/>
                  </a:schemeClr>
                </a:solidFill>
              </a:rPr>
              <a:t>control de tejidos como el músculo cardíaco, músculo liso de vasos sanguíneos, vísceras y de las glándulas.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Ayuda a mantener un ambiente corporal interno constante (</a:t>
            </a:r>
            <a:r>
              <a:rPr lang="es" dirty="0">
                <a:solidFill>
                  <a:schemeClr val="bg2">
                    <a:lumMod val="50000"/>
                  </a:schemeClr>
                </a:solidFill>
              </a:rPr>
              <a:t>homeostasis</a:t>
            </a:r>
            <a:r>
              <a:rPr lang="es" dirty="0"/>
              <a:t>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Consiste en vías eferentes, vías aferentes y grupos de neuronas en el cerebro y la médula espinal.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/>
              <a:t>El SNA se divide en: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s" b="1" dirty="0">
                <a:solidFill>
                  <a:schemeClr val="bg2">
                    <a:lumMod val="50000"/>
                  </a:schemeClr>
                </a:solidFill>
              </a:rPr>
              <a:t>Simpático</a:t>
            </a:r>
            <a:r>
              <a:rPr lang="es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s" dirty="0"/>
              <a:t>preservacion del organismo. Ocasiona una respuesta rápida y efectiva ante estímulos exteriores que puedan amenzar la integridad del individuo.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s" b="1" dirty="0">
                <a:solidFill>
                  <a:schemeClr val="bg2">
                    <a:lumMod val="50000"/>
                  </a:schemeClr>
                </a:solidFill>
              </a:rPr>
              <a:t>Parasimpático: </a:t>
            </a:r>
            <a:r>
              <a:rPr lang="es" dirty="0"/>
              <a:t>al contrario del simpático, implica la conservacion de la energía.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366C6AE-AE56-4743-9FE2-5FBA39ECA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37" y="0"/>
            <a:ext cx="6623136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92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B6C4B-3220-4D51-A537-29A75B6D1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5" y="388089"/>
            <a:ext cx="6686550" cy="3258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1800" dirty="0"/>
              <a:t>Cortes de observación.</a:t>
            </a:r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s-AR" sz="1800" dirty="0"/>
              <a:t>Axial</a:t>
            </a:r>
          </a:p>
          <a:p>
            <a:pPr>
              <a:buFont typeface="Arial" panose="020B0604020202020204" pitchFamily="34" charset="0"/>
              <a:buChar char="•"/>
            </a:pPr>
            <a:endParaRPr lang="es-A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s-AR" sz="1800" dirty="0"/>
              <a:t>Sagital</a:t>
            </a:r>
          </a:p>
          <a:p>
            <a:pPr>
              <a:buFont typeface="Arial" panose="020B0604020202020204" pitchFamily="34" charset="0"/>
              <a:buChar char="•"/>
            </a:pPr>
            <a:endParaRPr lang="es-A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s-AR" sz="1800" dirty="0"/>
              <a:t>coronal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3936C6-2BCE-42E6-9B8A-5600DFAD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32" y="81627"/>
            <a:ext cx="3986323" cy="37285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0ACFC1-553C-4FB1-B07A-8A15F019B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6" y="81627"/>
            <a:ext cx="3212503" cy="32125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95F5BB-F54C-874C-9D74-80BB37DE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604" y="1802995"/>
            <a:ext cx="2286792" cy="32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6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2F4CE-3375-F117-E6D3-38491DBE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Corte axial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CA22D1-EF1C-68FB-A344-42B917741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400" dirty="0"/>
              <a:t>a nivel superior – medio o inferior.</a:t>
            </a:r>
          </a:p>
          <a:p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B16D48-8D36-B5AA-A6DE-CE382B2FB01A}"/>
              </a:ext>
            </a:extLst>
          </p:cNvPr>
          <p:cNvSpPr/>
          <p:nvPr/>
        </p:nvSpPr>
        <p:spPr>
          <a:xfrm>
            <a:off x="5386039" y="3211551"/>
            <a:ext cx="1115122" cy="646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04BE2BE-1A1F-9E85-944F-32E31D3AC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355" y="-3712"/>
            <a:ext cx="2409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F9219-D519-1CF8-C834-75BD5B14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Corte coronal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E1B16-5B45-2515-EBE8-6A3394560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400" dirty="0"/>
              <a:t>anterior-medio-posterior</a:t>
            </a:r>
            <a:endParaRPr lang="es-AR" sz="1400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F4C12D-EFDB-B0D8-A313-CB9053BB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425" y="0"/>
            <a:ext cx="37998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F9219-D519-1CF8-C834-75BD5B148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Corte sagital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E1B16-5B45-2515-EBE8-6A3394560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sz="1400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7ED3E7-12A8-9A08-1F71-DB78799B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01" y="1210138"/>
            <a:ext cx="4595983" cy="38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97711" y="818707"/>
            <a:ext cx="8736607" cy="37076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El </a:t>
            </a:r>
            <a:r>
              <a:rPr lang="es" sz="1600" dirty="0">
                <a:solidFill>
                  <a:srgbClr val="0070C0"/>
                </a:solidFill>
              </a:rPr>
              <a:t>Sistema Nervioso </a:t>
            </a:r>
            <a:r>
              <a:rPr lang="es" sz="1600" dirty="0"/>
              <a:t>es el conjunto de formaciones anatómicas cuya función esencial es la de permitir al individuo reaccionar frente al medio que lo rodea asi como tambien la de dirigir y regular las funciones de la vida vegetativa.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dirty="0"/>
              <a:t>El </a:t>
            </a:r>
            <a:r>
              <a:rPr lang="es" sz="1600" dirty="0">
                <a:solidFill>
                  <a:srgbClr val="0070C0"/>
                </a:solidFill>
              </a:rPr>
              <a:t>sistema nervioso </a:t>
            </a:r>
            <a:r>
              <a:rPr lang="es" sz="1600" dirty="0"/>
              <a:t>y el </a:t>
            </a:r>
            <a:r>
              <a:rPr lang="es" sz="1600" dirty="0">
                <a:solidFill>
                  <a:srgbClr val="0070C0"/>
                </a:solidFill>
              </a:rPr>
              <a:t>sistema endocrino </a:t>
            </a:r>
            <a:r>
              <a:rPr lang="es" sz="1600" dirty="0"/>
              <a:t>controlan las funciones del organismo. Sin embargo, el SN carace de reservas metabólicas, lo que implica que su funcionamiento y supervivencia dependan de un aporte de oxígeno y nutrientes continuo y apropiado.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 dirty="0"/>
              <a:t>El sistema nervioso está compuesto por </a:t>
            </a:r>
            <a:r>
              <a:rPr lang="es" sz="1600" dirty="0">
                <a:solidFill>
                  <a:schemeClr val="tx1"/>
                </a:solidFill>
              </a:rPr>
              <a:t>células especializadas (las neuronas)</a:t>
            </a:r>
            <a:r>
              <a:rPr lang="es" sz="1600" dirty="0"/>
              <a:t>, cuya función es </a:t>
            </a:r>
            <a:r>
              <a:rPr lang="es" sz="1600" dirty="0">
                <a:solidFill>
                  <a:srgbClr val="0070C0"/>
                </a:solidFill>
              </a:rPr>
              <a:t>recibir estímulos sensitivos y transmitirlos a los órganos efectores,</a:t>
            </a:r>
            <a:r>
              <a:rPr lang="es" sz="1600" dirty="0"/>
              <a:t> ya sean musculares o glandulares.</a:t>
            </a:r>
            <a:endParaRPr sz="16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48502" y="156895"/>
            <a:ext cx="8520600" cy="3899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600" dirty="0"/>
              <a:t>Los </a:t>
            </a:r>
            <a:r>
              <a:rPr lang="es" sz="1600" dirty="0">
                <a:solidFill>
                  <a:srgbClr val="0000FF"/>
                </a:solidFill>
              </a:rPr>
              <a:t>estímulos sensitivos</a:t>
            </a:r>
            <a:r>
              <a:rPr lang="es" sz="1600" dirty="0"/>
              <a:t> que se originan </a:t>
            </a:r>
            <a:r>
              <a:rPr lang="es" sz="1600" dirty="0">
                <a:solidFill>
                  <a:srgbClr val="0000FF"/>
                </a:solidFill>
              </a:rPr>
              <a:t>fuera o dentro</a:t>
            </a:r>
            <a:r>
              <a:rPr lang="es" sz="1600" dirty="0"/>
              <a:t> del organismo se correlacionan dentro del sistema nervioso, y los </a:t>
            </a:r>
            <a:r>
              <a:rPr lang="es" sz="1600" dirty="0">
                <a:solidFill>
                  <a:srgbClr val="0000FF"/>
                </a:solidFill>
              </a:rPr>
              <a:t>impulsos eferentes</a:t>
            </a:r>
            <a:r>
              <a:rPr lang="es" sz="1600" dirty="0"/>
              <a:t> son coordinados de modo que los </a:t>
            </a:r>
            <a:r>
              <a:rPr lang="es" sz="1600" dirty="0">
                <a:solidFill>
                  <a:srgbClr val="0000FF"/>
                </a:solidFill>
              </a:rPr>
              <a:t>órganos efectores</a:t>
            </a:r>
            <a:r>
              <a:rPr lang="es" sz="1600" dirty="0"/>
              <a:t> funcionan armoniosamente juntos, para el bienestar del individuo.</a:t>
            </a:r>
            <a:endParaRPr sz="1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DA92A3-D0D0-4027-A41D-77E1F3DE0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06" y="1893248"/>
            <a:ext cx="4832055" cy="2806309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6BD84CD9-8AC4-53C6-3EE5-365E46C98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93" y="1087581"/>
            <a:ext cx="4530105" cy="16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75F43DA1-8445-ABCA-F3C0-C924AD8C2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93" y="2769947"/>
            <a:ext cx="4595281" cy="255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45514" y="66182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El </a:t>
            </a:r>
            <a:r>
              <a:rPr lang="es" sz="1600" dirty="0">
                <a:solidFill>
                  <a:srgbClr val="0000FF"/>
                </a:solidFill>
              </a:rPr>
              <a:t>sistema nervioso central (SNC) recibe e interpreta</a:t>
            </a:r>
            <a:r>
              <a:rPr lang="es" sz="1600" dirty="0"/>
              <a:t> una inmensa diversidad de </a:t>
            </a:r>
            <a:r>
              <a:rPr lang="es" sz="1600" dirty="0">
                <a:solidFill>
                  <a:srgbClr val="0000FF"/>
                </a:solidFill>
              </a:rPr>
              <a:t>informaciones sensoriales</a:t>
            </a:r>
            <a:r>
              <a:rPr lang="es" sz="1600" dirty="0"/>
              <a:t>, </a:t>
            </a:r>
            <a:r>
              <a:rPr lang="es" sz="1600" dirty="0">
                <a:solidFill>
                  <a:srgbClr val="0000FF"/>
                </a:solidFill>
              </a:rPr>
              <a:t>controla </a:t>
            </a:r>
            <a:r>
              <a:rPr lang="es" sz="1600" dirty="0"/>
              <a:t>una variedad de </a:t>
            </a:r>
            <a:r>
              <a:rPr lang="es" sz="1600" dirty="0">
                <a:solidFill>
                  <a:srgbClr val="0000FF"/>
                </a:solidFill>
              </a:rPr>
              <a:t>comportamientos motores</a:t>
            </a:r>
            <a:r>
              <a:rPr lang="es" sz="1600" dirty="0"/>
              <a:t> simples y complejos.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 dirty="0"/>
              <a:t>El </a:t>
            </a:r>
            <a:r>
              <a:rPr lang="es" sz="1600" dirty="0">
                <a:solidFill>
                  <a:srgbClr val="0000FF"/>
                </a:solidFill>
              </a:rPr>
              <a:t>cerebro </a:t>
            </a:r>
            <a:r>
              <a:rPr lang="es" sz="1600" dirty="0"/>
              <a:t>puede tomar decisiones complejas, pensar en forma creativa y sentir emociones.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 dirty="0"/>
              <a:t>Es capaz de generalizar y posee una refinada capacidad para reconocer</a:t>
            </a:r>
            <a:r>
              <a:rPr lang="es" dirty="0"/>
              <a:t>.</a:t>
            </a:r>
            <a:endParaRPr dirty="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628</TotalTime>
  <Words>1436</Words>
  <Application>Microsoft Office PowerPoint</Application>
  <PresentationFormat>Presentación en pantalla (16:9)</PresentationFormat>
  <Paragraphs>141</Paragraphs>
  <Slides>27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Espiral</vt:lpstr>
      <vt:lpstr>SISTEMA NERVIOSO </vt:lpstr>
      <vt:lpstr>Algunas cuestiones a tener en cuenta antes de comenzar.</vt:lpstr>
      <vt:lpstr>Presentación de PowerPoint</vt:lpstr>
      <vt:lpstr>Corte axial</vt:lpstr>
      <vt:lpstr>Corte coronal</vt:lpstr>
      <vt:lpstr>Corte sagital</vt:lpstr>
      <vt:lpstr>Presentación de PowerPoint</vt:lpstr>
      <vt:lpstr>Presentación de PowerPoint</vt:lpstr>
      <vt:lpstr>Presentación de PowerPoint</vt:lpstr>
      <vt:lpstr>Estructura y organización</vt:lpstr>
      <vt:lpstr>Presentación de PowerPoint</vt:lpstr>
      <vt:lpstr>Presentación de PowerPoint</vt:lpstr>
      <vt:lpstr>Presentación de PowerPoint</vt:lpstr>
      <vt:lpstr>Clasificación morfológica.</vt:lpstr>
      <vt:lpstr>Clasificación funcional.</vt:lpstr>
      <vt:lpstr>Sinapsis.</vt:lpstr>
      <vt:lpstr>Neuroglía</vt:lpstr>
      <vt:lpstr>Presentación de PowerPoint</vt:lpstr>
      <vt:lpstr>División anatómica.</vt:lpstr>
      <vt:lpstr>Sistema Nervioso Central</vt:lpstr>
      <vt:lpstr>Sistema Nervioso Periférico</vt:lpstr>
      <vt:lpstr>Nervios espinales</vt:lpstr>
      <vt:lpstr>Nervios craneales.</vt:lpstr>
      <vt:lpstr>Presentación de PowerPoint</vt:lpstr>
      <vt:lpstr>División funcional.</vt:lpstr>
      <vt:lpstr>Sistema Nervioso Autónomo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NERVIOSO</dc:title>
  <dc:creator>YAMILA</dc:creator>
  <cp:lastModifiedBy>Yamila Duarte</cp:lastModifiedBy>
  <cp:revision>19</cp:revision>
  <dcterms:modified xsi:type="dcterms:W3CDTF">2024-03-20T13:52:49Z</dcterms:modified>
</cp:coreProperties>
</file>