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94660"/>
  </p:normalViewPr>
  <p:slideViewPr>
    <p:cSldViewPr>
      <p:cViewPr varScale="1">
        <p:scale>
          <a:sx n="72" d="100"/>
          <a:sy n="72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88BEE4-C10B-4ECF-BBE1-4E01DB1816B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AR"/>
        </a:p>
      </dgm:t>
    </dgm:pt>
    <dgm:pt modelId="{D1E88F74-F9D9-489A-8BDD-472DA0F15210}">
      <dgm:prSet phldrT="[Texto]"/>
      <dgm:spPr/>
      <dgm:t>
        <a:bodyPr/>
        <a:lstStyle/>
        <a:p>
          <a:r>
            <a:rPr lang="es-AR" b="1" dirty="0"/>
            <a:t>Unidad 1</a:t>
          </a:r>
          <a:r>
            <a:rPr lang="es-AR" dirty="0"/>
            <a:t>: ¿Qué es la psicología social? </a:t>
          </a:r>
        </a:p>
      </dgm:t>
    </dgm:pt>
    <dgm:pt modelId="{4DA13BA0-20E1-43EA-B0BE-0DB868705506}" type="parTrans" cxnId="{006DB6DE-E813-4635-9A3F-C33C8A2EC13E}">
      <dgm:prSet/>
      <dgm:spPr/>
      <dgm:t>
        <a:bodyPr/>
        <a:lstStyle/>
        <a:p>
          <a:endParaRPr lang="es-AR"/>
        </a:p>
      </dgm:t>
    </dgm:pt>
    <dgm:pt modelId="{70CF4BF1-3207-4076-BB4E-B98F5FC62622}" type="sibTrans" cxnId="{006DB6DE-E813-4635-9A3F-C33C8A2EC13E}">
      <dgm:prSet/>
      <dgm:spPr/>
      <dgm:t>
        <a:bodyPr/>
        <a:lstStyle/>
        <a:p>
          <a:endParaRPr lang="es-AR"/>
        </a:p>
      </dgm:t>
    </dgm:pt>
    <dgm:pt modelId="{6E83367C-76B9-433F-B94A-DF155D5656E0}">
      <dgm:prSet phldrT="[Texto]"/>
      <dgm:spPr/>
      <dgm:t>
        <a:bodyPr/>
        <a:lstStyle/>
        <a:p>
          <a:r>
            <a:rPr lang="es-AR" b="1" dirty="0"/>
            <a:t>Unidad 4</a:t>
          </a:r>
          <a:r>
            <a:rPr lang="es-AR" dirty="0"/>
            <a:t>: Psicología social de la familia</a:t>
          </a:r>
        </a:p>
      </dgm:t>
    </dgm:pt>
    <dgm:pt modelId="{2F4E38B1-217C-43D2-A2B2-03FA114EBB26}" type="parTrans" cxnId="{415FC4D3-CD50-403E-AE0E-9B57DC5CD8F4}">
      <dgm:prSet/>
      <dgm:spPr/>
      <dgm:t>
        <a:bodyPr/>
        <a:lstStyle/>
        <a:p>
          <a:endParaRPr lang="es-AR"/>
        </a:p>
      </dgm:t>
    </dgm:pt>
    <dgm:pt modelId="{2A2FC596-F9EA-4C49-83D9-BA74969B72A3}" type="sibTrans" cxnId="{415FC4D3-CD50-403E-AE0E-9B57DC5CD8F4}">
      <dgm:prSet/>
      <dgm:spPr/>
      <dgm:t>
        <a:bodyPr/>
        <a:lstStyle/>
        <a:p>
          <a:endParaRPr lang="es-AR"/>
        </a:p>
      </dgm:t>
    </dgm:pt>
    <dgm:pt modelId="{4CD84DB0-0F6E-401C-AA74-6740E3AF2D67}">
      <dgm:prSet phldrT="[Texto]"/>
      <dgm:spPr/>
      <dgm:t>
        <a:bodyPr/>
        <a:lstStyle/>
        <a:p>
          <a:r>
            <a:rPr lang="es-AR" b="1" dirty="0"/>
            <a:t>Unidad 5</a:t>
          </a:r>
          <a:r>
            <a:rPr lang="es-AR" dirty="0"/>
            <a:t>: Cultura y comunicación</a:t>
          </a:r>
        </a:p>
      </dgm:t>
    </dgm:pt>
    <dgm:pt modelId="{EF0151E4-BAA7-4524-B6A2-426A21256FD6}" type="parTrans" cxnId="{B3EC7679-A3DC-4447-827A-C17ABEEFD2F3}">
      <dgm:prSet/>
      <dgm:spPr/>
      <dgm:t>
        <a:bodyPr/>
        <a:lstStyle/>
        <a:p>
          <a:endParaRPr lang="es-AR"/>
        </a:p>
      </dgm:t>
    </dgm:pt>
    <dgm:pt modelId="{3385BCCB-1261-4865-ADB8-D15E2D98CDB7}" type="sibTrans" cxnId="{B3EC7679-A3DC-4447-827A-C17ABEEFD2F3}">
      <dgm:prSet/>
      <dgm:spPr/>
      <dgm:t>
        <a:bodyPr/>
        <a:lstStyle/>
        <a:p>
          <a:endParaRPr lang="es-AR"/>
        </a:p>
      </dgm:t>
    </dgm:pt>
    <dgm:pt modelId="{0768D9CB-9140-4780-A538-19DDF7EF8FA1}">
      <dgm:prSet phldrT="[Texto]"/>
      <dgm:spPr/>
      <dgm:t>
        <a:bodyPr/>
        <a:lstStyle/>
        <a:p>
          <a:r>
            <a:rPr lang="es-AR" b="1" dirty="0"/>
            <a:t>Unidad 2</a:t>
          </a:r>
          <a:r>
            <a:rPr lang="es-AR" dirty="0"/>
            <a:t>: Representaciones sociales y actitudes</a:t>
          </a:r>
        </a:p>
      </dgm:t>
    </dgm:pt>
    <dgm:pt modelId="{09A74045-422A-4817-BDD8-E635D0ADB263}" type="parTrans" cxnId="{309A8B2B-9FD4-4AC9-9367-C096570B7B8A}">
      <dgm:prSet/>
      <dgm:spPr/>
      <dgm:t>
        <a:bodyPr/>
        <a:lstStyle/>
        <a:p>
          <a:endParaRPr lang="es-AR"/>
        </a:p>
      </dgm:t>
    </dgm:pt>
    <dgm:pt modelId="{0D97D126-2107-44D6-87B6-9E9F4F80099E}" type="sibTrans" cxnId="{309A8B2B-9FD4-4AC9-9367-C096570B7B8A}">
      <dgm:prSet/>
      <dgm:spPr/>
      <dgm:t>
        <a:bodyPr/>
        <a:lstStyle/>
        <a:p>
          <a:endParaRPr lang="es-AR"/>
        </a:p>
      </dgm:t>
    </dgm:pt>
    <dgm:pt modelId="{3BD123C8-3458-4FA5-AE2A-AAF6C8956A9B}">
      <dgm:prSet phldrT="[Texto]"/>
      <dgm:spPr/>
      <dgm:t>
        <a:bodyPr/>
        <a:lstStyle/>
        <a:p>
          <a:r>
            <a:rPr lang="es-AR" b="1" dirty="0"/>
            <a:t>Unidad 3</a:t>
          </a:r>
          <a:r>
            <a:rPr lang="es-AR" dirty="0"/>
            <a:t>: Procesos de socialización</a:t>
          </a:r>
        </a:p>
      </dgm:t>
    </dgm:pt>
    <dgm:pt modelId="{C372782D-D58F-4397-9BB7-EE3717E6235B}" type="parTrans" cxnId="{8695A1C5-8AB9-4B52-A198-7DB4EBB6143F}">
      <dgm:prSet/>
      <dgm:spPr/>
      <dgm:t>
        <a:bodyPr/>
        <a:lstStyle/>
        <a:p>
          <a:endParaRPr lang="es-AR"/>
        </a:p>
      </dgm:t>
    </dgm:pt>
    <dgm:pt modelId="{97CA8FB4-A80B-4121-B02D-C318C5D4A96D}" type="sibTrans" cxnId="{8695A1C5-8AB9-4B52-A198-7DB4EBB6143F}">
      <dgm:prSet/>
      <dgm:spPr/>
      <dgm:t>
        <a:bodyPr/>
        <a:lstStyle/>
        <a:p>
          <a:endParaRPr lang="es-AR"/>
        </a:p>
      </dgm:t>
    </dgm:pt>
    <dgm:pt modelId="{217B4FF8-0CB9-4AD8-91FB-41D3CCDE3A94}">
      <dgm:prSet phldrT="[Texto]"/>
      <dgm:spPr/>
      <dgm:t>
        <a:bodyPr/>
        <a:lstStyle/>
        <a:p>
          <a:r>
            <a:rPr lang="es-AR" b="1" dirty="0"/>
            <a:t>Unidad 6</a:t>
          </a:r>
          <a:r>
            <a:rPr lang="es-AR" dirty="0"/>
            <a:t>: Comunicación de masas</a:t>
          </a:r>
        </a:p>
      </dgm:t>
    </dgm:pt>
    <dgm:pt modelId="{53B1D20E-156B-41C6-9087-5588390D3932}" type="parTrans" cxnId="{6F0F39A0-055B-42E1-94CB-844401F030F4}">
      <dgm:prSet/>
      <dgm:spPr/>
      <dgm:t>
        <a:bodyPr/>
        <a:lstStyle/>
        <a:p>
          <a:endParaRPr lang="es-AR"/>
        </a:p>
      </dgm:t>
    </dgm:pt>
    <dgm:pt modelId="{E2AA2485-5F8C-4F65-9C75-6FC3D6A2F610}" type="sibTrans" cxnId="{6F0F39A0-055B-42E1-94CB-844401F030F4}">
      <dgm:prSet/>
      <dgm:spPr/>
      <dgm:t>
        <a:bodyPr/>
        <a:lstStyle/>
        <a:p>
          <a:endParaRPr lang="es-AR"/>
        </a:p>
      </dgm:t>
    </dgm:pt>
    <dgm:pt modelId="{015302A0-B07F-428E-B234-1C49EC42E83A}" type="pres">
      <dgm:prSet presAssocID="{5788BEE4-C10B-4ECF-BBE1-4E01DB1816B7}" presName="Name0" presStyleCnt="0">
        <dgm:presLayoutVars>
          <dgm:chMax val="7"/>
          <dgm:chPref val="7"/>
          <dgm:dir/>
        </dgm:presLayoutVars>
      </dgm:prSet>
      <dgm:spPr/>
    </dgm:pt>
    <dgm:pt modelId="{37C42CAB-9F52-447A-BE86-F05B5269A75A}" type="pres">
      <dgm:prSet presAssocID="{5788BEE4-C10B-4ECF-BBE1-4E01DB1816B7}" presName="Name1" presStyleCnt="0"/>
      <dgm:spPr/>
    </dgm:pt>
    <dgm:pt modelId="{51D149D1-0030-4965-90A2-69042A69E571}" type="pres">
      <dgm:prSet presAssocID="{5788BEE4-C10B-4ECF-BBE1-4E01DB1816B7}" presName="cycle" presStyleCnt="0"/>
      <dgm:spPr/>
    </dgm:pt>
    <dgm:pt modelId="{B789C5EA-91D6-436B-B95D-87C1B567B55C}" type="pres">
      <dgm:prSet presAssocID="{5788BEE4-C10B-4ECF-BBE1-4E01DB1816B7}" presName="srcNode" presStyleLbl="node1" presStyleIdx="0" presStyleCnt="6"/>
      <dgm:spPr/>
    </dgm:pt>
    <dgm:pt modelId="{5161473D-394E-4416-AD88-F338D7DFDF81}" type="pres">
      <dgm:prSet presAssocID="{5788BEE4-C10B-4ECF-BBE1-4E01DB1816B7}" presName="conn" presStyleLbl="parChTrans1D2" presStyleIdx="0" presStyleCnt="1"/>
      <dgm:spPr/>
    </dgm:pt>
    <dgm:pt modelId="{0B7F3C94-7560-4CBF-B594-BDAF415200F0}" type="pres">
      <dgm:prSet presAssocID="{5788BEE4-C10B-4ECF-BBE1-4E01DB1816B7}" presName="extraNode" presStyleLbl="node1" presStyleIdx="0" presStyleCnt="6"/>
      <dgm:spPr/>
    </dgm:pt>
    <dgm:pt modelId="{DB8A809D-0130-4677-BB90-CA2081D9810A}" type="pres">
      <dgm:prSet presAssocID="{5788BEE4-C10B-4ECF-BBE1-4E01DB1816B7}" presName="dstNode" presStyleLbl="node1" presStyleIdx="0" presStyleCnt="6"/>
      <dgm:spPr/>
    </dgm:pt>
    <dgm:pt modelId="{36D9DA3F-CBEC-41A0-B903-2DA31C4E8DA9}" type="pres">
      <dgm:prSet presAssocID="{D1E88F74-F9D9-489A-8BDD-472DA0F15210}" presName="text_1" presStyleLbl="node1" presStyleIdx="0" presStyleCnt="6">
        <dgm:presLayoutVars>
          <dgm:bulletEnabled val="1"/>
        </dgm:presLayoutVars>
      </dgm:prSet>
      <dgm:spPr/>
    </dgm:pt>
    <dgm:pt modelId="{8BE6F45A-3CF3-4543-95B7-5956ACC61045}" type="pres">
      <dgm:prSet presAssocID="{D1E88F74-F9D9-489A-8BDD-472DA0F15210}" presName="accent_1" presStyleCnt="0"/>
      <dgm:spPr/>
    </dgm:pt>
    <dgm:pt modelId="{6DE485B9-72C8-40C5-8D6B-E7AAC78319BA}" type="pres">
      <dgm:prSet presAssocID="{D1E88F74-F9D9-489A-8BDD-472DA0F15210}" presName="accentRepeatNode" presStyleLbl="solidFgAcc1" presStyleIdx="0" presStyleCnt="6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extLst>
        <a:ext uri="{E40237B7-FDA0-4F09-8148-C483321AD2D9}">
          <dgm14:cNvPr xmlns:dgm14="http://schemas.microsoft.com/office/drawing/2010/diagram" id="0" name="" title="1"/>
        </a:ext>
      </dgm:extLst>
    </dgm:pt>
    <dgm:pt modelId="{6E33FD98-A484-4B7E-8A15-6E6256CE1B07}" type="pres">
      <dgm:prSet presAssocID="{0768D9CB-9140-4780-A538-19DDF7EF8FA1}" presName="text_2" presStyleLbl="node1" presStyleIdx="1" presStyleCnt="6">
        <dgm:presLayoutVars>
          <dgm:bulletEnabled val="1"/>
        </dgm:presLayoutVars>
      </dgm:prSet>
      <dgm:spPr/>
    </dgm:pt>
    <dgm:pt modelId="{48664B86-AA95-4BDD-A7B8-630ABC9A1BC3}" type="pres">
      <dgm:prSet presAssocID="{0768D9CB-9140-4780-A538-19DDF7EF8FA1}" presName="accent_2" presStyleCnt="0"/>
      <dgm:spPr/>
    </dgm:pt>
    <dgm:pt modelId="{F9F62E51-525F-4AD4-BBA2-2D83661BDB2B}" type="pres">
      <dgm:prSet presAssocID="{0768D9CB-9140-4780-A538-19DDF7EF8FA1}" presName="accentRepeatNode" presStyleLbl="solidFgAcc1" presStyleIdx="1" presStyleCnt="6"/>
      <dgm:spPr/>
    </dgm:pt>
    <dgm:pt modelId="{170DEA9C-4CF3-4B9E-97D6-C495962EA316}" type="pres">
      <dgm:prSet presAssocID="{3BD123C8-3458-4FA5-AE2A-AAF6C8956A9B}" presName="text_3" presStyleLbl="node1" presStyleIdx="2" presStyleCnt="6">
        <dgm:presLayoutVars>
          <dgm:bulletEnabled val="1"/>
        </dgm:presLayoutVars>
      </dgm:prSet>
      <dgm:spPr/>
    </dgm:pt>
    <dgm:pt modelId="{444000AA-6CB0-4CBB-82FE-FC12EEEE79D5}" type="pres">
      <dgm:prSet presAssocID="{3BD123C8-3458-4FA5-AE2A-AAF6C8956A9B}" presName="accent_3" presStyleCnt="0"/>
      <dgm:spPr/>
    </dgm:pt>
    <dgm:pt modelId="{76F63D7F-C4B6-4529-817B-7A70F336A3EC}" type="pres">
      <dgm:prSet presAssocID="{3BD123C8-3458-4FA5-AE2A-AAF6C8956A9B}" presName="accentRepeatNode" presStyleLbl="solidFgAcc1" presStyleIdx="2" presStyleCnt="6"/>
      <dgm:spPr/>
    </dgm:pt>
    <dgm:pt modelId="{5C95C0AD-CDA3-4EC1-8C82-6B26E23641C7}" type="pres">
      <dgm:prSet presAssocID="{6E83367C-76B9-433F-B94A-DF155D5656E0}" presName="text_4" presStyleLbl="node1" presStyleIdx="3" presStyleCnt="6">
        <dgm:presLayoutVars>
          <dgm:bulletEnabled val="1"/>
        </dgm:presLayoutVars>
      </dgm:prSet>
      <dgm:spPr/>
    </dgm:pt>
    <dgm:pt modelId="{9BFD1894-D901-4BA9-9440-0F5BDB5AFB53}" type="pres">
      <dgm:prSet presAssocID="{6E83367C-76B9-433F-B94A-DF155D5656E0}" presName="accent_4" presStyleCnt="0"/>
      <dgm:spPr/>
    </dgm:pt>
    <dgm:pt modelId="{A78CA0B8-F11C-4BE7-85DA-4AEF19218B0A}" type="pres">
      <dgm:prSet presAssocID="{6E83367C-76B9-433F-B94A-DF155D5656E0}" presName="accentRepeatNode" presStyleLbl="solidFgAcc1" presStyleIdx="3" presStyleCnt="6"/>
      <dgm:spPr/>
    </dgm:pt>
    <dgm:pt modelId="{D51BB09F-EA6C-4AF1-927C-0E081D823EDF}" type="pres">
      <dgm:prSet presAssocID="{4CD84DB0-0F6E-401C-AA74-6740E3AF2D67}" presName="text_5" presStyleLbl="node1" presStyleIdx="4" presStyleCnt="6">
        <dgm:presLayoutVars>
          <dgm:bulletEnabled val="1"/>
        </dgm:presLayoutVars>
      </dgm:prSet>
      <dgm:spPr/>
    </dgm:pt>
    <dgm:pt modelId="{0437C76D-077E-414F-8C64-03F6E3C3F1F7}" type="pres">
      <dgm:prSet presAssocID="{4CD84DB0-0F6E-401C-AA74-6740E3AF2D67}" presName="accent_5" presStyleCnt="0"/>
      <dgm:spPr/>
    </dgm:pt>
    <dgm:pt modelId="{D4E940E5-4279-4E43-832F-66695E21F3BD}" type="pres">
      <dgm:prSet presAssocID="{4CD84DB0-0F6E-401C-AA74-6740E3AF2D67}" presName="accentRepeatNode" presStyleLbl="solidFgAcc1" presStyleIdx="4" presStyleCnt="6"/>
      <dgm:spPr/>
    </dgm:pt>
    <dgm:pt modelId="{6AC00D3A-8EC4-4CC7-A212-17C86B2E0FF7}" type="pres">
      <dgm:prSet presAssocID="{217B4FF8-0CB9-4AD8-91FB-41D3CCDE3A94}" presName="text_6" presStyleLbl="node1" presStyleIdx="5" presStyleCnt="6">
        <dgm:presLayoutVars>
          <dgm:bulletEnabled val="1"/>
        </dgm:presLayoutVars>
      </dgm:prSet>
      <dgm:spPr/>
    </dgm:pt>
    <dgm:pt modelId="{9303F6BB-98F0-4426-8518-FB524D5C5FF2}" type="pres">
      <dgm:prSet presAssocID="{217B4FF8-0CB9-4AD8-91FB-41D3CCDE3A94}" presName="accent_6" presStyleCnt="0"/>
      <dgm:spPr/>
    </dgm:pt>
    <dgm:pt modelId="{C8256C06-9BB1-47F7-A976-1FD99EF75418}" type="pres">
      <dgm:prSet presAssocID="{217B4FF8-0CB9-4AD8-91FB-41D3CCDE3A94}" presName="accentRepeatNode" presStyleLbl="solidFgAcc1" presStyleIdx="5" presStyleCnt="6"/>
      <dgm:spPr/>
    </dgm:pt>
  </dgm:ptLst>
  <dgm:cxnLst>
    <dgm:cxn modelId="{5DFA4B1C-B83D-4959-A4B1-FC597131ED97}" type="presOf" srcId="{70CF4BF1-3207-4076-BB4E-B98F5FC62622}" destId="{5161473D-394E-4416-AD88-F338D7DFDF81}" srcOrd="0" destOrd="0" presId="urn:microsoft.com/office/officeart/2008/layout/VerticalCurvedList"/>
    <dgm:cxn modelId="{309A8B2B-9FD4-4AC9-9367-C096570B7B8A}" srcId="{5788BEE4-C10B-4ECF-BBE1-4E01DB1816B7}" destId="{0768D9CB-9140-4780-A538-19DDF7EF8FA1}" srcOrd="1" destOrd="0" parTransId="{09A74045-422A-4817-BDD8-E635D0ADB263}" sibTransId="{0D97D126-2107-44D6-87B6-9E9F4F80099E}"/>
    <dgm:cxn modelId="{62F72F46-C1C5-4407-9AD5-A213B2665F91}" type="presOf" srcId="{0768D9CB-9140-4780-A538-19DDF7EF8FA1}" destId="{6E33FD98-A484-4B7E-8A15-6E6256CE1B07}" srcOrd="0" destOrd="0" presId="urn:microsoft.com/office/officeart/2008/layout/VerticalCurvedList"/>
    <dgm:cxn modelId="{D226D567-8479-498F-8172-DB4836032C7E}" type="presOf" srcId="{5788BEE4-C10B-4ECF-BBE1-4E01DB1816B7}" destId="{015302A0-B07F-428E-B234-1C49EC42E83A}" srcOrd="0" destOrd="0" presId="urn:microsoft.com/office/officeart/2008/layout/VerticalCurvedList"/>
    <dgm:cxn modelId="{434EBB4F-91A0-4409-A165-DE482A69CAB5}" type="presOf" srcId="{6E83367C-76B9-433F-B94A-DF155D5656E0}" destId="{5C95C0AD-CDA3-4EC1-8C82-6B26E23641C7}" srcOrd="0" destOrd="0" presId="urn:microsoft.com/office/officeart/2008/layout/VerticalCurvedList"/>
    <dgm:cxn modelId="{B3EC7679-A3DC-4447-827A-C17ABEEFD2F3}" srcId="{5788BEE4-C10B-4ECF-BBE1-4E01DB1816B7}" destId="{4CD84DB0-0F6E-401C-AA74-6740E3AF2D67}" srcOrd="4" destOrd="0" parTransId="{EF0151E4-BAA7-4524-B6A2-426A21256FD6}" sibTransId="{3385BCCB-1261-4865-ADB8-D15E2D98CDB7}"/>
    <dgm:cxn modelId="{553EF07B-BC2C-4176-A50A-41CAD2810FC3}" type="presOf" srcId="{217B4FF8-0CB9-4AD8-91FB-41D3CCDE3A94}" destId="{6AC00D3A-8EC4-4CC7-A212-17C86B2E0FF7}" srcOrd="0" destOrd="0" presId="urn:microsoft.com/office/officeart/2008/layout/VerticalCurvedList"/>
    <dgm:cxn modelId="{4ED66882-8C9D-4967-949A-55E0E1C79B7E}" type="presOf" srcId="{4CD84DB0-0F6E-401C-AA74-6740E3AF2D67}" destId="{D51BB09F-EA6C-4AF1-927C-0E081D823EDF}" srcOrd="0" destOrd="0" presId="urn:microsoft.com/office/officeart/2008/layout/VerticalCurvedList"/>
    <dgm:cxn modelId="{72D34592-9D87-4FD5-B3C3-D4E0D0264BC3}" type="presOf" srcId="{D1E88F74-F9D9-489A-8BDD-472DA0F15210}" destId="{36D9DA3F-CBEC-41A0-B903-2DA31C4E8DA9}" srcOrd="0" destOrd="0" presId="urn:microsoft.com/office/officeart/2008/layout/VerticalCurvedList"/>
    <dgm:cxn modelId="{6F0F39A0-055B-42E1-94CB-844401F030F4}" srcId="{5788BEE4-C10B-4ECF-BBE1-4E01DB1816B7}" destId="{217B4FF8-0CB9-4AD8-91FB-41D3CCDE3A94}" srcOrd="5" destOrd="0" parTransId="{53B1D20E-156B-41C6-9087-5588390D3932}" sibTransId="{E2AA2485-5F8C-4F65-9C75-6FC3D6A2F610}"/>
    <dgm:cxn modelId="{8695A1C5-8AB9-4B52-A198-7DB4EBB6143F}" srcId="{5788BEE4-C10B-4ECF-BBE1-4E01DB1816B7}" destId="{3BD123C8-3458-4FA5-AE2A-AAF6C8956A9B}" srcOrd="2" destOrd="0" parTransId="{C372782D-D58F-4397-9BB7-EE3717E6235B}" sibTransId="{97CA8FB4-A80B-4121-B02D-C318C5D4A96D}"/>
    <dgm:cxn modelId="{22BE40D2-4184-4A65-8E4C-2845741541DB}" type="presOf" srcId="{3BD123C8-3458-4FA5-AE2A-AAF6C8956A9B}" destId="{170DEA9C-4CF3-4B9E-97D6-C495962EA316}" srcOrd="0" destOrd="0" presId="urn:microsoft.com/office/officeart/2008/layout/VerticalCurvedList"/>
    <dgm:cxn modelId="{415FC4D3-CD50-403E-AE0E-9B57DC5CD8F4}" srcId="{5788BEE4-C10B-4ECF-BBE1-4E01DB1816B7}" destId="{6E83367C-76B9-433F-B94A-DF155D5656E0}" srcOrd="3" destOrd="0" parTransId="{2F4E38B1-217C-43D2-A2B2-03FA114EBB26}" sibTransId="{2A2FC596-F9EA-4C49-83D9-BA74969B72A3}"/>
    <dgm:cxn modelId="{006DB6DE-E813-4635-9A3F-C33C8A2EC13E}" srcId="{5788BEE4-C10B-4ECF-BBE1-4E01DB1816B7}" destId="{D1E88F74-F9D9-489A-8BDD-472DA0F15210}" srcOrd="0" destOrd="0" parTransId="{4DA13BA0-20E1-43EA-B0BE-0DB868705506}" sibTransId="{70CF4BF1-3207-4076-BB4E-B98F5FC62622}"/>
    <dgm:cxn modelId="{148B50EA-F2F6-43FA-AE46-1A0C1DB9B2E1}" type="presParOf" srcId="{015302A0-B07F-428E-B234-1C49EC42E83A}" destId="{37C42CAB-9F52-447A-BE86-F05B5269A75A}" srcOrd="0" destOrd="0" presId="urn:microsoft.com/office/officeart/2008/layout/VerticalCurvedList"/>
    <dgm:cxn modelId="{4083C376-2377-4CEC-BF05-87DF01B0CE42}" type="presParOf" srcId="{37C42CAB-9F52-447A-BE86-F05B5269A75A}" destId="{51D149D1-0030-4965-90A2-69042A69E571}" srcOrd="0" destOrd="0" presId="urn:microsoft.com/office/officeart/2008/layout/VerticalCurvedList"/>
    <dgm:cxn modelId="{A4BDC0E5-EF42-4824-A6D2-5BB4278E5433}" type="presParOf" srcId="{51D149D1-0030-4965-90A2-69042A69E571}" destId="{B789C5EA-91D6-436B-B95D-87C1B567B55C}" srcOrd="0" destOrd="0" presId="urn:microsoft.com/office/officeart/2008/layout/VerticalCurvedList"/>
    <dgm:cxn modelId="{E39C7A21-35A6-4483-BF8D-F7749C3D49E6}" type="presParOf" srcId="{51D149D1-0030-4965-90A2-69042A69E571}" destId="{5161473D-394E-4416-AD88-F338D7DFDF81}" srcOrd="1" destOrd="0" presId="urn:microsoft.com/office/officeart/2008/layout/VerticalCurvedList"/>
    <dgm:cxn modelId="{B3416D8F-EA4C-4E7F-A68F-0DD60209E8F4}" type="presParOf" srcId="{51D149D1-0030-4965-90A2-69042A69E571}" destId="{0B7F3C94-7560-4CBF-B594-BDAF415200F0}" srcOrd="2" destOrd="0" presId="urn:microsoft.com/office/officeart/2008/layout/VerticalCurvedList"/>
    <dgm:cxn modelId="{7D0C3667-38ED-477E-9073-BF0F8DD8B1FB}" type="presParOf" srcId="{51D149D1-0030-4965-90A2-69042A69E571}" destId="{DB8A809D-0130-4677-BB90-CA2081D9810A}" srcOrd="3" destOrd="0" presId="urn:microsoft.com/office/officeart/2008/layout/VerticalCurvedList"/>
    <dgm:cxn modelId="{20C881B9-0984-4F04-8261-92D67E9982A3}" type="presParOf" srcId="{37C42CAB-9F52-447A-BE86-F05B5269A75A}" destId="{36D9DA3F-CBEC-41A0-B903-2DA31C4E8DA9}" srcOrd="1" destOrd="0" presId="urn:microsoft.com/office/officeart/2008/layout/VerticalCurvedList"/>
    <dgm:cxn modelId="{F3435B22-771A-4CCD-AE1D-0FEA1211CE53}" type="presParOf" srcId="{37C42CAB-9F52-447A-BE86-F05B5269A75A}" destId="{8BE6F45A-3CF3-4543-95B7-5956ACC61045}" srcOrd="2" destOrd="0" presId="urn:microsoft.com/office/officeart/2008/layout/VerticalCurvedList"/>
    <dgm:cxn modelId="{7419023B-9FBE-43F5-84C7-F54B98E8F568}" type="presParOf" srcId="{8BE6F45A-3CF3-4543-95B7-5956ACC61045}" destId="{6DE485B9-72C8-40C5-8D6B-E7AAC78319BA}" srcOrd="0" destOrd="0" presId="urn:microsoft.com/office/officeart/2008/layout/VerticalCurvedList"/>
    <dgm:cxn modelId="{CB7E403B-AED8-4B90-A139-49DC34E8CD78}" type="presParOf" srcId="{37C42CAB-9F52-447A-BE86-F05B5269A75A}" destId="{6E33FD98-A484-4B7E-8A15-6E6256CE1B07}" srcOrd="3" destOrd="0" presId="urn:microsoft.com/office/officeart/2008/layout/VerticalCurvedList"/>
    <dgm:cxn modelId="{F8B8572B-6DE5-425C-848B-286C5C2E4B4B}" type="presParOf" srcId="{37C42CAB-9F52-447A-BE86-F05B5269A75A}" destId="{48664B86-AA95-4BDD-A7B8-630ABC9A1BC3}" srcOrd="4" destOrd="0" presId="urn:microsoft.com/office/officeart/2008/layout/VerticalCurvedList"/>
    <dgm:cxn modelId="{7C623A00-7E1D-4B40-98C0-1D390962BA04}" type="presParOf" srcId="{48664B86-AA95-4BDD-A7B8-630ABC9A1BC3}" destId="{F9F62E51-525F-4AD4-BBA2-2D83661BDB2B}" srcOrd="0" destOrd="0" presId="urn:microsoft.com/office/officeart/2008/layout/VerticalCurvedList"/>
    <dgm:cxn modelId="{BC0EC252-DBB7-4AE0-9471-C5BB25E39559}" type="presParOf" srcId="{37C42CAB-9F52-447A-BE86-F05B5269A75A}" destId="{170DEA9C-4CF3-4B9E-97D6-C495962EA316}" srcOrd="5" destOrd="0" presId="urn:microsoft.com/office/officeart/2008/layout/VerticalCurvedList"/>
    <dgm:cxn modelId="{FD1F1697-83C6-42A5-A6F6-48A2058BAF28}" type="presParOf" srcId="{37C42CAB-9F52-447A-BE86-F05B5269A75A}" destId="{444000AA-6CB0-4CBB-82FE-FC12EEEE79D5}" srcOrd="6" destOrd="0" presId="urn:microsoft.com/office/officeart/2008/layout/VerticalCurvedList"/>
    <dgm:cxn modelId="{683682C7-23A4-4856-BF3B-FF71E47C85E7}" type="presParOf" srcId="{444000AA-6CB0-4CBB-82FE-FC12EEEE79D5}" destId="{76F63D7F-C4B6-4529-817B-7A70F336A3EC}" srcOrd="0" destOrd="0" presId="urn:microsoft.com/office/officeart/2008/layout/VerticalCurvedList"/>
    <dgm:cxn modelId="{3432C35B-6572-4479-B71E-A6CB99731E5E}" type="presParOf" srcId="{37C42CAB-9F52-447A-BE86-F05B5269A75A}" destId="{5C95C0AD-CDA3-4EC1-8C82-6B26E23641C7}" srcOrd="7" destOrd="0" presId="urn:microsoft.com/office/officeart/2008/layout/VerticalCurvedList"/>
    <dgm:cxn modelId="{7B011890-C995-465A-A334-7EEB477485CE}" type="presParOf" srcId="{37C42CAB-9F52-447A-BE86-F05B5269A75A}" destId="{9BFD1894-D901-4BA9-9440-0F5BDB5AFB53}" srcOrd="8" destOrd="0" presId="urn:microsoft.com/office/officeart/2008/layout/VerticalCurvedList"/>
    <dgm:cxn modelId="{8CF53AC0-FED0-44B2-80A4-45AF9831CA6B}" type="presParOf" srcId="{9BFD1894-D901-4BA9-9440-0F5BDB5AFB53}" destId="{A78CA0B8-F11C-4BE7-85DA-4AEF19218B0A}" srcOrd="0" destOrd="0" presId="urn:microsoft.com/office/officeart/2008/layout/VerticalCurvedList"/>
    <dgm:cxn modelId="{9F0C216E-56EA-405F-9B41-F7FE93F1AE30}" type="presParOf" srcId="{37C42CAB-9F52-447A-BE86-F05B5269A75A}" destId="{D51BB09F-EA6C-4AF1-927C-0E081D823EDF}" srcOrd="9" destOrd="0" presId="urn:microsoft.com/office/officeart/2008/layout/VerticalCurvedList"/>
    <dgm:cxn modelId="{D1D8E3CE-2DEE-4DD7-9DAD-8C57DD404DB3}" type="presParOf" srcId="{37C42CAB-9F52-447A-BE86-F05B5269A75A}" destId="{0437C76D-077E-414F-8C64-03F6E3C3F1F7}" srcOrd="10" destOrd="0" presId="urn:microsoft.com/office/officeart/2008/layout/VerticalCurvedList"/>
    <dgm:cxn modelId="{FD1A59EE-D4D6-4D72-815A-59F8546E098B}" type="presParOf" srcId="{0437C76D-077E-414F-8C64-03F6E3C3F1F7}" destId="{D4E940E5-4279-4E43-832F-66695E21F3BD}" srcOrd="0" destOrd="0" presId="urn:microsoft.com/office/officeart/2008/layout/VerticalCurvedList"/>
    <dgm:cxn modelId="{40929C56-4B58-46AA-999B-DC03BDFE15DA}" type="presParOf" srcId="{37C42CAB-9F52-447A-BE86-F05B5269A75A}" destId="{6AC00D3A-8EC4-4CC7-A212-17C86B2E0FF7}" srcOrd="11" destOrd="0" presId="urn:microsoft.com/office/officeart/2008/layout/VerticalCurvedList"/>
    <dgm:cxn modelId="{02231028-3E52-42D2-8235-7AAF7F00D90E}" type="presParOf" srcId="{37C42CAB-9F52-447A-BE86-F05B5269A75A}" destId="{9303F6BB-98F0-4426-8518-FB524D5C5FF2}" srcOrd="12" destOrd="0" presId="urn:microsoft.com/office/officeart/2008/layout/VerticalCurvedList"/>
    <dgm:cxn modelId="{C7F6BB95-B0C4-4203-818B-48DCF439B34C}" type="presParOf" srcId="{9303F6BB-98F0-4426-8518-FB524D5C5FF2}" destId="{C8256C06-9BB1-47F7-A976-1FD99EF754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1473D-394E-4416-AD88-F338D7DFDF81}">
      <dsp:nvSpPr>
        <dsp:cNvPr id="0" name=""/>
        <dsp:cNvSpPr/>
      </dsp:nvSpPr>
      <dsp:spPr>
        <a:xfrm>
          <a:off x="-5373323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9DA3F-CBEC-41A0-B903-2DA31C4E8DA9}">
      <dsp:nvSpPr>
        <dsp:cNvPr id="0" name=""/>
        <dsp:cNvSpPr/>
      </dsp:nvSpPr>
      <dsp:spPr>
        <a:xfrm>
          <a:off x="382102" y="250268"/>
          <a:ext cx="7781436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1</a:t>
          </a:r>
          <a:r>
            <a:rPr lang="es-AR" sz="2500" kern="1200" dirty="0"/>
            <a:t>: ¿Qué es la psicología social? </a:t>
          </a:r>
        </a:p>
      </dsp:txBody>
      <dsp:txXfrm>
        <a:off x="382102" y="250268"/>
        <a:ext cx="7781436" cy="500346"/>
      </dsp:txXfrm>
    </dsp:sp>
    <dsp:sp modelId="{6DE485B9-72C8-40C5-8D6B-E7AAC78319BA}">
      <dsp:nvSpPr>
        <dsp:cNvPr id="0" name=""/>
        <dsp:cNvSpPr/>
      </dsp:nvSpPr>
      <dsp:spPr>
        <a:xfrm>
          <a:off x="69385" y="187724"/>
          <a:ext cx="625432" cy="625432"/>
        </a:xfrm>
        <a:prstGeom prst="ellipse">
          <a:avLst/>
        </a:prstGeom>
        <a:solidFill>
          <a:schemeClr val="lt1"/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6E33FD98-A484-4B7E-8A15-6E6256CE1B07}">
      <dsp:nvSpPr>
        <dsp:cNvPr id="0" name=""/>
        <dsp:cNvSpPr/>
      </dsp:nvSpPr>
      <dsp:spPr>
        <a:xfrm>
          <a:off x="793671" y="1000692"/>
          <a:ext cx="7369867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2</a:t>
          </a:r>
          <a:r>
            <a:rPr lang="es-AR" sz="2500" kern="1200" dirty="0"/>
            <a:t>: Representaciones sociales y actitudes</a:t>
          </a:r>
        </a:p>
      </dsp:txBody>
      <dsp:txXfrm>
        <a:off x="793671" y="1000692"/>
        <a:ext cx="7369867" cy="500346"/>
      </dsp:txXfrm>
    </dsp:sp>
    <dsp:sp modelId="{F9F62E51-525F-4AD4-BBA2-2D83661BDB2B}">
      <dsp:nvSpPr>
        <dsp:cNvPr id="0" name=""/>
        <dsp:cNvSpPr/>
      </dsp:nvSpPr>
      <dsp:spPr>
        <a:xfrm>
          <a:off x="480954" y="938149"/>
          <a:ext cx="625432" cy="6254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A9C-4CF3-4B9E-97D6-C495962EA316}">
      <dsp:nvSpPr>
        <dsp:cNvPr id="0" name=""/>
        <dsp:cNvSpPr/>
      </dsp:nvSpPr>
      <dsp:spPr>
        <a:xfrm>
          <a:off x="981871" y="1751116"/>
          <a:ext cx="7181667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3</a:t>
          </a:r>
          <a:r>
            <a:rPr lang="es-AR" sz="2500" kern="1200" dirty="0"/>
            <a:t>: Procesos de socialización</a:t>
          </a:r>
        </a:p>
      </dsp:txBody>
      <dsp:txXfrm>
        <a:off x="981871" y="1751116"/>
        <a:ext cx="7181667" cy="500346"/>
      </dsp:txXfrm>
    </dsp:sp>
    <dsp:sp modelId="{76F63D7F-C4B6-4529-817B-7A70F336A3EC}">
      <dsp:nvSpPr>
        <dsp:cNvPr id="0" name=""/>
        <dsp:cNvSpPr/>
      </dsp:nvSpPr>
      <dsp:spPr>
        <a:xfrm>
          <a:off x="669154" y="1688573"/>
          <a:ext cx="625432" cy="6254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5C0AD-CDA3-4EC1-8C82-6B26E23641C7}">
      <dsp:nvSpPr>
        <dsp:cNvPr id="0" name=""/>
        <dsp:cNvSpPr/>
      </dsp:nvSpPr>
      <dsp:spPr>
        <a:xfrm>
          <a:off x="981871" y="2501065"/>
          <a:ext cx="7181667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4</a:t>
          </a:r>
          <a:r>
            <a:rPr lang="es-AR" sz="2500" kern="1200" dirty="0"/>
            <a:t>: Psicología social de la familia</a:t>
          </a:r>
        </a:p>
      </dsp:txBody>
      <dsp:txXfrm>
        <a:off x="981871" y="2501065"/>
        <a:ext cx="7181667" cy="500346"/>
      </dsp:txXfrm>
    </dsp:sp>
    <dsp:sp modelId="{A78CA0B8-F11C-4BE7-85DA-4AEF19218B0A}">
      <dsp:nvSpPr>
        <dsp:cNvPr id="0" name=""/>
        <dsp:cNvSpPr/>
      </dsp:nvSpPr>
      <dsp:spPr>
        <a:xfrm>
          <a:off x="669154" y="2438522"/>
          <a:ext cx="625432" cy="6254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1BB09F-EA6C-4AF1-927C-0E081D823EDF}">
      <dsp:nvSpPr>
        <dsp:cNvPr id="0" name=""/>
        <dsp:cNvSpPr/>
      </dsp:nvSpPr>
      <dsp:spPr>
        <a:xfrm>
          <a:off x="793671" y="3251489"/>
          <a:ext cx="7369867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5</a:t>
          </a:r>
          <a:r>
            <a:rPr lang="es-AR" sz="2500" kern="1200" dirty="0"/>
            <a:t>: Cultura y comunicación</a:t>
          </a:r>
        </a:p>
      </dsp:txBody>
      <dsp:txXfrm>
        <a:off x="793671" y="3251489"/>
        <a:ext cx="7369867" cy="500346"/>
      </dsp:txXfrm>
    </dsp:sp>
    <dsp:sp modelId="{D4E940E5-4279-4E43-832F-66695E21F3BD}">
      <dsp:nvSpPr>
        <dsp:cNvPr id="0" name=""/>
        <dsp:cNvSpPr/>
      </dsp:nvSpPr>
      <dsp:spPr>
        <a:xfrm>
          <a:off x="480954" y="3188946"/>
          <a:ext cx="625432" cy="6254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00D3A-8EC4-4CC7-A212-17C86B2E0FF7}">
      <dsp:nvSpPr>
        <dsp:cNvPr id="0" name=""/>
        <dsp:cNvSpPr/>
      </dsp:nvSpPr>
      <dsp:spPr>
        <a:xfrm>
          <a:off x="382102" y="4001913"/>
          <a:ext cx="7781436" cy="5003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150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500" b="1" kern="1200" dirty="0"/>
            <a:t>Unidad 6</a:t>
          </a:r>
          <a:r>
            <a:rPr lang="es-AR" sz="2500" kern="1200" dirty="0"/>
            <a:t>: Comunicación de masas</a:t>
          </a:r>
        </a:p>
      </dsp:txBody>
      <dsp:txXfrm>
        <a:off x="382102" y="4001913"/>
        <a:ext cx="7781436" cy="500346"/>
      </dsp:txXfrm>
    </dsp:sp>
    <dsp:sp modelId="{C8256C06-9BB1-47F7-A976-1FD99EF75418}">
      <dsp:nvSpPr>
        <dsp:cNvPr id="0" name=""/>
        <dsp:cNvSpPr/>
      </dsp:nvSpPr>
      <dsp:spPr>
        <a:xfrm>
          <a:off x="69385" y="3939370"/>
          <a:ext cx="625432" cy="6254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6B646D-4BC7-4850-8C51-8C1CCD4AB562}" type="datetimeFigureOut">
              <a:rPr lang="es-AR" smtClean="0"/>
              <a:pPr/>
              <a:t>19/3/2024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A805186-916D-4C8E-B559-085A9E58D3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640960" cy="2160240"/>
          </a:xfrm>
        </p:spPr>
        <p:txBody>
          <a:bodyPr>
            <a:normAutofit/>
          </a:bodyPr>
          <a:lstStyle/>
          <a:p>
            <a:r>
              <a:rPr lang="es-AR" dirty="0">
                <a:latin typeface="+mn-lt"/>
              </a:rPr>
              <a:t>PROGRAMA DE CÁTEDRA 2024</a:t>
            </a:r>
            <a:br>
              <a:rPr lang="es-AR" dirty="0">
                <a:latin typeface="+mn-lt"/>
              </a:rPr>
            </a:br>
            <a:br>
              <a:rPr lang="es-AR" dirty="0">
                <a:latin typeface="+mn-lt"/>
              </a:rPr>
            </a:br>
            <a:r>
              <a:rPr lang="es-AR" b="1" dirty="0">
                <a:latin typeface="+mn-lt"/>
              </a:rPr>
              <a:t>PSICOLOGÍA SOCIAL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7920880" cy="2448272"/>
          </a:xfrm>
        </p:spPr>
        <p:txBody>
          <a:bodyPr/>
          <a:lstStyle/>
          <a:p>
            <a:r>
              <a:rPr lang="es-AR" sz="3200" b="1" dirty="0">
                <a:solidFill>
                  <a:schemeClr val="tx1"/>
                </a:solidFill>
              </a:rPr>
              <a:t>Equipo docente</a:t>
            </a:r>
          </a:p>
          <a:p>
            <a:endParaRPr lang="es-AR" dirty="0">
              <a:solidFill>
                <a:schemeClr val="tx1"/>
              </a:solidFill>
            </a:endParaRPr>
          </a:p>
          <a:p>
            <a:r>
              <a:rPr lang="es-AR" b="1" dirty="0">
                <a:solidFill>
                  <a:schemeClr val="tx1"/>
                </a:solidFill>
              </a:rPr>
              <a:t>Titular</a:t>
            </a:r>
            <a:r>
              <a:rPr lang="es-AR" dirty="0">
                <a:solidFill>
                  <a:schemeClr val="tx1"/>
                </a:solidFill>
              </a:rPr>
              <a:t>	Esp. Lic. </a:t>
            </a:r>
            <a:r>
              <a:rPr lang="es-AR" dirty="0" err="1">
                <a:solidFill>
                  <a:schemeClr val="tx1"/>
                </a:solidFill>
              </a:rPr>
              <a:t>Yanina</a:t>
            </a:r>
            <a:r>
              <a:rPr lang="es-AR" dirty="0">
                <a:solidFill>
                  <a:schemeClr val="tx1"/>
                </a:solidFill>
              </a:rPr>
              <a:t> Alarcón</a:t>
            </a:r>
          </a:p>
          <a:p>
            <a:r>
              <a:rPr lang="es-AR" b="1" dirty="0">
                <a:solidFill>
                  <a:schemeClr val="tx1"/>
                </a:solidFill>
              </a:rPr>
              <a:t>Adjunta</a:t>
            </a:r>
            <a:r>
              <a:rPr lang="es-AR" dirty="0">
                <a:solidFill>
                  <a:schemeClr val="tx1"/>
                </a:solidFill>
              </a:rPr>
              <a:t>	Lic. </a:t>
            </a:r>
            <a:r>
              <a:rPr lang="es-AR" dirty="0" err="1">
                <a:solidFill>
                  <a:schemeClr val="tx1"/>
                </a:solidFill>
              </a:rPr>
              <a:t>Fiorella</a:t>
            </a:r>
            <a:r>
              <a:rPr lang="es-AR" dirty="0">
                <a:solidFill>
                  <a:schemeClr val="tx1"/>
                </a:solidFill>
              </a:rPr>
              <a:t> </a:t>
            </a:r>
            <a:r>
              <a:rPr lang="es-AR" dirty="0" err="1">
                <a:solidFill>
                  <a:schemeClr val="tx1"/>
                </a:solidFill>
              </a:rPr>
              <a:t>Giorgi</a:t>
            </a:r>
            <a:endParaRPr lang="es-A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0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latin typeface="+mn-lt"/>
              </a:rPr>
              <a:t>ASPECTOS FORMALES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26780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s-AR" sz="2600" dirty="0"/>
          </a:p>
          <a:p>
            <a:pPr marL="109728" indent="0">
              <a:buNone/>
            </a:pPr>
            <a:r>
              <a:rPr lang="es-AR" sz="2600" dirty="0"/>
              <a:t>Ubicación en el Plan		</a:t>
            </a:r>
            <a:r>
              <a:rPr lang="es-AR" sz="2600" b="1" dirty="0"/>
              <a:t>2° año</a:t>
            </a:r>
          </a:p>
          <a:p>
            <a:pPr marL="109728" indent="0">
              <a:buNone/>
            </a:pPr>
            <a:endParaRPr lang="es-AR" sz="2600" dirty="0"/>
          </a:p>
          <a:p>
            <a:pPr marL="109728" indent="0">
              <a:buNone/>
            </a:pPr>
            <a:r>
              <a:rPr lang="es-AR" sz="2600" dirty="0"/>
              <a:t>Cursado 				</a:t>
            </a:r>
            <a:r>
              <a:rPr lang="es-AR" sz="2600" b="1" dirty="0"/>
              <a:t>Anual</a:t>
            </a:r>
          </a:p>
          <a:p>
            <a:pPr marL="109728" indent="0">
              <a:buNone/>
            </a:pPr>
            <a:endParaRPr lang="es-AR" sz="2600" dirty="0"/>
          </a:p>
          <a:p>
            <a:pPr marL="109728" indent="0">
              <a:buNone/>
            </a:pPr>
            <a:r>
              <a:rPr lang="es-AR" sz="2600" b="1" dirty="0"/>
              <a:t>Materias correlativas	</a:t>
            </a:r>
            <a:r>
              <a:rPr lang="es-AR" sz="2600" dirty="0"/>
              <a:t>Introducción a la </a:t>
            </a:r>
            <a:endParaRPr lang="es-AR" sz="2600" b="1" dirty="0"/>
          </a:p>
          <a:p>
            <a:pPr marL="109728" indent="0">
              <a:buNone/>
            </a:pPr>
            <a:r>
              <a:rPr lang="es-AR" sz="2600" b="1" dirty="0"/>
              <a:t>para rendir			</a:t>
            </a:r>
            <a:r>
              <a:rPr lang="es-AR" sz="2600" dirty="0"/>
              <a:t>Psicología y Sociología					</a:t>
            </a:r>
          </a:p>
        </p:txBody>
      </p:sp>
    </p:spTree>
    <p:extLst>
      <p:ext uri="{BB962C8B-B14F-4D97-AF65-F5344CB8AC3E}">
        <p14:creationId xmlns:p14="http://schemas.microsoft.com/office/powerpoint/2010/main" val="3460952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latin typeface="+mn-lt"/>
              </a:rPr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464496"/>
          </a:xfrm>
        </p:spPr>
        <p:txBody>
          <a:bodyPr>
            <a:noAutofit/>
          </a:bodyPr>
          <a:lstStyle/>
          <a:p>
            <a:r>
              <a:rPr lang="es-AR" dirty="0"/>
              <a:t>Abordar la </a:t>
            </a:r>
            <a:r>
              <a:rPr lang="es-AR" b="1" dirty="0"/>
              <a:t>complejidad del contexto social, histórico, político, cultural e intersubjetivo </a:t>
            </a:r>
            <a:r>
              <a:rPr lang="es-AR" dirty="0"/>
              <a:t>en el que se desarrolla el sujeto desde un enfoque holístico.</a:t>
            </a:r>
          </a:p>
          <a:p>
            <a:pPr marL="109728" indent="0">
              <a:buNone/>
            </a:pPr>
            <a:endParaRPr lang="es-AR" dirty="0"/>
          </a:p>
          <a:p>
            <a:r>
              <a:rPr lang="es-AR" dirty="0"/>
              <a:t>Desarrollar una </a:t>
            </a:r>
            <a:r>
              <a:rPr lang="es-AR" b="1" dirty="0"/>
              <a:t>mirada crítica, reflexiva y comprometida con las problemáticas contemporáneas</a:t>
            </a:r>
            <a:r>
              <a:rPr lang="es-AR" dirty="0"/>
              <a:t>, que considere los aportes de otros saberes disciplinarios y de las comunidades al campo de estudio de la Psicología Social.</a:t>
            </a:r>
          </a:p>
        </p:txBody>
      </p:sp>
    </p:spTree>
    <p:extLst>
      <p:ext uri="{BB962C8B-B14F-4D97-AF65-F5344CB8AC3E}">
        <p14:creationId xmlns:p14="http://schemas.microsoft.com/office/powerpoint/2010/main" val="134384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latin typeface="+mn-lt"/>
              </a:rPr>
              <a:t>CONTENIDOS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265712"/>
              </p:ext>
            </p:extLst>
          </p:nvPr>
        </p:nvGraphicFramePr>
        <p:xfrm>
          <a:off x="395536" y="1628800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514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07288" cy="1066800"/>
          </a:xfrm>
        </p:spPr>
        <p:txBody>
          <a:bodyPr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  <a:latin typeface="+mn-lt"/>
              </a:rPr>
              <a:t>CONDICIONES PARA ALCANZAR </a:t>
            </a:r>
            <a:br>
              <a:rPr lang="es-AR" sz="3200" b="1" dirty="0">
                <a:solidFill>
                  <a:schemeClr val="tx1"/>
                </a:solidFill>
                <a:latin typeface="+mn-lt"/>
              </a:rPr>
            </a:br>
            <a:r>
              <a:rPr lang="es-AR" sz="3200" b="1" dirty="0">
                <a:solidFill>
                  <a:schemeClr val="tx1"/>
                </a:solidFill>
                <a:latin typeface="+mn-lt"/>
              </a:rPr>
              <a:t>LA REGULARIDAD Y APROBACIÓN</a:t>
            </a:r>
            <a:endParaRPr lang="es-A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536504"/>
          </a:xfrm>
        </p:spPr>
        <p:txBody>
          <a:bodyPr>
            <a:noAutofit/>
          </a:bodyPr>
          <a:lstStyle/>
          <a:p>
            <a:pPr marL="109728" indent="0" algn="r">
              <a:buNone/>
            </a:pPr>
            <a:r>
              <a:rPr lang="es-AR" sz="1800" b="1" dirty="0"/>
              <a:t>PORCENTAJE DE ASISTENCIA</a:t>
            </a:r>
            <a:r>
              <a:rPr lang="es-AR" sz="1800" dirty="0"/>
              <a:t>: las exigencias en este punto corresponden a las consideradas en el régimen de la carrera.</a:t>
            </a:r>
          </a:p>
          <a:p>
            <a:pPr marL="109728" indent="0">
              <a:buNone/>
            </a:pPr>
            <a:endParaRPr lang="es-AR" sz="900" dirty="0"/>
          </a:p>
          <a:p>
            <a:pPr marL="109728" indent="0">
              <a:buNone/>
            </a:pPr>
            <a:r>
              <a:rPr lang="es-AR" sz="1800" dirty="0"/>
              <a:t>Condiciones para la regularidad: </a:t>
            </a:r>
            <a:r>
              <a:rPr lang="es-AR" sz="1800" b="1" dirty="0"/>
              <a:t>aprobación con 6 [seis] de DOS PARCIALES Y DOS TRABAJOS PRÁCTICOS</a:t>
            </a:r>
            <a:r>
              <a:rPr lang="es-AR" sz="1800" dirty="0"/>
              <a:t>.</a:t>
            </a:r>
          </a:p>
          <a:p>
            <a:pPr marL="109728" indent="0">
              <a:buNone/>
            </a:pPr>
            <a:endParaRPr lang="es-AR" sz="900" dirty="0"/>
          </a:p>
          <a:p>
            <a:pPr marL="109728" indent="0" algn="r">
              <a:buNone/>
            </a:pPr>
            <a:r>
              <a:rPr lang="es-AR" sz="1800" dirty="0"/>
              <a:t>Los </a:t>
            </a:r>
            <a:r>
              <a:rPr lang="es-AR" sz="1800" b="1" dirty="0"/>
              <a:t>EXÁMENES PARCIALES son escritos</a:t>
            </a:r>
            <a:r>
              <a:rPr lang="es-AR" sz="1800" dirty="0"/>
              <a:t>, con preguntas de desarrollo y de articulación de los contenidos brindados.</a:t>
            </a:r>
          </a:p>
          <a:p>
            <a:pPr marL="109728" indent="0">
              <a:buNone/>
            </a:pPr>
            <a:endParaRPr lang="es-AR" sz="900" dirty="0"/>
          </a:p>
          <a:p>
            <a:pPr marL="109728" indent="0">
              <a:buNone/>
            </a:pPr>
            <a:r>
              <a:rPr lang="es-AR" sz="1800" dirty="0"/>
              <a:t>Los </a:t>
            </a:r>
            <a:r>
              <a:rPr lang="es-AR" sz="1800" b="1" dirty="0"/>
              <a:t>TRABAJOS PRÁCTICOS consistirán en una articulación teórico-práctica </a:t>
            </a:r>
            <a:r>
              <a:rPr lang="es-AR" sz="1800" dirty="0"/>
              <a:t>de los contenidos de algunas unidades temáticas; se evaluará la apropiación de las nociones trabajadas, la creatividad en el desarrollo de las consignas y el cumplimiento de las pautas de presentación.</a:t>
            </a:r>
          </a:p>
          <a:p>
            <a:pPr marL="109728" indent="0">
              <a:buNone/>
            </a:pPr>
            <a:endParaRPr lang="es-AR" sz="900" dirty="0"/>
          </a:p>
          <a:p>
            <a:pPr marL="109728" indent="0" algn="r">
              <a:buNone/>
            </a:pPr>
            <a:r>
              <a:rPr lang="es-AR" sz="1800" b="1" dirty="0"/>
              <a:t>EXAMEN FINAL escrito u oral</a:t>
            </a:r>
            <a:r>
              <a:rPr lang="es-AR" sz="1800" dirty="0"/>
              <a:t>, combinando diferentes modalidades: preguntas de contenido, análisis y transferencia de contenidos.</a:t>
            </a:r>
          </a:p>
        </p:txBody>
      </p:sp>
    </p:spTree>
    <p:extLst>
      <p:ext uri="{BB962C8B-B14F-4D97-AF65-F5344CB8AC3E}">
        <p14:creationId xmlns:p14="http://schemas.microsoft.com/office/powerpoint/2010/main" val="86309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ula\Documents\Concurso TS\JTP Liza\guia lectu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92696"/>
            <a:ext cx="1939677" cy="130869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latin typeface="+mn-lt"/>
              </a:rPr>
              <a:t>FECHAS IMPORTANTES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030902"/>
              </p:ext>
            </p:extLst>
          </p:nvPr>
        </p:nvGraphicFramePr>
        <p:xfrm>
          <a:off x="395536" y="1844824"/>
          <a:ext cx="8424936" cy="447051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Comienzo y cierre del 1° cuatrimestre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b="0" dirty="0">
                          <a:effectLst/>
                        </a:rPr>
                        <a:t>18 de marzo al 07 de julio</a:t>
                      </a:r>
                      <a:endParaRPr lang="es-A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2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Comienzo y cierre del 2° cuatrimestre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05 de agosto al 16 de noviembre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0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Receso universitario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AR" sz="1600" baseline="0" dirty="0">
                          <a:effectLst/>
                        </a:rPr>
                        <a:t>08 </a:t>
                      </a:r>
                      <a:r>
                        <a:rPr lang="es-AR" sz="1600" dirty="0">
                          <a:effectLst/>
                        </a:rPr>
                        <a:t>al 13 de julio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4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Exámenes parciales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1° parcial: 25 y 26 de junio</a:t>
                      </a:r>
                      <a:endParaRPr lang="es-AR" sz="1600" dirty="0">
                        <a:effectLst/>
                      </a:endParaRPr>
                    </a:p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2° parcial: 08 y 09 de octubre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Trabajos Prácticos 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1° TP: 28/19 </a:t>
                      </a:r>
                      <a:r>
                        <a:rPr lang="es-ES" sz="1600" baseline="0" dirty="0">
                          <a:effectLst/>
                        </a:rPr>
                        <a:t>de junio</a:t>
                      </a:r>
                      <a:endParaRPr lang="es-AR" sz="1600" dirty="0">
                        <a:effectLst/>
                      </a:endParaRPr>
                    </a:p>
                    <a:p>
                      <a:pPr marL="2159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2° TP: 17/18 de septiembre</a:t>
                      </a:r>
                      <a:endParaRPr lang="es-AR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0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Recuperatorios</a:t>
                      </a:r>
                      <a:endParaRPr lang="es-A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Times New Roman"/>
                        </a:rPr>
                        <a:t>29 y 30 de octubre</a:t>
                      </a:r>
                      <a:endParaRPr lang="es-A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86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chemeClr val="tx1"/>
                </a:solidFill>
                <a:latin typeface="+mn-lt"/>
              </a:rPr>
              <a:t>COMUNICACIÓN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1108" y="2492896"/>
            <a:ext cx="8229600" cy="30243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AR" b="1" dirty="0"/>
              <a:t>Aula Virtual</a:t>
            </a:r>
          </a:p>
          <a:p>
            <a:pPr marL="109728" indent="0">
              <a:buNone/>
            </a:pPr>
            <a:r>
              <a:rPr lang="es-AR" b="1" dirty="0"/>
              <a:t>Psicología Social – Santa Fe 2023</a:t>
            </a:r>
          </a:p>
          <a:p>
            <a:pPr marL="109728" indent="0">
              <a:buNone/>
            </a:pPr>
            <a:r>
              <a:rPr lang="es-AR" b="1" dirty="0"/>
              <a:t>Clave: </a:t>
            </a:r>
            <a:r>
              <a:rPr lang="es-US" b="1" dirty="0"/>
              <a:t>d9qcb9</a:t>
            </a:r>
            <a:endParaRPr lang="es-AR" dirty="0"/>
          </a:p>
          <a:p>
            <a:pPr marL="109728" indent="0">
              <a:buNone/>
            </a:pPr>
            <a:endParaRPr lang="es-AR" dirty="0"/>
          </a:p>
          <a:p>
            <a:pPr marL="109728" indent="0">
              <a:buNone/>
            </a:pPr>
            <a:r>
              <a:rPr lang="es-AR" b="1" dirty="0"/>
              <a:t>E-MAIL</a:t>
            </a:r>
          </a:p>
          <a:p>
            <a:pPr marL="109728" indent="0">
              <a:buNone/>
            </a:pPr>
            <a:r>
              <a:rPr lang="es-ES" dirty="0"/>
              <a:t>psocial.ucsf@hotmail.com</a:t>
            </a:r>
            <a:endParaRPr lang="es-AR" dirty="0"/>
          </a:p>
        </p:txBody>
      </p:sp>
      <p:pic>
        <p:nvPicPr>
          <p:cNvPr id="1026" name="Picture 2" descr="C:\Users\Paula\Documents\Concurso TS\JTP Liza\grup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93096"/>
            <a:ext cx="2664296" cy="1886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016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</TotalTime>
  <Words>390</Words>
  <Application>Microsoft Office PowerPoint</Application>
  <PresentationFormat>Presentación en pantalla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Urbano</vt:lpstr>
      <vt:lpstr>PROGRAMA DE CÁTEDRA 2024  PSICOLOGÍA SOCIAL</vt:lpstr>
      <vt:lpstr>ASPECTOS FORMALES</vt:lpstr>
      <vt:lpstr>OBJETIVOS</vt:lpstr>
      <vt:lpstr>CONTENIDOS</vt:lpstr>
      <vt:lpstr>CONDICIONES PARA ALCANZAR  LA REGULARIDAD Y APROBACIÓN</vt:lpstr>
      <vt:lpstr>FECHAS IMPORTANTES</vt:lpstr>
      <vt:lpstr>COMUNICACIÓN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CÁTEDRA 2018  PSICOLOGÍA SOCIAL</dc:title>
  <dc:creator>Paula</dc:creator>
  <cp:lastModifiedBy>Fiorella Giorgi</cp:lastModifiedBy>
  <cp:revision>19</cp:revision>
  <dcterms:created xsi:type="dcterms:W3CDTF">2018-03-25T23:11:09Z</dcterms:created>
  <dcterms:modified xsi:type="dcterms:W3CDTF">2024-03-19T12:23:09Z</dcterms:modified>
</cp:coreProperties>
</file>