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A5ED5-FBC5-7001-524F-355C0B1DD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8E4FF9-7EF7-CDF1-8906-1608EDC9D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FC9530-620C-852A-F1B3-3315B4EF0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61E05-CDFC-A499-2DEB-56AA4394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E889C-55F2-BBD5-7364-9192878C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166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42EE3-F576-CBD3-EC93-CDBEF607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F28FD6-2F0B-65E6-91C3-2AA91C474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668FE-A2E3-799F-3B16-514B720E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49411-80BC-66EA-3469-A1AE0481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C9925-6BD8-332F-2D8C-3027C3BB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164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9440CE-538D-8706-883B-33A66AA88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902D26-4752-341E-7E63-41772B38A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A0BB69-4C06-34DA-4A40-8E33D29BA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33761C-2923-C137-07A7-F650273F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785B3D-F806-5533-6A82-21E509E0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985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CA287-308F-5685-3EF9-48025102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807FC8-49B8-F8B0-3B0F-D1988C135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DC5A34-4979-1EB8-4676-975D43FC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FB239B-941E-B3FA-55EA-EC8B3598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55108B-95F4-B378-729B-23DC0EE8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385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46116-47E7-B6B3-00FF-DDDBD6D6F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AEE4FE-3C71-D783-CA57-7FBAA0E76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5DF83-695D-6A00-72CA-F7F178356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FD07C1-E180-D383-53C6-4C1C7AAC0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B33E2-17EE-5849-8782-BC4FD29C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776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02245-628B-4BE8-F6A6-33653BEE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E3C76-76FA-CD48-975C-F7C67721E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8E39DB-7281-0F7C-F8CE-5B84ADED2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EC7717-7FE9-E9A4-3660-A8A06934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36123E-840C-1E9F-4A85-6FE7E58F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4C7445-3FA5-8EB7-C34A-FF98497E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76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486A6-2A46-0615-5F1C-36CEA30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C13D38-5450-B54D-81A1-92FABE2F9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005C6E-6266-A629-D5EB-C9857C598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6227D2-5938-91DD-054F-39FC9519C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221C85-0BAD-EDE4-F6A7-B4B0BE0444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1CCC37-697C-3D63-83AD-604DE01E7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40E051-E2BB-6A9C-7132-E67F16D5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F80A5F-EF6D-2C06-F144-DCE9A358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212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11CE8-A706-C530-F225-000EB53C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095D9D-7381-80EF-D776-D6E7B9F4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393BAB-677F-1463-C883-48761FDB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C2A12C-5B30-166B-2DF5-B48DFD6B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68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CABFF3-69C1-A46C-8140-D0C550BF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9A91B4-5E02-B7AF-9EA6-21458209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9F67767-8397-2297-AEAA-8CEB13ED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811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550BC-9AC7-063A-085F-5095CDC1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5C1DC0-8D06-98C1-B83B-5BC0912C2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3D3009-DA89-347B-7C33-1339F51F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A86E64-C9D1-AB0B-C3B3-64FF43A81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B13B70-52D7-9A77-D336-67F58AD7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0C7262-B4BE-EF1A-D0E4-8BF20597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751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AC35A-3783-0D9C-B2AC-E4B4A276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0F174B-03C9-344B-8C9F-6E32CDA42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051462-7BCA-AD25-C812-E0AB82B7B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7CEBD3-2C6E-F360-4FF8-C5CB94A1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9FC77C-EA5B-3AF5-85D0-38C39D43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A73F6C-D823-6CEF-6C93-80F14E89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870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31EE5C-68C9-F7D0-E743-0759698A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3B60A0-C42F-18FA-4BF3-F81E63AD7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AAC05-0077-FBBF-70E4-4C24E1216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6008-3A69-40D0-A783-D3AAF6B49C66}" type="datetimeFigureOut">
              <a:rPr lang="es-AR" smtClean="0"/>
              <a:t>17/3/2024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AE5B5A-8601-BCEA-D8DE-00757689C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6A13C7-4A15-9903-F9E0-CF992C923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F4619-DF92-402B-BF34-B59244F8D5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647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9DF3-9B37-0A06-D9F3-E9EBE8436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NEUROTRASMISORES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E0ED63-624C-2EE8-ED61-E8E4F4358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139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B6AA5E-5AB5-B7E2-FF74-B877BDA9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31307"/>
            <a:ext cx="10515600" cy="1325563"/>
          </a:xfrm>
        </p:spPr>
        <p:txBody>
          <a:bodyPr/>
          <a:lstStyle/>
          <a:p>
            <a:r>
              <a:rPr lang="es-ES" dirty="0"/>
              <a:t>Repaso: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E04016-FE2A-E208-3F50-421B27C6E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107" y="1094256"/>
            <a:ext cx="9001836" cy="4351338"/>
          </a:xfrm>
        </p:spPr>
        <p:txBody>
          <a:bodyPr>
            <a:normAutofit/>
          </a:bodyPr>
          <a:lstStyle/>
          <a:p>
            <a:r>
              <a:rPr lang="es-AR" altLang="es-ES" sz="1800" dirty="0">
                <a:latin typeface="Arial" panose="020B0604020202020204" pitchFamily="34" charset="0"/>
              </a:rPr>
              <a:t>La célula nerviosa se irrita o estimula fácilmente, lo que produce la aparición de una onda excitatoria </a:t>
            </a:r>
            <a:r>
              <a:rPr lang="es-AR" altLang="es-ES" sz="1800" b="1" dirty="0">
                <a:latin typeface="Arial" panose="020B0604020202020204" pitchFamily="34" charset="0"/>
              </a:rPr>
              <a:t>o impulso nervioso. </a:t>
            </a:r>
            <a:endParaRPr lang="es-ES" altLang="es-ES" sz="1800" b="1" dirty="0">
              <a:latin typeface="Arial" panose="020B0604020202020204" pitchFamily="34" charset="0"/>
            </a:endParaRPr>
          </a:p>
          <a:p>
            <a:r>
              <a:rPr lang="es-ES" altLang="es-ES" sz="1800" dirty="0">
                <a:latin typeface="Arial" panose="020B0604020202020204" pitchFamily="34" charset="0"/>
              </a:rPr>
              <a:t>Las cadenas de neuronas del sistema </a:t>
            </a:r>
            <a:r>
              <a:rPr lang="es-ES" altLang="es-ES" sz="1800" dirty="0" err="1">
                <a:latin typeface="Arial" panose="020B0604020202020204" pitchFamily="34" charset="0"/>
              </a:rPr>
              <a:t>ne</a:t>
            </a:r>
            <a:r>
              <a:rPr lang="es-AR" altLang="es-ES" sz="1800" dirty="0">
                <a:latin typeface="Arial" panose="020B0604020202020204" pitchFamily="34" charset="0"/>
              </a:rPr>
              <a:t>impulso nervioso. </a:t>
            </a:r>
            <a:r>
              <a:rPr lang="es-ES" altLang="es-ES" sz="1800" dirty="0" err="1">
                <a:latin typeface="Arial" panose="020B0604020202020204" pitchFamily="34" charset="0"/>
              </a:rPr>
              <a:t>rvioso</a:t>
            </a:r>
            <a:r>
              <a:rPr lang="es-ES" altLang="es-ES" sz="1800" dirty="0">
                <a:latin typeface="Arial" panose="020B0604020202020204" pitchFamily="34" charset="0"/>
              </a:rPr>
              <a:t> toman contacto entre si de manera que la transmisión de los impulsos nerviosos sólo se produce de una neurona a otra  en una dirección: l</a:t>
            </a:r>
            <a:r>
              <a:rPr lang="es-AR" sz="1800" dirty="0"/>
              <a:t>os puntos de contacto funcional entre dos neuronas reciben el nombre de </a:t>
            </a:r>
            <a:r>
              <a:rPr lang="es-AR" sz="1800" b="1" dirty="0"/>
              <a:t>SINAPSIS. </a:t>
            </a:r>
          </a:p>
          <a:p>
            <a:r>
              <a:rPr lang="es-ES" altLang="es-ES" sz="1800" dirty="0">
                <a:latin typeface="Arial" panose="020B0604020202020204" pitchFamily="34" charset="0"/>
              </a:rPr>
              <a:t>Cuando un impulso nervioso llega al terminal axónico (no actúa directamente sobre la célula vecina), sino que produce la liberación de una </a:t>
            </a:r>
            <a:r>
              <a:rPr lang="es-ES" altLang="es-ES" sz="1800" u="sng" dirty="0">
                <a:latin typeface="Arial" panose="020B0604020202020204" pitchFamily="34" charset="0"/>
              </a:rPr>
              <a:t>sustancia transmisora </a:t>
            </a:r>
            <a:r>
              <a:rPr lang="es-ES" altLang="es-ES" sz="1800" dirty="0">
                <a:latin typeface="Arial" panose="020B0604020202020204" pitchFamily="34" charset="0"/>
              </a:rPr>
              <a:t>por el terminal axónico, en la sinapsis</a:t>
            </a:r>
            <a:r>
              <a:rPr lang="es-ES" altLang="es-ES" sz="2800" dirty="0">
                <a:latin typeface="Arial" panose="020B0604020202020204" pitchFamily="34" charset="0"/>
              </a:rPr>
              <a:t>.</a:t>
            </a:r>
            <a:endParaRPr lang="es-AR" sz="2800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Picture 4" descr="S NERVIOSO 5">
            <a:extLst>
              <a:ext uri="{FF2B5EF4-FFF2-40B4-BE49-F238E27FC236}">
                <a16:creationId xmlns:a16="http://schemas.microsoft.com/office/drawing/2014/main" id="{806394CC-13D5-208D-6EB7-31829C3C5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732" y="431474"/>
            <a:ext cx="2823950" cy="276807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redondeado 6">
            <a:extLst>
              <a:ext uri="{FF2B5EF4-FFF2-40B4-BE49-F238E27FC236}">
                <a16:creationId xmlns:a16="http://schemas.microsoft.com/office/drawing/2014/main" id="{7E2C6708-FEF3-0BA6-F9E8-DA14A31D6271}"/>
              </a:ext>
            </a:extLst>
          </p:cNvPr>
          <p:cNvSpPr/>
          <p:nvPr/>
        </p:nvSpPr>
        <p:spPr>
          <a:xfrm>
            <a:off x="183107" y="3747752"/>
            <a:ext cx="7442817" cy="3110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 altLang="es-ES" b="1" dirty="0">
                <a:latin typeface="Arial" panose="020B0604020202020204" pitchFamily="34" charset="0"/>
              </a:rPr>
              <a:t>Las neuronas NO FUNCIONAN DE FORMA AISLADA sino que se conectan entre sí mediante SINAPSIS en las que se liberan sustancias químicas: NEUROTRANSMISORES. </a:t>
            </a:r>
          </a:p>
          <a:p>
            <a:pPr algn="ctr" eaLnBrk="1" hangingPunct="1">
              <a:defRPr/>
            </a:pPr>
            <a:endParaRPr lang="es-ES" altLang="es-ES" b="1" dirty="0"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s-ES" altLang="es-ES" b="1" dirty="0">
                <a:latin typeface="Arial" panose="020B0604020202020204" pitchFamily="34" charset="0"/>
              </a:rPr>
              <a:t>Algunos se llaman NEUROMODULADORES y son aquellos que se difunden más ampliamente por el espacio extracelular sin quedan restringidos a la sinapsis.</a:t>
            </a:r>
          </a:p>
        </p:txBody>
      </p:sp>
      <p:pic>
        <p:nvPicPr>
          <p:cNvPr id="6" name="Picture 2" descr="Diferencia entre neurona y neuroglía - Centros EQ &amp; Psycolab, centro de  Psicología, Neuropsicología, Logopedia, Pedagogía en Benalmádena y Málaga">
            <a:extLst>
              <a:ext uri="{FF2B5EF4-FFF2-40B4-BE49-F238E27FC236}">
                <a16:creationId xmlns:a16="http://schemas.microsoft.com/office/drawing/2014/main" id="{EECCFF05-77EF-B27F-A736-A402AC9B9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980" y="4117674"/>
            <a:ext cx="3422374" cy="188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43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61712-32A6-D276-98C7-C6981AB1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SINAPSIS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A52D03-F5EF-5458-7F1C-8A6BB5545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899" y="1364777"/>
            <a:ext cx="11600597" cy="494049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AR" altLang="es-ES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ES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nión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donde el axón o alguna otra porción de una célula: </a:t>
            </a:r>
            <a:r>
              <a:rPr lang="es-ES" altLang="es-ES" b="1" dirty="0">
                <a:latin typeface="Arial" panose="020B0604020202020204" pitchFamily="34" charset="0"/>
                <a:cs typeface="Arial" panose="020B0604020202020204" pitchFamily="34" charset="0"/>
              </a:rPr>
              <a:t>célula </a:t>
            </a:r>
            <a:r>
              <a:rPr lang="es-ES" alt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presinaptica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, termina en las dendritas, soma o axón de otra neurona o en algunos casos en una célula muscular o glandular: </a:t>
            </a:r>
            <a:r>
              <a:rPr lang="es-ES" altLang="es-ES" b="1" dirty="0">
                <a:latin typeface="Arial" panose="020B0604020202020204" pitchFamily="34" charset="0"/>
                <a:cs typeface="Arial" panose="020B0604020202020204" pitchFamily="34" charset="0"/>
              </a:rPr>
              <a:t>célula </a:t>
            </a:r>
            <a:r>
              <a:rPr lang="es-ES" alt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postsinaptica</a:t>
            </a:r>
            <a:r>
              <a:rPr lang="es-ES" altLang="es-E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Uno de los elementos de contacto se corresponde con la ramificación terminal de un axón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(terminación o membrana presináptica)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que transmite el impulso nervioso. </a:t>
            </a:r>
          </a:p>
          <a:p>
            <a:pPr algn="just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El otro localizado en una dendrita o soma neuronal se denomina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membrana postsináptica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y es el que recibe el estímulo. </a:t>
            </a:r>
          </a:p>
          <a:p>
            <a:pPr marL="0" indent="0">
              <a:buNone/>
            </a:pPr>
            <a:endParaRPr lang="es-A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AR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LA TERMINACIÓN PRESINÁPTICA Y LA SUPERFICIE POSTSINÁPTICA, se dispone la </a:t>
            </a:r>
            <a:r>
              <a:rPr lang="es-AR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hendidura sináptica </a:t>
            </a:r>
            <a:r>
              <a:rPr lang="es-AR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(que contiene proteínas que modulan el comportamiento del NT librado, regulando su difusión y degradación por los receptores).</a:t>
            </a:r>
            <a:endParaRPr lang="es-AR" sz="28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45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49957-31BF-CDED-E880-2F1F52CFC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" y="259307"/>
            <a:ext cx="11614245" cy="5863065"/>
          </a:xfrm>
        </p:spPr>
        <p:txBody>
          <a:bodyPr>
            <a:normAutofit/>
          </a:bodyPr>
          <a:lstStyle/>
          <a:p>
            <a:pPr algn="just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La transmisión en la mayor parte de las uniones sinápticas es química; Sin embargo, algunas de las sinapsis es eléctrica y otras son mixtas. </a:t>
            </a:r>
          </a:p>
          <a:p>
            <a:pPr algn="just"/>
            <a:r>
              <a:rPr lang="es-AR" b="1" u="sng" dirty="0">
                <a:latin typeface="Arial" panose="020B0604020202020204" pitchFamily="34" charset="0"/>
                <a:cs typeface="Arial" panose="020B0604020202020204" pitchFamily="34" charset="0"/>
              </a:rPr>
              <a:t>SINAPSIS QUÍMICA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aquellas en las que el impulso bioeléctrico salta de una neurona a otra a través de una interfase química. En este caso, al ser activa por el impulso bioeléctrico que avanza a través del axón, la terminal presináptica libera un </a:t>
            </a:r>
            <a:r>
              <a:rPr lang="es-AR" b="1" u="sng" dirty="0">
                <a:latin typeface="Arial" panose="020B0604020202020204" pitchFamily="34" charset="0"/>
                <a:cs typeface="Arial" panose="020B0604020202020204" pitchFamily="34" charset="0"/>
              </a:rPr>
              <a:t>NEUROTRANSMISOR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 la hendidura sináptica. </a:t>
            </a:r>
          </a:p>
          <a:p>
            <a:pPr marL="0" indent="0" algn="just">
              <a:buNone/>
            </a:pPr>
            <a:endParaRPr lang="es-AR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altLang="es-ES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sustancia transmisora difunde a través del espacio intercelular hasta alcanzar la célula vecina, donde se une a moléculas receptoras especificas </a:t>
            </a:r>
            <a:r>
              <a:rPr lang="es-AR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membrana postsináptica.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8899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C5FB00-1211-F3E0-210B-EF9F3DA6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2" y="272955"/>
            <a:ext cx="8393373" cy="5904008"/>
          </a:xfrm>
        </p:spPr>
        <p:txBody>
          <a:bodyPr>
            <a:normAutofit/>
          </a:bodyPr>
          <a:lstStyle/>
          <a:p>
            <a:pPr algn="just"/>
            <a:r>
              <a:rPr lang="es-ES" altLang="es-ES" sz="2000" dirty="0">
                <a:latin typeface="Arial" panose="020B0604020202020204" pitchFamily="34" charset="0"/>
              </a:rPr>
              <a:t>El impulso en el axón </a:t>
            </a:r>
            <a:r>
              <a:rPr lang="es-ES" altLang="es-ES" sz="2000" dirty="0" err="1">
                <a:latin typeface="Arial" panose="020B0604020202020204" pitchFamily="34" charset="0"/>
              </a:rPr>
              <a:t>presinaptico</a:t>
            </a:r>
            <a:r>
              <a:rPr lang="es-ES" altLang="es-ES" sz="2000" dirty="0">
                <a:latin typeface="Arial" panose="020B0604020202020204" pitchFamily="34" charset="0"/>
              </a:rPr>
              <a:t> provoca la secreción de neurotransmisores, como la acetilcolina o serotonina. Sin embargo en algunas de la sinapsis es eléctrica y otras son mixtas.</a:t>
            </a:r>
          </a:p>
          <a:p>
            <a:pPr algn="just"/>
            <a:endParaRPr lang="es-AR" altLang="es-ES" sz="2000" dirty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altLang="es-ES" sz="2000" b="1" dirty="0">
                <a:latin typeface="Arial" panose="020B0604020202020204" pitchFamily="34" charset="0"/>
              </a:rPr>
              <a:t>La sinapsis pueden clasificarse por su localización en:</a:t>
            </a:r>
          </a:p>
          <a:p>
            <a:pPr algn="just">
              <a:lnSpc>
                <a:spcPct val="80000"/>
              </a:lnSpc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altLang="es-ES" sz="2000" b="1" dirty="0">
                <a:latin typeface="Arial" panose="020B0604020202020204" pitchFamily="34" charset="0"/>
              </a:rPr>
              <a:t>Axodendríticas</a:t>
            </a:r>
          </a:p>
          <a:p>
            <a:pPr algn="just">
              <a:lnSpc>
                <a:spcPct val="80000"/>
              </a:lnSpc>
            </a:pPr>
            <a:r>
              <a:rPr lang="es-ES" altLang="es-ES" sz="2000" b="1" dirty="0">
                <a:latin typeface="Arial" panose="020B0604020202020204" pitchFamily="34" charset="0"/>
              </a:rPr>
              <a:t>Axosomáticas</a:t>
            </a:r>
          </a:p>
          <a:p>
            <a:pPr algn="just">
              <a:lnSpc>
                <a:spcPct val="80000"/>
              </a:lnSpc>
            </a:pPr>
            <a:r>
              <a:rPr lang="es-ES" altLang="es-ES" sz="2000" b="1" dirty="0">
                <a:latin typeface="Arial" panose="020B0604020202020204" pitchFamily="34" charset="0"/>
              </a:rPr>
              <a:t>Axoaxónicas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altLang="es-ES" sz="2000" b="1" dirty="0">
                <a:latin typeface="Arial" panose="020B0604020202020204" pitchFamily="34" charset="0"/>
              </a:rPr>
              <a:t>Es decir el botón sináptico termina sobre: una </a:t>
            </a:r>
            <a:r>
              <a:rPr lang="es-ES" altLang="es-ES" sz="2000" b="1" u="sng" dirty="0">
                <a:latin typeface="Arial" panose="020B0604020202020204" pitchFamily="34" charset="0"/>
              </a:rPr>
              <a:t>dendrita,</a:t>
            </a:r>
            <a:r>
              <a:rPr lang="es-ES" altLang="es-ES" sz="2000" b="1" dirty="0">
                <a:latin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s-ES" altLang="es-ES" sz="2000" b="1" dirty="0">
                <a:latin typeface="Arial" panose="020B0604020202020204" pitchFamily="34" charset="0"/>
              </a:rPr>
              <a:t>sobre el </a:t>
            </a:r>
            <a:r>
              <a:rPr lang="es-ES" altLang="es-ES" sz="2000" b="1" u="sng" dirty="0">
                <a:latin typeface="Arial" panose="020B0604020202020204" pitchFamily="34" charset="0"/>
              </a:rPr>
              <a:t>cuerpo celular </a:t>
            </a:r>
            <a:r>
              <a:rPr lang="es-ES" altLang="es-ES" sz="2000" b="1" dirty="0">
                <a:latin typeface="Arial" panose="020B0604020202020204" pitchFamily="34" charset="0"/>
              </a:rPr>
              <a:t>de una neurona o sobre un </a:t>
            </a:r>
            <a:r>
              <a:rPr lang="es-ES" altLang="es-ES" sz="2000" b="1" u="sng" dirty="0">
                <a:latin typeface="Arial" panose="020B0604020202020204" pitchFamily="34" charset="0"/>
              </a:rPr>
              <a:t>axón</a:t>
            </a:r>
            <a:r>
              <a:rPr lang="es-ES" altLang="es-ES" sz="2000" b="1" dirty="0">
                <a:latin typeface="Arial" panose="020B0604020202020204" pitchFamily="34" charset="0"/>
              </a:rPr>
              <a:t>.</a:t>
            </a: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F4873E9-AC04-1623-0417-F0FCE54DDF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577" y="2124930"/>
            <a:ext cx="3671248" cy="2200058"/>
          </a:xfrm>
          <a:prstGeom prst="rect">
            <a:avLst/>
          </a:prstGeom>
        </p:spPr>
      </p:pic>
      <p:pic>
        <p:nvPicPr>
          <p:cNvPr id="5" name="Picture 4" descr="SISTEMA NERVIOSO 6">
            <a:extLst>
              <a:ext uri="{FF2B5EF4-FFF2-40B4-BE49-F238E27FC236}">
                <a16:creationId xmlns:a16="http://schemas.microsoft.com/office/drawing/2014/main" id="{0671EF34-728C-FDEC-2B3E-E26C685D3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364" y="365126"/>
            <a:ext cx="3305057" cy="2496828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65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B5D43-6D65-3E83-9395-07AD51742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07" y="259307"/>
            <a:ext cx="11641541" cy="5917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Las NEURONAS en  las terminaciones sinápticas utilizan una gran variedad de agentes químicos para transmitir o frenar el impulso nervioso.</a:t>
            </a:r>
          </a:p>
          <a:p>
            <a:pPr marL="0" indent="0" algn="just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NEUROTRASMISORES: 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que actúan localmente en la hendidura sináptica.</a:t>
            </a:r>
          </a:p>
          <a:p>
            <a:pPr algn="just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NEUROMODULADORES: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que difunde por el espacio extracelular actuando sobre un amplio numero de neuronas, sin quedar restringidos a la región sináptica. Son sustancias liberadas por las neuronas y funcionan regulando aspectos como (síntesis, liberación o degradación de NT o modificando la sensibilidad de las neuronas a éstos.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585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23709-2FEB-829C-0A66-A22B3421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NEUROTRANSMISORES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E10390-37AF-4A78-FC83-5247985CE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Pueden ser sintetizados en el soma neuronal y transportados por el axón hasta el botón sináptico, donde quedan almacenados en vesículas sinápticas.</a:t>
            </a:r>
          </a:p>
          <a:p>
            <a:r>
              <a:rPr lang="es-AR" dirty="0"/>
              <a:t>En otros casos, se sintetizan en el propio botón sináptico por medio de enzimas (producidas en el soma y trasportadas por el axón).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110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14870"/>
            <a:ext cx="6286995" cy="54901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La liberación del neurotransmisor desde las vesículas sinápticas al exterior tiene lugar por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exocitosis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, que es activada por un incremento de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secundario a cambios inducidos por el flujo iónico asociados al potencial de axón.</a:t>
            </a:r>
          </a:p>
          <a:p>
            <a:pPr algn="just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Una vez liberados y tras activar los receptores correspondientes, los neurotransmisores son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degradados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AR" b="1" dirty="0" err="1">
                <a:latin typeface="Arial" panose="020B0604020202020204" pitchFamily="34" charset="0"/>
                <a:cs typeface="Arial" panose="020B0604020202020204" pitchFamily="34" charset="0"/>
              </a:rPr>
              <a:t>recaptados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por el botón sináptico.</a:t>
            </a:r>
          </a:p>
          <a:p>
            <a:pPr algn="ctr"/>
            <a:endParaRPr lang="es-AR" b="1" dirty="0"/>
          </a:p>
          <a:p>
            <a:pPr marL="0" indent="0" algn="just">
              <a:buNone/>
            </a:pP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NT puede ya sea excitar o inhibir la membrana </a:t>
            </a:r>
            <a:r>
              <a:rPr lang="es-AR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postsináptica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dependiendo del tipo de receptos con el cual se una.</a:t>
            </a:r>
          </a:p>
          <a:p>
            <a:pPr marL="0" indent="0" algn="just">
              <a:buNone/>
            </a:pP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Ciertos NT son inactivados en la hendidura sináptica por degradación enzimática, mientras otros son tomados por las células </a:t>
            </a:r>
            <a:r>
              <a:rPr lang="es-AR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presináticas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proceso llamado recaptura. </a:t>
            </a:r>
          </a:p>
        </p:txBody>
      </p:sp>
      <p:pic>
        <p:nvPicPr>
          <p:cNvPr id="5" name="Picture 4" descr="litio_neurotransmisores_sinap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995" y="514870"/>
            <a:ext cx="5668753" cy="5173411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27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910" y="641445"/>
            <a:ext cx="10807890" cy="5535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u="sng" dirty="0">
                <a:latin typeface="Arial" panose="020B0604020202020204" pitchFamily="34" charset="0"/>
                <a:cs typeface="Arial" panose="020B0604020202020204" pitchFamily="34" charset="0"/>
              </a:rPr>
              <a:t>Entre los NEUROTRANSMISORES más importantes: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ACETILCOLINA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NOREPINEFRINA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SEROTNINA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HISTAMINA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GABA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GLUTAMATO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ASPARTAT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Elipse 3"/>
          <p:cNvSpPr/>
          <p:nvPr/>
        </p:nvSpPr>
        <p:spPr>
          <a:xfrm>
            <a:off x="6827302" y="2046238"/>
            <a:ext cx="4526498" cy="34538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En una misma neurona puede existir más de un neurotransmisor, siendo frecuente </a:t>
            </a:r>
            <a:r>
              <a:rPr lang="es-AR"/>
              <a:t>la combinación.</a:t>
            </a:r>
          </a:p>
        </p:txBody>
      </p:sp>
    </p:spTree>
    <p:extLst>
      <p:ext uri="{BB962C8B-B14F-4D97-AF65-F5344CB8AC3E}">
        <p14:creationId xmlns:p14="http://schemas.microsoft.com/office/powerpoint/2010/main" val="2948858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726</Words>
  <Application>Microsoft Office PowerPoint</Application>
  <PresentationFormat>Panorámica</PresentationFormat>
  <Paragraphs>53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NEUROTRASMISORES</vt:lpstr>
      <vt:lpstr>Repaso:</vt:lpstr>
      <vt:lpstr>SINAPSIS</vt:lpstr>
      <vt:lpstr>Presentación de PowerPoint</vt:lpstr>
      <vt:lpstr>Presentación de PowerPoint</vt:lpstr>
      <vt:lpstr>Presentación de PowerPoint</vt:lpstr>
      <vt:lpstr>NEUROTRANSMISORES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NEUROTRASMISORES</dc:title>
  <dc:creator>Yamila Duarte</dc:creator>
  <cp:lastModifiedBy>Yamila Duarte</cp:lastModifiedBy>
  <cp:revision>1</cp:revision>
  <dcterms:created xsi:type="dcterms:W3CDTF">2024-03-17T15:45:07Z</dcterms:created>
  <dcterms:modified xsi:type="dcterms:W3CDTF">2024-03-17T15:46:54Z</dcterms:modified>
</cp:coreProperties>
</file>