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3" r:id="rId3"/>
    <p:sldId id="324" r:id="rId4"/>
    <p:sldId id="322" r:id="rId5"/>
    <p:sldId id="290" r:id="rId6"/>
    <p:sldId id="330" r:id="rId7"/>
    <p:sldId id="329" r:id="rId8"/>
    <p:sldId id="327" r:id="rId9"/>
    <p:sldId id="328" r:id="rId10"/>
    <p:sldId id="326" r:id="rId11"/>
    <p:sldId id="332" r:id="rId12"/>
    <p:sldId id="325" r:id="rId13"/>
    <p:sldId id="331" r:id="rId14"/>
    <p:sldId id="299" r:id="rId15"/>
    <p:sldId id="293" r:id="rId16"/>
    <p:sldId id="291" r:id="rId17"/>
    <p:sldId id="292" r:id="rId18"/>
    <p:sldId id="314" r:id="rId19"/>
    <p:sldId id="294" r:id="rId20"/>
    <p:sldId id="295" r:id="rId21"/>
    <p:sldId id="296" r:id="rId22"/>
    <p:sldId id="297" r:id="rId23"/>
    <p:sldId id="303" r:id="rId24"/>
    <p:sldId id="304" r:id="rId25"/>
    <p:sldId id="315" r:id="rId26"/>
    <p:sldId id="316" r:id="rId27"/>
    <p:sldId id="305" r:id="rId28"/>
    <p:sldId id="300" r:id="rId29"/>
    <p:sldId id="301" r:id="rId30"/>
    <p:sldId id="302" r:id="rId31"/>
    <p:sldId id="298" r:id="rId32"/>
    <p:sldId id="307" r:id="rId33"/>
    <p:sldId id="313" r:id="rId34"/>
    <p:sldId id="312" r:id="rId35"/>
    <p:sldId id="317" r:id="rId36"/>
    <p:sldId id="318" r:id="rId37"/>
    <p:sldId id="308" r:id="rId38"/>
    <p:sldId id="309" r:id="rId39"/>
    <p:sldId id="319" r:id="rId40"/>
    <p:sldId id="310" r:id="rId41"/>
    <p:sldId id="311" r:id="rId42"/>
    <p:sldId id="320" r:id="rId43"/>
    <p:sldId id="321" r:id="rId44"/>
    <p:sldId id="306" r:id="rId45"/>
    <p:sldId id="288" r:id="rId4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1D5"/>
    <a:srgbClr val="B00C9C"/>
    <a:srgbClr val="E09AFC"/>
    <a:srgbClr val="FB9BF0"/>
    <a:srgbClr val="F785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14" autoAdjust="0"/>
    <p:restoredTop sz="94613" autoAdjust="0"/>
  </p:normalViewPr>
  <p:slideViewPr>
    <p:cSldViewPr>
      <p:cViewPr varScale="1">
        <p:scale>
          <a:sx n="64" d="100"/>
          <a:sy n="64" d="100"/>
        </p:scale>
        <p:origin x="-7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321B8-5637-436C-9ABE-011E44F25F75}" type="doc">
      <dgm:prSet loTypeId="urn:microsoft.com/office/officeart/2005/8/layout/process2" loCatId="process" qsTypeId="urn:microsoft.com/office/officeart/2005/8/quickstyle/simple1" qsCatId="simple" csTypeId="urn:microsoft.com/office/officeart/2005/8/colors/colorful5" csCatId="colorful" phldr="1"/>
      <dgm:spPr/>
    </dgm:pt>
    <dgm:pt modelId="{FA6AF077-629F-4CF7-AF63-F30D6C5A4CED}">
      <dgm:prSet phldrT="[Texto]" custT="1"/>
      <dgm:spPr/>
      <dgm:t>
        <a:bodyPr/>
        <a:lstStyle/>
        <a:p>
          <a:r>
            <a:rPr lang="es-AR" sz="2000" b="1" dirty="0" smtClean="0"/>
            <a:t>PROLIFERACIÓN</a:t>
          </a:r>
          <a:endParaRPr lang="es-AR" sz="2000" b="1" dirty="0"/>
        </a:p>
      </dgm:t>
    </dgm:pt>
    <dgm:pt modelId="{0E212625-8DF0-495E-A9FC-1EC256C01E9B}" type="parTrans" cxnId="{FDE2ECF1-8FB8-4A9F-AAB8-42BE700E2FF6}">
      <dgm:prSet/>
      <dgm:spPr/>
      <dgm:t>
        <a:bodyPr/>
        <a:lstStyle/>
        <a:p>
          <a:endParaRPr lang="es-AR" b="1"/>
        </a:p>
      </dgm:t>
    </dgm:pt>
    <dgm:pt modelId="{C2F54626-3936-409B-874B-62112A193683}" type="sibTrans" cxnId="{FDE2ECF1-8FB8-4A9F-AAB8-42BE700E2FF6}">
      <dgm:prSet/>
      <dgm:spPr/>
      <dgm:t>
        <a:bodyPr/>
        <a:lstStyle/>
        <a:p>
          <a:endParaRPr lang="es-AR" b="1"/>
        </a:p>
      </dgm:t>
    </dgm:pt>
    <dgm:pt modelId="{314DBF8C-B282-4748-A871-202EF112A150}">
      <dgm:prSet phldrT="[Texto]" custT="1"/>
      <dgm:spPr/>
      <dgm:t>
        <a:bodyPr/>
        <a:lstStyle/>
        <a:p>
          <a:r>
            <a:rPr lang="es-AR" sz="2000" b="1" dirty="0" smtClean="0"/>
            <a:t>MIGRACIÓN</a:t>
          </a:r>
          <a:endParaRPr lang="es-AR" sz="2000" b="1" dirty="0"/>
        </a:p>
      </dgm:t>
    </dgm:pt>
    <dgm:pt modelId="{70561AF3-D4F5-49FD-9581-47F68631C44E}" type="parTrans" cxnId="{85FDF84D-28EF-42CD-95FD-1F1AA03C89A5}">
      <dgm:prSet/>
      <dgm:spPr/>
      <dgm:t>
        <a:bodyPr/>
        <a:lstStyle/>
        <a:p>
          <a:endParaRPr lang="es-AR" b="1"/>
        </a:p>
      </dgm:t>
    </dgm:pt>
    <dgm:pt modelId="{44F95B98-AF79-4C80-BC73-055846A96563}" type="sibTrans" cxnId="{85FDF84D-28EF-42CD-95FD-1F1AA03C89A5}">
      <dgm:prSet/>
      <dgm:spPr/>
      <dgm:t>
        <a:bodyPr/>
        <a:lstStyle/>
        <a:p>
          <a:endParaRPr lang="es-AR" b="1"/>
        </a:p>
      </dgm:t>
    </dgm:pt>
    <dgm:pt modelId="{0F363B00-A643-4A50-80AA-0AAC2416736E}">
      <dgm:prSet phldrT="[Texto]" custT="1"/>
      <dgm:spPr/>
      <dgm:t>
        <a:bodyPr/>
        <a:lstStyle/>
        <a:p>
          <a:r>
            <a:rPr lang="es-AR" sz="2000" b="1" dirty="0" smtClean="0"/>
            <a:t>AGRUPAMIENTO</a:t>
          </a:r>
          <a:endParaRPr lang="es-AR" sz="2000" b="1" dirty="0"/>
        </a:p>
      </dgm:t>
    </dgm:pt>
    <dgm:pt modelId="{33F54533-7BEF-4120-A290-5253C67F3BF0}" type="parTrans" cxnId="{612E8221-93EC-491A-B0D2-D178BA425C5C}">
      <dgm:prSet/>
      <dgm:spPr/>
      <dgm:t>
        <a:bodyPr/>
        <a:lstStyle/>
        <a:p>
          <a:endParaRPr lang="es-AR" b="1"/>
        </a:p>
      </dgm:t>
    </dgm:pt>
    <dgm:pt modelId="{4F8F40BC-974E-4DD3-9228-1B710C432F3B}" type="sibTrans" cxnId="{612E8221-93EC-491A-B0D2-D178BA425C5C}">
      <dgm:prSet/>
      <dgm:spPr/>
      <dgm:t>
        <a:bodyPr/>
        <a:lstStyle/>
        <a:p>
          <a:endParaRPr lang="es-AR" b="1"/>
        </a:p>
      </dgm:t>
    </dgm:pt>
    <dgm:pt modelId="{1135920A-9FFC-4106-87E3-923A0C0ADE8A}">
      <dgm:prSet phldrT="[Texto]" custT="1"/>
      <dgm:spPr/>
      <dgm:t>
        <a:bodyPr/>
        <a:lstStyle/>
        <a:p>
          <a:r>
            <a:rPr lang="es-AR" sz="2000" b="1" dirty="0" smtClean="0"/>
            <a:t>CRECIMIENTO</a:t>
          </a:r>
          <a:endParaRPr lang="es-AR" sz="2000" b="1" dirty="0"/>
        </a:p>
      </dgm:t>
    </dgm:pt>
    <dgm:pt modelId="{DA2F9759-CA2B-4E82-848E-DEFB8BC94312}" type="parTrans" cxnId="{EEB116D8-7455-481A-9610-BBC977A4121A}">
      <dgm:prSet/>
      <dgm:spPr/>
      <dgm:t>
        <a:bodyPr/>
        <a:lstStyle/>
        <a:p>
          <a:endParaRPr lang="es-AR" b="1"/>
        </a:p>
      </dgm:t>
    </dgm:pt>
    <dgm:pt modelId="{AE41AC7C-5279-4247-9649-B11DFE789796}" type="sibTrans" cxnId="{EEB116D8-7455-481A-9610-BBC977A4121A}">
      <dgm:prSet/>
      <dgm:spPr/>
      <dgm:t>
        <a:bodyPr/>
        <a:lstStyle/>
        <a:p>
          <a:endParaRPr lang="es-AR" b="1"/>
        </a:p>
      </dgm:t>
    </dgm:pt>
    <dgm:pt modelId="{B155B018-6FA2-467C-850B-CD3A26F2BC1A}">
      <dgm:prSet phldrT="[Texto]" custT="1"/>
      <dgm:spPr/>
      <dgm:t>
        <a:bodyPr/>
        <a:lstStyle/>
        <a:p>
          <a:r>
            <a:rPr lang="es-AR" sz="2000" b="1" dirty="0" smtClean="0"/>
            <a:t>SINAPTOGÉNESIS</a:t>
          </a:r>
          <a:endParaRPr lang="es-AR" sz="2000" b="1" dirty="0"/>
        </a:p>
      </dgm:t>
    </dgm:pt>
    <dgm:pt modelId="{F08DF0FD-A283-4297-ACE7-10732754EEA5}" type="parTrans" cxnId="{77F04EF8-7703-435A-9B04-8D3D60E0DEB0}">
      <dgm:prSet/>
      <dgm:spPr/>
      <dgm:t>
        <a:bodyPr/>
        <a:lstStyle/>
        <a:p>
          <a:endParaRPr lang="es-AR" b="1"/>
        </a:p>
      </dgm:t>
    </dgm:pt>
    <dgm:pt modelId="{14176B0A-8453-4F68-A2A5-457B1EEF2B11}" type="sibTrans" cxnId="{77F04EF8-7703-435A-9B04-8D3D60E0DEB0}">
      <dgm:prSet/>
      <dgm:spPr/>
      <dgm:t>
        <a:bodyPr/>
        <a:lstStyle/>
        <a:p>
          <a:endParaRPr lang="es-AR" b="1"/>
        </a:p>
      </dgm:t>
    </dgm:pt>
    <dgm:pt modelId="{4877F887-CF74-45E7-89F9-AA99715A3C14}">
      <dgm:prSet phldrT="[Texto]" custT="1"/>
      <dgm:spPr/>
      <dgm:t>
        <a:bodyPr/>
        <a:lstStyle/>
        <a:p>
          <a:r>
            <a:rPr lang="es-AR" sz="2000" b="1" dirty="0" smtClean="0"/>
            <a:t>MUERTE NEURONAL</a:t>
          </a:r>
          <a:endParaRPr lang="es-AR" sz="2000" b="1" dirty="0"/>
        </a:p>
      </dgm:t>
    </dgm:pt>
    <dgm:pt modelId="{DC1309AF-C59E-4A09-8406-CB4C37BA96A7}" type="parTrans" cxnId="{4AABA612-65A9-4566-A548-C82BDEA957B8}">
      <dgm:prSet/>
      <dgm:spPr/>
      <dgm:t>
        <a:bodyPr/>
        <a:lstStyle/>
        <a:p>
          <a:endParaRPr lang="es-AR" b="1"/>
        </a:p>
      </dgm:t>
    </dgm:pt>
    <dgm:pt modelId="{0F75DEF3-F877-4457-84B7-47D8A4B0D4F7}" type="sibTrans" cxnId="{4AABA612-65A9-4566-A548-C82BDEA957B8}">
      <dgm:prSet/>
      <dgm:spPr/>
      <dgm:t>
        <a:bodyPr/>
        <a:lstStyle/>
        <a:p>
          <a:endParaRPr lang="es-AR" b="1"/>
        </a:p>
      </dgm:t>
    </dgm:pt>
    <dgm:pt modelId="{FDC7D094-5B9B-4C1C-BFD4-7E8E1F4FF758}">
      <dgm:prSet phldrT="[Texto]" custT="1"/>
      <dgm:spPr/>
      <dgm:t>
        <a:bodyPr/>
        <a:lstStyle/>
        <a:p>
          <a:r>
            <a:rPr lang="es-AR" sz="2000" b="1" dirty="0" smtClean="0"/>
            <a:t>DIFERENCIACIÓN</a:t>
          </a:r>
          <a:endParaRPr lang="es-AR" sz="2000" b="1" dirty="0"/>
        </a:p>
      </dgm:t>
    </dgm:pt>
    <dgm:pt modelId="{7D3D1E29-0324-4AF0-B44E-6746C2D4DB70}" type="parTrans" cxnId="{7E52D0BB-4598-451C-AC20-88ADDE92AD2A}">
      <dgm:prSet/>
      <dgm:spPr/>
      <dgm:t>
        <a:bodyPr/>
        <a:lstStyle/>
        <a:p>
          <a:endParaRPr lang="es-AR"/>
        </a:p>
      </dgm:t>
    </dgm:pt>
    <dgm:pt modelId="{46CFE75B-2290-4667-9C17-8872A5A8B9D3}" type="sibTrans" cxnId="{7E52D0BB-4598-451C-AC20-88ADDE92AD2A}">
      <dgm:prSet/>
      <dgm:spPr/>
      <dgm:t>
        <a:bodyPr/>
        <a:lstStyle/>
        <a:p>
          <a:endParaRPr lang="es-AR"/>
        </a:p>
      </dgm:t>
    </dgm:pt>
    <dgm:pt modelId="{2C296E6F-9E04-400F-9236-E51F697AA6AB}" type="pres">
      <dgm:prSet presAssocID="{CF8321B8-5637-436C-9ABE-011E44F25F75}" presName="linearFlow" presStyleCnt="0">
        <dgm:presLayoutVars>
          <dgm:resizeHandles val="exact"/>
        </dgm:presLayoutVars>
      </dgm:prSet>
      <dgm:spPr/>
    </dgm:pt>
    <dgm:pt modelId="{F4888F25-AC1C-4982-8815-6F2C682AEEC0}" type="pres">
      <dgm:prSet presAssocID="{FA6AF077-629F-4CF7-AF63-F30D6C5A4CED}" presName="node" presStyleLbl="node1" presStyleIdx="0" presStyleCnt="7" custScaleX="242189">
        <dgm:presLayoutVars>
          <dgm:bulletEnabled val="1"/>
        </dgm:presLayoutVars>
      </dgm:prSet>
      <dgm:spPr/>
      <dgm:t>
        <a:bodyPr/>
        <a:lstStyle/>
        <a:p>
          <a:endParaRPr lang="es-AR"/>
        </a:p>
      </dgm:t>
    </dgm:pt>
    <dgm:pt modelId="{01F0BF39-BB64-4C5F-B3F2-C2E67A73E264}" type="pres">
      <dgm:prSet presAssocID="{C2F54626-3936-409B-874B-62112A193683}" presName="sibTrans" presStyleLbl="sibTrans2D1" presStyleIdx="0" presStyleCnt="6"/>
      <dgm:spPr/>
      <dgm:t>
        <a:bodyPr/>
        <a:lstStyle/>
        <a:p>
          <a:endParaRPr lang="es-AR"/>
        </a:p>
      </dgm:t>
    </dgm:pt>
    <dgm:pt modelId="{AC63B569-DE9D-405C-9DFD-95B08AB159A9}" type="pres">
      <dgm:prSet presAssocID="{C2F54626-3936-409B-874B-62112A193683}" presName="connectorText" presStyleLbl="sibTrans2D1" presStyleIdx="0" presStyleCnt="6"/>
      <dgm:spPr/>
      <dgm:t>
        <a:bodyPr/>
        <a:lstStyle/>
        <a:p>
          <a:endParaRPr lang="es-AR"/>
        </a:p>
      </dgm:t>
    </dgm:pt>
    <dgm:pt modelId="{F111DFEE-FF3F-4316-8187-45A7A3D2AA6E}" type="pres">
      <dgm:prSet presAssocID="{314DBF8C-B282-4748-A871-202EF112A150}" presName="node" presStyleLbl="node1" presStyleIdx="1" presStyleCnt="7" custScaleX="242189">
        <dgm:presLayoutVars>
          <dgm:bulletEnabled val="1"/>
        </dgm:presLayoutVars>
      </dgm:prSet>
      <dgm:spPr/>
      <dgm:t>
        <a:bodyPr/>
        <a:lstStyle/>
        <a:p>
          <a:endParaRPr lang="es-AR"/>
        </a:p>
      </dgm:t>
    </dgm:pt>
    <dgm:pt modelId="{C0800017-6C59-4633-99D4-DD3ABB216BB5}" type="pres">
      <dgm:prSet presAssocID="{44F95B98-AF79-4C80-BC73-055846A96563}" presName="sibTrans" presStyleLbl="sibTrans2D1" presStyleIdx="1" presStyleCnt="6"/>
      <dgm:spPr/>
      <dgm:t>
        <a:bodyPr/>
        <a:lstStyle/>
        <a:p>
          <a:endParaRPr lang="es-AR"/>
        </a:p>
      </dgm:t>
    </dgm:pt>
    <dgm:pt modelId="{95F7AA16-E70B-4F24-809A-B77B2107FAEB}" type="pres">
      <dgm:prSet presAssocID="{44F95B98-AF79-4C80-BC73-055846A96563}" presName="connectorText" presStyleLbl="sibTrans2D1" presStyleIdx="1" presStyleCnt="6"/>
      <dgm:spPr/>
      <dgm:t>
        <a:bodyPr/>
        <a:lstStyle/>
        <a:p>
          <a:endParaRPr lang="es-AR"/>
        </a:p>
      </dgm:t>
    </dgm:pt>
    <dgm:pt modelId="{A96BAA0B-0476-4C63-B93B-51AF62072595}" type="pres">
      <dgm:prSet presAssocID="{0F363B00-A643-4A50-80AA-0AAC2416736E}" presName="node" presStyleLbl="node1" presStyleIdx="2" presStyleCnt="7" custScaleX="250002">
        <dgm:presLayoutVars>
          <dgm:bulletEnabled val="1"/>
        </dgm:presLayoutVars>
      </dgm:prSet>
      <dgm:spPr/>
      <dgm:t>
        <a:bodyPr/>
        <a:lstStyle/>
        <a:p>
          <a:endParaRPr lang="es-AR"/>
        </a:p>
      </dgm:t>
    </dgm:pt>
    <dgm:pt modelId="{976341EF-9E30-4966-B768-5C6003978E7E}" type="pres">
      <dgm:prSet presAssocID="{4F8F40BC-974E-4DD3-9228-1B710C432F3B}" presName="sibTrans" presStyleLbl="sibTrans2D1" presStyleIdx="2" presStyleCnt="6"/>
      <dgm:spPr/>
      <dgm:t>
        <a:bodyPr/>
        <a:lstStyle/>
        <a:p>
          <a:endParaRPr lang="es-AR"/>
        </a:p>
      </dgm:t>
    </dgm:pt>
    <dgm:pt modelId="{B83FBC6F-37C2-43C9-8958-39FF9FA09930}" type="pres">
      <dgm:prSet presAssocID="{4F8F40BC-974E-4DD3-9228-1B710C432F3B}" presName="connectorText" presStyleLbl="sibTrans2D1" presStyleIdx="2" presStyleCnt="6"/>
      <dgm:spPr/>
      <dgm:t>
        <a:bodyPr/>
        <a:lstStyle/>
        <a:p>
          <a:endParaRPr lang="es-AR"/>
        </a:p>
      </dgm:t>
    </dgm:pt>
    <dgm:pt modelId="{73CE1802-29CF-48BD-9390-F7151F40EA3B}" type="pres">
      <dgm:prSet presAssocID="{FDC7D094-5B9B-4C1C-BFD4-7E8E1F4FF758}" presName="node" presStyleLbl="node1" presStyleIdx="3" presStyleCnt="7" custScaleX="250002">
        <dgm:presLayoutVars>
          <dgm:bulletEnabled val="1"/>
        </dgm:presLayoutVars>
      </dgm:prSet>
      <dgm:spPr/>
      <dgm:t>
        <a:bodyPr/>
        <a:lstStyle/>
        <a:p>
          <a:endParaRPr lang="es-AR"/>
        </a:p>
      </dgm:t>
    </dgm:pt>
    <dgm:pt modelId="{DCF5BE6B-0988-4544-880F-2BDAAF9847D8}" type="pres">
      <dgm:prSet presAssocID="{46CFE75B-2290-4667-9C17-8872A5A8B9D3}" presName="sibTrans" presStyleLbl="sibTrans2D1" presStyleIdx="3" presStyleCnt="6"/>
      <dgm:spPr/>
      <dgm:t>
        <a:bodyPr/>
        <a:lstStyle/>
        <a:p>
          <a:endParaRPr lang="es-AR"/>
        </a:p>
      </dgm:t>
    </dgm:pt>
    <dgm:pt modelId="{D098622C-D88B-4C4E-B32D-EE7784264C9B}" type="pres">
      <dgm:prSet presAssocID="{46CFE75B-2290-4667-9C17-8872A5A8B9D3}" presName="connectorText" presStyleLbl="sibTrans2D1" presStyleIdx="3" presStyleCnt="6"/>
      <dgm:spPr/>
      <dgm:t>
        <a:bodyPr/>
        <a:lstStyle/>
        <a:p>
          <a:endParaRPr lang="es-AR"/>
        </a:p>
      </dgm:t>
    </dgm:pt>
    <dgm:pt modelId="{C84CD5DE-D5BF-4A1E-9B91-3FCFDAA40CF1}" type="pres">
      <dgm:prSet presAssocID="{1135920A-9FFC-4106-87E3-923A0C0ADE8A}" presName="node" presStyleLbl="node1" presStyleIdx="4" presStyleCnt="7" custScaleX="255135">
        <dgm:presLayoutVars>
          <dgm:bulletEnabled val="1"/>
        </dgm:presLayoutVars>
      </dgm:prSet>
      <dgm:spPr/>
      <dgm:t>
        <a:bodyPr/>
        <a:lstStyle/>
        <a:p>
          <a:endParaRPr lang="es-AR"/>
        </a:p>
      </dgm:t>
    </dgm:pt>
    <dgm:pt modelId="{7244F828-2B40-4F7E-83B4-6AFF6D5BFE65}" type="pres">
      <dgm:prSet presAssocID="{AE41AC7C-5279-4247-9649-B11DFE789796}" presName="sibTrans" presStyleLbl="sibTrans2D1" presStyleIdx="4" presStyleCnt="6"/>
      <dgm:spPr/>
      <dgm:t>
        <a:bodyPr/>
        <a:lstStyle/>
        <a:p>
          <a:endParaRPr lang="es-AR"/>
        </a:p>
      </dgm:t>
    </dgm:pt>
    <dgm:pt modelId="{39EA9BA3-7C82-4DD2-ACE8-AA22C0DFF07A}" type="pres">
      <dgm:prSet presAssocID="{AE41AC7C-5279-4247-9649-B11DFE789796}" presName="connectorText" presStyleLbl="sibTrans2D1" presStyleIdx="4" presStyleCnt="6"/>
      <dgm:spPr/>
      <dgm:t>
        <a:bodyPr/>
        <a:lstStyle/>
        <a:p>
          <a:endParaRPr lang="es-AR"/>
        </a:p>
      </dgm:t>
    </dgm:pt>
    <dgm:pt modelId="{9F2C74AB-684E-4503-93B4-4BBCD968EBBF}" type="pres">
      <dgm:prSet presAssocID="{B155B018-6FA2-467C-850B-CD3A26F2BC1A}" presName="node" presStyleLbl="node1" presStyleIdx="5" presStyleCnt="7" custScaleX="255135">
        <dgm:presLayoutVars>
          <dgm:bulletEnabled val="1"/>
        </dgm:presLayoutVars>
      </dgm:prSet>
      <dgm:spPr/>
      <dgm:t>
        <a:bodyPr/>
        <a:lstStyle/>
        <a:p>
          <a:endParaRPr lang="es-AR"/>
        </a:p>
      </dgm:t>
    </dgm:pt>
    <dgm:pt modelId="{1FEBC376-3C95-4196-AF39-A7B8482D7109}" type="pres">
      <dgm:prSet presAssocID="{14176B0A-8453-4F68-A2A5-457B1EEF2B11}" presName="sibTrans" presStyleLbl="sibTrans2D1" presStyleIdx="5" presStyleCnt="6"/>
      <dgm:spPr/>
      <dgm:t>
        <a:bodyPr/>
        <a:lstStyle/>
        <a:p>
          <a:endParaRPr lang="es-AR"/>
        </a:p>
      </dgm:t>
    </dgm:pt>
    <dgm:pt modelId="{C1BFF1A5-8D9A-44BE-9697-471A6A5B980F}" type="pres">
      <dgm:prSet presAssocID="{14176B0A-8453-4F68-A2A5-457B1EEF2B11}" presName="connectorText" presStyleLbl="sibTrans2D1" presStyleIdx="5" presStyleCnt="6"/>
      <dgm:spPr/>
      <dgm:t>
        <a:bodyPr/>
        <a:lstStyle/>
        <a:p>
          <a:endParaRPr lang="es-AR"/>
        </a:p>
      </dgm:t>
    </dgm:pt>
    <dgm:pt modelId="{C505DF70-279E-4525-8ED0-5985F6340CBF}" type="pres">
      <dgm:prSet presAssocID="{4877F887-CF74-45E7-89F9-AA99715A3C14}" presName="node" presStyleLbl="node1" presStyleIdx="6" presStyleCnt="7" custScaleX="255135">
        <dgm:presLayoutVars>
          <dgm:bulletEnabled val="1"/>
        </dgm:presLayoutVars>
      </dgm:prSet>
      <dgm:spPr/>
      <dgm:t>
        <a:bodyPr/>
        <a:lstStyle/>
        <a:p>
          <a:endParaRPr lang="es-AR"/>
        </a:p>
      </dgm:t>
    </dgm:pt>
  </dgm:ptLst>
  <dgm:cxnLst>
    <dgm:cxn modelId="{C1B3C1D2-04E1-46E3-AE32-A31DEFDC63A7}" type="presOf" srcId="{0F363B00-A643-4A50-80AA-0AAC2416736E}" destId="{A96BAA0B-0476-4C63-B93B-51AF62072595}" srcOrd="0" destOrd="0" presId="urn:microsoft.com/office/officeart/2005/8/layout/process2"/>
    <dgm:cxn modelId="{589EB126-B6DF-4FCC-969F-E071273BE817}" type="presOf" srcId="{44F95B98-AF79-4C80-BC73-055846A96563}" destId="{C0800017-6C59-4633-99D4-DD3ABB216BB5}" srcOrd="0" destOrd="0" presId="urn:microsoft.com/office/officeart/2005/8/layout/process2"/>
    <dgm:cxn modelId="{612E8221-93EC-491A-B0D2-D178BA425C5C}" srcId="{CF8321B8-5637-436C-9ABE-011E44F25F75}" destId="{0F363B00-A643-4A50-80AA-0AAC2416736E}" srcOrd="2" destOrd="0" parTransId="{33F54533-7BEF-4120-A290-5253C67F3BF0}" sibTransId="{4F8F40BC-974E-4DD3-9228-1B710C432F3B}"/>
    <dgm:cxn modelId="{D7B3F5AD-0B4C-42BF-AA45-2509693FDC0B}" type="presOf" srcId="{AE41AC7C-5279-4247-9649-B11DFE789796}" destId="{39EA9BA3-7C82-4DD2-ACE8-AA22C0DFF07A}" srcOrd="1" destOrd="0" presId="urn:microsoft.com/office/officeart/2005/8/layout/process2"/>
    <dgm:cxn modelId="{565B973B-A97B-4A06-8FF8-B36425549043}" type="presOf" srcId="{4877F887-CF74-45E7-89F9-AA99715A3C14}" destId="{C505DF70-279E-4525-8ED0-5985F6340CBF}" srcOrd="0" destOrd="0" presId="urn:microsoft.com/office/officeart/2005/8/layout/process2"/>
    <dgm:cxn modelId="{9259BD05-F472-4080-B7DA-D39222B1C613}" type="presOf" srcId="{4F8F40BC-974E-4DD3-9228-1B710C432F3B}" destId="{976341EF-9E30-4966-B768-5C6003978E7E}" srcOrd="0" destOrd="0" presId="urn:microsoft.com/office/officeart/2005/8/layout/process2"/>
    <dgm:cxn modelId="{292524E3-38F2-4858-B57E-2E581DFDB665}" type="presOf" srcId="{B155B018-6FA2-467C-850B-CD3A26F2BC1A}" destId="{9F2C74AB-684E-4503-93B4-4BBCD968EBBF}" srcOrd="0" destOrd="0" presId="urn:microsoft.com/office/officeart/2005/8/layout/process2"/>
    <dgm:cxn modelId="{EEB116D8-7455-481A-9610-BBC977A4121A}" srcId="{CF8321B8-5637-436C-9ABE-011E44F25F75}" destId="{1135920A-9FFC-4106-87E3-923A0C0ADE8A}" srcOrd="4" destOrd="0" parTransId="{DA2F9759-CA2B-4E82-848E-DEFB8BC94312}" sibTransId="{AE41AC7C-5279-4247-9649-B11DFE789796}"/>
    <dgm:cxn modelId="{7E52D0BB-4598-451C-AC20-88ADDE92AD2A}" srcId="{CF8321B8-5637-436C-9ABE-011E44F25F75}" destId="{FDC7D094-5B9B-4C1C-BFD4-7E8E1F4FF758}" srcOrd="3" destOrd="0" parTransId="{7D3D1E29-0324-4AF0-B44E-6746C2D4DB70}" sibTransId="{46CFE75B-2290-4667-9C17-8872A5A8B9D3}"/>
    <dgm:cxn modelId="{77F04EF8-7703-435A-9B04-8D3D60E0DEB0}" srcId="{CF8321B8-5637-436C-9ABE-011E44F25F75}" destId="{B155B018-6FA2-467C-850B-CD3A26F2BC1A}" srcOrd="5" destOrd="0" parTransId="{F08DF0FD-A283-4297-ACE7-10732754EEA5}" sibTransId="{14176B0A-8453-4F68-A2A5-457B1EEF2B11}"/>
    <dgm:cxn modelId="{FDE2ECF1-8FB8-4A9F-AAB8-42BE700E2FF6}" srcId="{CF8321B8-5637-436C-9ABE-011E44F25F75}" destId="{FA6AF077-629F-4CF7-AF63-F30D6C5A4CED}" srcOrd="0" destOrd="0" parTransId="{0E212625-8DF0-495E-A9FC-1EC256C01E9B}" sibTransId="{C2F54626-3936-409B-874B-62112A193683}"/>
    <dgm:cxn modelId="{3D3E3DF6-E7DD-4510-87F6-3CE0CA3200EE}" type="presOf" srcId="{FA6AF077-629F-4CF7-AF63-F30D6C5A4CED}" destId="{F4888F25-AC1C-4982-8815-6F2C682AEEC0}" srcOrd="0" destOrd="0" presId="urn:microsoft.com/office/officeart/2005/8/layout/process2"/>
    <dgm:cxn modelId="{F615B4F0-CEA3-4337-8B4A-2B47BD3A029A}" type="presOf" srcId="{44F95B98-AF79-4C80-BC73-055846A96563}" destId="{95F7AA16-E70B-4F24-809A-B77B2107FAEB}" srcOrd="1" destOrd="0" presId="urn:microsoft.com/office/officeart/2005/8/layout/process2"/>
    <dgm:cxn modelId="{07CE778B-95E9-4562-88EB-E271109FAAF2}" type="presOf" srcId="{1135920A-9FFC-4106-87E3-923A0C0ADE8A}" destId="{C84CD5DE-D5BF-4A1E-9B91-3FCFDAA40CF1}" srcOrd="0" destOrd="0" presId="urn:microsoft.com/office/officeart/2005/8/layout/process2"/>
    <dgm:cxn modelId="{5CE5EEDA-0602-4249-8248-F06F047B6C4D}" type="presOf" srcId="{14176B0A-8453-4F68-A2A5-457B1EEF2B11}" destId="{C1BFF1A5-8D9A-44BE-9697-471A6A5B980F}" srcOrd="1" destOrd="0" presId="urn:microsoft.com/office/officeart/2005/8/layout/process2"/>
    <dgm:cxn modelId="{DC19B2F7-9A26-465A-81D4-B58239A1AB3F}" type="presOf" srcId="{4F8F40BC-974E-4DD3-9228-1B710C432F3B}" destId="{B83FBC6F-37C2-43C9-8958-39FF9FA09930}" srcOrd="1" destOrd="0" presId="urn:microsoft.com/office/officeart/2005/8/layout/process2"/>
    <dgm:cxn modelId="{85FDF84D-28EF-42CD-95FD-1F1AA03C89A5}" srcId="{CF8321B8-5637-436C-9ABE-011E44F25F75}" destId="{314DBF8C-B282-4748-A871-202EF112A150}" srcOrd="1" destOrd="0" parTransId="{70561AF3-D4F5-49FD-9581-47F68631C44E}" sibTransId="{44F95B98-AF79-4C80-BC73-055846A96563}"/>
    <dgm:cxn modelId="{320F2478-B786-4C17-80AF-84491B829A74}" type="presOf" srcId="{AE41AC7C-5279-4247-9649-B11DFE789796}" destId="{7244F828-2B40-4F7E-83B4-6AFF6D5BFE65}" srcOrd="0" destOrd="0" presId="urn:microsoft.com/office/officeart/2005/8/layout/process2"/>
    <dgm:cxn modelId="{F759B79D-7D4D-49F8-ADE6-3531B7F4FEDD}" type="presOf" srcId="{46CFE75B-2290-4667-9C17-8872A5A8B9D3}" destId="{DCF5BE6B-0988-4544-880F-2BDAAF9847D8}" srcOrd="0" destOrd="0" presId="urn:microsoft.com/office/officeart/2005/8/layout/process2"/>
    <dgm:cxn modelId="{E3D9BF3D-2D7D-4BDC-B026-FBB73B8A1467}" type="presOf" srcId="{14176B0A-8453-4F68-A2A5-457B1EEF2B11}" destId="{1FEBC376-3C95-4196-AF39-A7B8482D7109}" srcOrd="0" destOrd="0" presId="urn:microsoft.com/office/officeart/2005/8/layout/process2"/>
    <dgm:cxn modelId="{72350206-CE99-4818-8D9F-E858C509037B}" type="presOf" srcId="{46CFE75B-2290-4667-9C17-8872A5A8B9D3}" destId="{D098622C-D88B-4C4E-B32D-EE7784264C9B}" srcOrd="1" destOrd="0" presId="urn:microsoft.com/office/officeart/2005/8/layout/process2"/>
    <dgm:cxn modelId="{D09652D5-BC62-4FA6-8C5A-54F7EE641A47}" type="presOf" srcId="{FDC7D094-5B9B-4C1C-BFD4-7E8E1F4FF758}" destId="{73CE1802-29CF-48BD-9390-F7151F40EA3B}" srcOrd="0" destOrd="0" presId="urn:microsoft.com/office/officeart/2005/8/layout/process2"/>
    <dgm:cxn modelId="{4AABA612-65A9-4566-A548-C82BDEA957B8}" srcId="{CF8321B8-5637-436C-9ABE-011E44F25F75}" destId="{4877F887-CF74-45E7-89F9-AA99715A3C14}" srcOrd="6" destOrd="0" parTransId="{DC1309AF-C59E-4A09-8406-CB4C37BA96A7}" sibTransId="{0F75DEF3-F877-4457-84B7-47D8A4B0D4F7}"/>
    <dgm:cxn modelId="{EED14725-D85D-4851-8F48-53CCC733244D}" type="presOf" srcId="{C2F54626-3936-409B-874B-62112A193683}" destId="{AC63B569-DE9D-405C-9DFD-95B08AB159A9}" srcOrd="1" destOrd="0" presId="urn:microsoft.com/office/officeart/2005/8/layout/process2"/>
    <dgm:cxn modelId="{67953315-B527-47CE-BA03-2C81F61ED978}" type="presOf" srcId="{314DBF8C-B282-4748-A871-202EF112A150}" destId="{F111DFEE-FF3F-4316-8187-45A7A3D2AA6E}" srcOrd="0" destOrd="0" presId="urn:microsoft.com/office/officeart/2005/8/layout/process2"/>
    <dgm:cxn modelId="{6B0EED0D-3386-4CBC-8BE9-D08526E16766}" type="presOf" srcId="{CF8321B8-5637-436C-9ABE-011E44F25F75}" destId="{2C296E6F-9E04-400F-9236-E51F697AA6AB}" srcOrd="0" destOrd="0" presId="urn:microsoft.com/office/officeart/2005/8/layout/process2"/>
    <dgm:cxn modelId="{C3DD9D2E-47F3-4061-BB65-3B265D9D07FA}" type="presOf" srcId="{C2F54626-3936-409B-874B-62112A193683}" destId="{01F0BF39-BB64-4C5F-B3F2-C2E67A73E264}" srcOrd="0" destOrd="0" presId="urn:microsoft.com/office/officeart/2005/8/layout/process2"/>
    <dgm:cxn modelId="{7D459131-E0E6-4070-9DF3-19931C1241B5}" type="presParOf" srcId="{2C296E6F-9E04-400F-9236-E51F697AA6AB}" destId="{F4888F25-AC1C-4982-8815-6F2C682AEEC0}" srcOrd="0" destOrd="0" presId="urn:microsoft.com/office/officeart/2005/8/layout/process2"/>
    <dgm:cxn modelId="{D8A2FAE4-A293-4164-9304-D59029D50FA6}" type="presParOf" srcId="{2C296E6F-9E04-400F-9236-E51F697AA6AB}" destId="{01F0BF39-BB64-4C5F-B3F2-C2E67A73E264}" srcOrd="1" destOrd="0" presId="urn:microsoft.com/office/officeart/2005/8/layout/process2"/>
    <dgm:cxn modelId="{255A0E74-B7EE-49BB-A645-C44B79D17C6D}" type="presParOf" srcId="{01F0BF39-BB64-4C5F-B3F2-C2E67A73E264}" destId="{AC63B569-DE9D-405C-9DFD-95B08AB159A9}" srcOrd="0" destOrd="0" presId="urn:microsoft.com/office/officeart/2005/8/layout/process2"/>
    <dgm:cxn modelId="{9A2D43E9-0BF1-4397-B159-07DED9D61C68}" type="presParOf" srcId="{2C296E6F-9E04-400F-9236-E51F697AA6AB}" destId="{F111DFEE-FF3F-4316-8187-45A7A3D2AA6E}" srcOrd="2" destOrd="0" presId="urn:microsoft.com/office/officeart/2005/8/layout/process2"/>
    <dgm:cxn modelId="{F3CCC31D-D305-4ED4-936A-799ABE3CE346}" type="presParOf" srcId="{2C296E6F-9E04-400F-9236-E51F697AA6AB}" destId="{C0800017-6C59-4633-99D4-DD3ABB216BB5}" srcOrd="3" destOrd="0" presId="urn:microsoft.com/office/officeart/2005/8/layout/process2"/>
    <dgm:cxn modelId="{9CAFF2E4-A9CB-4B80-838D-8DB351785832}" type="presParOf" srcId="{C0800017-6C59-4633-99D4-DD3ABB216BB5}" destId="{95F7AA16-E70B-4F24-809A-B77B2107FAEB}" srcOrd="0" destOrd="0" presId="urn:microsoft.com/office/officeart/2005/8/layout/process2"/>
    <dgm:cxn modelId="{23D75648-2052-46BC-A0CF-C623470FD463}" type="presParOf" srcId="{2C296E6F-9E04-400F-9236-E51F697AA6AB}" destId="{A96BAA0B-0476-4C63-B93B-51AF62072595}" srcOrd="4" destOrd="0" presId="urn:microsoft.com/office/officeart/2005/8/layout/process2"/>
    <dgm:cxn modelId="{97017B31-1D28-4E2C-9FC3-836503FC948C}" type="presParOf" srcId="{2C296E6F-9E04-400F-9236-E51F697AA6AB}" destId="{976341EF-9E30-4966-B768-5C6003978E7E}" srcOrd="5" destOrd="0" presId="urn:microsoft.com/office/officeart/2005/8/layout/process2"/>
    <dgm:cxn modelId="{9930DFC7-2E1C-4786-A6CC-77D84A183D0B}" type="presParOf" srcId="{976341EF-9E30-4966-B768-5C6003978E7E}" destId="{B83FBC6F-37C2-43C9-8958-39FF9FA09930}" srcOrd="0" destOrd="0" presId="urn:microsoft.com/office/officeart/2005/8/layout/process2"/>
    <dgm:cxn modelId="{AF07C9F3-1F72-4981-A996-0A17968FE572}" type="presParOf" srcId="{2C296E6F-9E04-400F-9236-E51F697AA6AB}" destId="{73CE1802-29CF-48BD-9390-F7151F40EA3B}" srcOrd="6" destOrd="0" presId="urn:microsoft.com/office/officeart/2005/8/layout/process2"/>
    <dgm:cxn modelId="{AB59D185-30D3-42A6-B386-F6966BD9349E}" type="presParOf" srcId="{2C296E6F-9E04-400F-9236-E51F697AA6AB}" destId="{DCF5BE6B-0988-4544-880F-2BDAAF9847D8}" srcOrd="7" destOrd="0" presId="urn:microsoft.com/office/officeart/2005/8/layout/process2"/>
    <dgm:cxn modelId="{DD5EEBA7-CFBC-47CD-9933-4CC1A500F7B1}" type="presParOf" srcId="{DCF5BE6B-0988-4544-880F-2BDAAF9847D8}" destId="{D098622C-D88B-4C4E-B32D-EE7784264C9B}" srcOrd="0" destOrd="0" presId="urn:microsoft.com/office/officeart/2005/8/layout/process2"/>
    <dgm:cxn modelId="{61811369-D5D3-46A2-8E74-7A2E29A0F512}" type="presParOf" srcId="{2C296E6F-9E04-400F-9236-E51F697AA6AB}" destId="{C84CD5DE-D5BF-4A1E-9B91-3FCFDAA40CF1}" srcOrd="8" destOrd="0" presId="urn:microsoft.com/office/officeart/2005/8/layout/process2"/>
    <dgm:cxn modelId="{D4C3FF1A-ECC9-49E1-985D-5FCF19C20C91}" type="presParOf" srcId="{2C296E6F-9E04-400F-9236-E51F697AA6AB}" destId="{7244F828-2B40-4F7E-83B4-6AFF6D5BFE65}" srcOrd="9" destOrd="0" presId="urn:microsoft.com/office/officeart/2005/8/layout/process2"/>
    <dgm:cxn modelId="{6EB9DCD4-E059-4E35-B524-A89434EE2161}" type="presParOf" srcId="{7244F828-2B40-4F7E-83B4-6AFF6D5BFE65}" destId="{39EA9BA3-7C82-4DD2-ACE8-AA22C0DFF07A}" srcOrd="0" destOrd="0" presId="urn:microsoft.com/office/officeart/2005/8/layout/process2"/>
    <dgm:cxn modelId="{A6B398BE-1C44-459D-B687-7CE77BA6757C}" type="presParOf" srcId="{2C296E6F-9E04-400F-9236-E51F697AA6AB}" destId="{9F2C74AB-684E-4503-93B4-4BBCD968EBBF}" srcOrd="10" destOrd="0" presId="urn:microsoft.com/office/officeart/2005/8/layout/process2"/>
    <dgm:cxn modelId="{C5E02EF2-0EE6-4E37-8F8A-F7E0A4E07A04}" type="presParOf" srcId="{2C296E6F-9E04-400F-9236-E51F697AA6AB}" destId="{1FEBC376-3C95-4196-AF39-A7B8482D7109}" srcOrd="11" destOrd="0" presId="urn:microsoft.com/office/officeart/2005/8/layout/process2"/>
    <dgm:cxn modelId="{F6C8CE97-AA38-48A5-AAB6-698453CC4DED}" type="presParOf" srcId="{1FEBC376-3C95-4196-AF39-A7B8482D7109}" destId="{C1BFF1A5-8D9A-44BE-9697-471A6A5B980F}" srcOrd="0" destOrd="0" presId="urn:microsoft.com/office/officeart/2005/8/layout/process2"/>
    <dgm:cxn modelId="{E4E2D195-3F01-4CCA-AB7D-D78B2E367072}" type="presParOf" srcId="{2C296E6F-9E04-400F-9236-E51F697AA6AB}" destId="{C505DF70-279E-4525-8ED0-5985F6340CBF}" srcOrd="12"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5" name="Footer Placeholder 4"/>
          <p:cNvSpPr>
            <a:spLocks noGrp="1"/>
          </p:cNvSpPr>
          <p:nvPr>
            <p:ph type="ftr" sz="quarter" idx="11"/>
          </p:nvPr>
        </p:nvSpPr>
        <p:spPr/>
        <p:txBody>
          <a:bodyPr/>
          <a:lstStyle/>
          <a:p>
            <a:endParaRPr lang="es-A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3E5489D-8E7E-450A-824E-5F533C789F67}" type="slidenum">
              <a:rPr lang="es-AR" smtClean="0"/>
              <a:pPr/>
              <a:t>‹Nº›</a:t>
            </a:fld>
            <a:endParaRPr lang="es-A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3E5489D-8E7E-450A-824E-5F533C789F67}" type="slidenum">
              <a:rPr lang="es-AR" smtClean="0"/>
              <a:pPr/>
              <a:t>‹Nº›</a:t>
            </a:fld>
            <a:endParaRPr lang="es-A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3E5489D-8E7E-450A-824E-5F533C789F67}"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84320F87-D249-4F71-988A-41A9F3FF0EF2}" type="datetimeFigureOut">
              <a:rPr lang="es-AR" smtClean="0"/>
              <a:pPr/>
              <a:t>17/03/2024</a:t>
            </a:fld>
            <a:endParaRPr lang="es-AR"/>
          </a:p>
        </p:txBody>
      </p:sp>
      <p:sp>
        <p:nvSpPr>
          <p:cNvPr id="7" name="Slide Number Placeholder 6"/>
          <p:cNvSpPr>
            <a:spLocks noGrp="1"/>
          </p:cNvSpPr>
          <p:nvPr>
            <p:ph type="sldNum" sz="quarter" idx="12"/>
          </p:nvPr>
        </p:nvSpPr>
        <p:spPr/>
        <p:txBody>
          <a:bodyPr/>
          <a:lstStyle/>
          <a:p>
            <a:fld id="{B3E5489D-8E7E-450A-824E-5F533C789F67}" type="slidenum">
              <a:rPr lang="es-AR" smtClean="0"/>
              <a:pPr/>
              <a:t>‹Nº›</a:t>
            </a:fld>
            <a:endParaRPr lang="es-A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A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4320F87-D249-4F71-988A-41A9F3FF0EF2}" type="datetimeFigureOut">
              <a:rPr lang="es-AR" smtClean="0"/>
              <a:pPr/>
              <a:t>17/03/2024</a:t>
            </a:fld>
            <a:endParaRPr lang="es-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3E5489D-8E7E-450A-824E-5F533C789F67}" type="slidenum">
              <a:rPr lang="es-AR" smtClean="0"/>
              <a:pPr/>
              <a:t>‹Nº›</a:t>
            </a:fld>
            <a:endParaRPr lang="es-A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Ni%C3%B1o_salvaj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Maria\Videos\RealTimes\RealDownloader\formaci&#243;n%20del%20tubo%20neural.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s.wikipedia.org/wiki/Discapacidad_intelectu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4005064"/>
            <a:ext cx="4419600" cy="723528"/>
          </a:xfrm>
        </p:spPr>
        <p:txBody>
          <a:bodyPr/>
          <a:lstStyle/>
          <a:p>
            <a:pPr algn="ctr"/>
            <a:r>
              <a:rPr lang="es-AR" dirty="0" smtClean="0"/>
              <a:t>2022</a:t>
            </a:r>
            <a:endParaRPr lang="es-AR" dirty="0"/>
          </a:p>
        </p:txBody>
      </p:sp>
      <p:sp>
        <p:nvSpPr>
          <p:cNvPr id="2" name="1 Título"/>
          <p:cNvSpPr>
            <a:spLocks noGrp="1"/>
          </p:cNvSpPr>
          <p:nvPr>
            <p:ph type="ctrTitle"/>
          </p:nvPr>
        </p:nvSpPr>
        <p:spPr>
          <a:xfrm>
            <a:off x="642910" y="4067187"/>
            <a:ext cx="6629400" cy="1219201"/>
          </a:xfrm>
        </p:spPr>
        <p:txBody>
          <a:bodyPr/>
          <a:lstStyle/>
          <a:p>
            <a:pPr algn="ctr"/>
            <a:r>
              <a:rPr lang="es-AR" dirty="0" smtClean="0"/>
              <a:t>BIOLOGÍA</a:t>
            </a:r>
            <a:endParaRPr lang="es-AR" dirty="0"/>
          </a:p>
        </p:txBody>
      </p:sp>
      <p:pic>
        <p:nvPicPr>
          <p:cNvPr id="5" name="Picture 2" descr="La zona del cerebro que es más importante para perder peso que tu fuerza de  volunt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8105" y="332656"/>
            <a:ext cx="4400359" cy="247520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CuadroTexto"/>
          <p:cNvSpPr txBox="1"/>
          <p:nvPr/>
        </p:nvSpPr>
        <p:spPr>
          <a:xfrm>
            <a:off x="571472" y="3071810"/>
            <a:ext cx="6643734" cy="1446550"/>
          </a:xfrm>
          <a:prstGeom prst="rect">
            <a:avLst/>
          </a:prstGeom>
          <a:noFill/>
        </p:spPr>
        <p:txBody>
          <a:bodyPr wrap="square" rtlCol="0">
            <a:spAutoFit/>
          </a:bodyPr>
          <a:lstStyle/>
          <a:p>
            <a:pPr algn="ctr"/>
            <a:r>
              <a:rPr lang="es-AR" sz="4400" dirty="0" smtClean="0">
                <a:solidFill>
                  <a:schemeClr val="accent6">
                    <a:lumMod val="75000"/>
                  </a:schemeClr>
                </a:solidFill>
                <a:effectLst>
                  <a:outerShdw blurRad="38100" dist="38100" dir="2700000" algn="tl">
                    <a:srgbClr val="000000">
                      <a:alpha val="43137"/>
                    </a:srgbClr>
                  </a:outerShdw>
                </a:effectLst>
              </a:rPr>
              <a:t>DESARROLLO DEL SISTEMA NERVIOSO</a:t>
            </a:r>
            <a:endParaRPr lang="es-AR" sz="16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5497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3" name="2 CuadroTexto"/>
          <p:cNvSpPr txBox="1"/>
          <p:nvPr/>
        </p:nvSpPr>
        <p:spPr>
          <a:xfrm>
            <a:off x="785786" y="1857364"/>
            <a:ext cx="7715304" cy="3693319"/>
          </a:xfrm>
          <a:prstGeom prst="rect">
            <a:avLst/>
          </a:prstGeom>
          <a:noFill/>
        </p:spPr>
        <p:txBody>
          <a:bodyPr wrap="square" rtlCol="0">
            <a:spAutoFit/>
          </a:bodyPr>
          <a:lstStyle/>
          <a:p>
            <a:r>
              <a:rPr lang="es-AR" dirty="0" smtClean="0"/>
              <a:t>A mediados de 1970, cansada de los abusos y las palizas, Irene </a:t>
            </a:r>
            <a:r>
              <a:rPr lang="es-AR" dirty="0" err="1" smtClean="0"/>
              <a:t>Oglesby</a:t>
            </a:r>
            <a:r>
              <a:rPr lang="es-AR" dirty="0" smtClean="0"/>
              <a:t> logró escapar, llevándose a sus hijos y huyendo con su madre. Acudió a una oficina de beneficencia en a buscar apoyo del Estado de California. </a:t>
            </a:r>
          </a:p>
          <a:p>
            <a:endParaRPr lang="es-AR" dirty="0" smtClean="0"/>
          </a:p>
          <a:p>
            <a:r>
              <a:rPr lang="es-AR" dirty="0" smtClean="0"/>
              <a:t>La trabajadora social que le atendió notó de inmediato que la niña que iba con ella </a:t>
            </a:r>
            <a:r>
              <a:rPr lang="es-AR" b="1" i="1" dirty="0" smtClean="0"/>
              <a:t>usaba pañales, miraba puntos indefinidos en el espacio y sostenía sus manos como si estuviera apoyada en una barandilla imaginaria, mientras hacía ruidos infantiles</a:t>
            </a:r>
            <a:r>
              <a:rPr lang="es-AR" dirty="0" smtClean="0"/>
              <a:t>. Pensó que era autista, y que no tendría más de siete años de edad. Al descubrir que en realidad tenía trece, llamó a su supervisor, quien dio aviso a la Policía. Inmediatamente la niña fue puesta en custodia y los padres acusados de </a:t>
            </a:r>
            <a:r>
              <a:rPr lang="es-AR" b="1" dirty="0" smtClean="0"/>
              <a:t>negligencia</a:t>
            </a:r>
            <a:r>
              <a:rPr lang="es-AR" dirty="0" smtClean="0"/>
              <a:t> y </a:t>
            </a:r>
            <a:r>
              <a:rPr lang="es-AR" b="1" dirty="0" smtClean="0"/>
              <a:t>maltrato infantil</a:t>
            </a:r>
            <a:r>
              <a:rPr lang="es-AR" dirty="0" smtClean="0"/>
              <a:t>.</a:t>
            </a:r>
            <a:endParaRPr lang="es-A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pic>
        <p:nvPicPr>
          <p:cNvPr id="4100" name="Picture 4" descr="Genie (feral child) - Wikiwand"/>
          <p:cNvPicPr>
            <a:picLocks noChangeAspect="1" noChangeArrowheads="1"/>
          </p:cNvPicPr>
          <p:nvPr/>
        </p:nvPicPr>
        <p:blipFill>
          <a:blip r:embed="rId2"/>
          <a:srcRect/>
          <a:stretch>
            <a:fillRect/>
          </a:stretch>
        </p:blipFill>
        <p:spPr bwMode="auto">
          <a:xfrm>
            <a:off x="5929322" y="2143116"/>
            <a:ext cx="2714644" cy="4124986"/>
          </a:xfrm>
          <a:prstGeom prst="rect">
            <a:avLst/>
          </a:prstGeom>
          <a:noFill/>
        </p:spPr>
      </p:pic>
      <p:sp>
        <p:nvSpPr>
          <p:cNvPr id="4" name="3 CuadroTexto"/>
          <p:cNvSpPr txBox="1"/>
          <p:nvPr/>
        </p:nvSpPr>
        <p:spPr>
          <a:xfrm>
            <a:off x="428596" y="1857364"/>
            <a:ext cx="5214974" cy="4801314"/>
          </a:xfrm>
          <a:prstGeom prst="rect">
            <a:avLst/>
          </a:prstGeom>
          <a:noFill/>
        </p:spPr>
        <p:txBody>
          <a:bodyPr wrap="square" rtlCol="0">
            <a:spAutoFit/>
          </a:bodyPr>
          <a:lstStyle/>
          <a:p>
            <a:r>
              <a:rPr lang="es-AR" dirty="0" smtClean="0"/>
              <a:t>El Instituto Nacional de Salud Mental (NIMH) aprobó una financiación para el caso, al que se unieron varios psicólogos, psiquiatras y lingüistas. Todos se quedaron impactados cuando conocieron a </a:t>
            </a:r>
            <a:r>
              <a:rPr lang="es-AR" dirty="0" err="1" smtClean="0"/>
              <a:t>Genie</a:t>
            </a:r>
            <a:r>
              <a:rPr lang="es-AR" dirty="0" smtClean="0"/>
              <a:t>: además de no saber hablar, </a:t>
            </a:r>
            <a:r>
              <a:rPr lang="es-AR" b="1" dirty="0" smtClean="0"/>
              <a:t>tenía incontinencia, escupía y no podía masticar. </a:t>
            </a:r>
            <a:r>
              <a:rPr lang="es-AR" dirty="0" smtClean="0"/>
              <a:t>Pesaba solamente 27 kilos. </a:t>
            </a:r>
          </a:p>
          <a:p>
            <a:endParaRPr lang="es-AR" dirty="0" smtClean="0"/>
          </a:p>
          <a:p>
            <a:r>
              <a:rPr lang="es-AR" dirty="0" smtClean="0"/>
              <a:t>La primera duda consistía en si la "niña salvaje" tenía una discapacidad, tal y como pensaba su padre. Al no tener ningún tipo de habilidad social por su vida en cautiverio, era difícil de saber. James Kent, uno de los psicólogos del equipo, la describió como la niña</a:t>
            </a:r>
            <a:r>
              <a:rPr lang="es-AR" b="1" dirty="0" smtClean="0"/>
              <a:t> "más profundamente dañada que he visto en mi vida".</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pic>
        <p:nvPicPr>
          <p:cNvPr id="56322" name="Picture 2" descr="Genie, la niña que desveló los misterios del comportamiento | El Cierre  Digital"/>
          <p:cNvPicPr>
            <a:picLocks noChangeAspect="1" noChangeArrowheads="1"/>
          </p:cNvPicPr>
          <p:nvPr/>
        </p:nvPicPr>
        <p:blipFill>
          <a:blip r:embed="rId2"/>
          <a:srcRect/>
          <a:stretch>
            <a:fillRect/>
          </a:stretch>
        </p:blipFill>
        <p:spPr bwMode="auto">
          <a:xfrm>
            <a:off x="1404958" y="3214686"/>
            <a:ext cx="6096000" cy="3429001"/>
          </a:xfrm>
          <a:prstGeom prst="rect">
            <a:avLst/>
          </a:prstGeom>
          <a:noFill/>
        </p:spPr>
      </p:pic>
      <p:sp>
        <p:nvSpPr>
          <p:cNvPr id="5" name="4 CuadroTexto"/>
          <p:cNvSpPr txBox="1"/>
          <p:nvPr/>
        </p:nvSpPr>
        <p:spPr>
          <a:xfrm>
            <a:off x="428596" y="1714488"/>
            <a:ext cx="8429684" cy="1477328"/>
          </a:xfrm>
          <a:prstGeom prst="rect">
            <a:avLst/>
          </a:prstGeom>
          <a:noFill/>
        </p:spPr>
        <p:txBody>
          <a:bodyPr wrap="square" rtlCol="0">
            <a:spAutoFit/>
          </a:bodyPr>
          <a:lstStyle/>
          <a:p>
            <a:r>
              <a:rPr lang="es-AR" dirty="0" err="1" smtClean="0"/>
              <a:t>Genie</a:t>
            </a:r>
            <a:r>
              <a:rPr lang="es-AR" dirty="0" smtClean="0"/>
              <a:t>, al salir de su casa de Los Ángeles, no solamente pudo librarse de su cautiverio, también empezar un</a:t>
            </a:r>
            <a:r>
              <a:rPr lang="es-AR" b="1" dirty="0" smtClean="0"/>
              <a:t> proceso de rehabilitación</a:t>
            </a:r>
            <a:r>
              <a:rPr lang="es-AR" dirty="0" smtClean="0"/>
              <a:t> que haría historia dentro del mundo de la lingüística. La pregunta que dio importancia a este caso es si somos capaces de aprender el lenguaje a todas las edades.</a:t>
            </a:r>
            <a:endParaRPr lang="es-A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4" name="3 CuadroTexto"/>
          <p:cNvSpPr txBox="1"/>
          <p:nvPr/>
        </p:nvSpPr>
        <p:spPr>
          <a:xfrm>
            <a:off x="357158" y="1878821"/>
            <a:ext cx="3571900" cy="3693319"/>
          </a:xfrm>
          <a:prstGeom prst="rect">
            <a:avLst/>
          </a:prstGeom>
          <a:noFill/>
        </p:spPr>
        <p:txBody>
          <a:bodyPr wrap="square" rtlCol="0">
            <a:spAutoFit/>
          </a:bodyPr>
          <a:lstStyle/>
          <a:p>
            <a:r>
              <a:rPr lang="es-AR" dirty="0" smtClean="0"/>
              <a:t>Debido a la orden judicial, se sabe poco de </a:t>
            </a:r>
            <a:r>
              <a:rPr lang="es-AR" dirty="0" err="1" smtClean="0"/>
              <a:t>Genie</a:t>
            </a:r>
            <a:r>
              <a:rPr lang="es-AR" dirty="0" smtClean="0"/>
              <a:t> en la actualidad de manera pública. </a:t>
            </a:r>
          </a:p>
          <a:p>
            <a:r>
              <a:rPr lang="es-AR" dirty="0" smtClean="0"/>
              <a:t>Lo único que se sabe es que su madre falleció alrededor del año 2002, que su hermano John asistió a la preparatoria por lo menos un año, que sigue vivo y que ella está en una institución de cuidados para adultos ubicada cerca de Los Ángeles.</a:t>
            </a:r>
            <a:endParaRPr lang="es-AR" dirty="0"/>
          </a:p>
        </p:txBody>
      </p:sp>
      <p:pic>
        <p:nvPicPr>
          <p:cNvPr id="57346" name="Picture 2" descr="Genie Wiley: la niña salvaje que fue atada y encerrada durante 13 años"/>
          <p:cNvPicPr>
            <a:picLocks noChangeAspect="1" noChangeArrowheads="1"/>
          </p:cNvPicPr>
          <p:nvPr/>
        </p:nvPicPr>
        <p:blipFill>
          <a:blip r:embed="rId2"/>
          <a:srcRect l="13750" r="13750"/>
          <a:stretch>
            <a:fillRect/>
          </a:stretch>
        </p:blipFill>
        <p:spPr bwMode="auto">
          <a:xfrm>
            <a:off x="4286248" y="1785926"/>
            <a:ext cx="4143403" cy="3214699"/>
          </a:xfrm>
          <a:prstGeom prst="rect">
            <a:avLst/>
          </a:prstGeom>
          <a:noFill/>
        </p:spPr>
      </p:pic>
      <p:sp>
        <p:nvSpPr>
          <p:cNvPr id="6" name="5 CuadroTexto"/>
          <p:cNvSpPr txBox="1"/>
          <p:nvPr/>
        </p:nvSpPr>
        <p:spPr>
          <a:xfrm>
            <a:off x="4214810" y="5000636"/>
            <a:ext cx="4857784" cy="2031325"/>
          </a:xfrm>
          <a:prstGeom prst="rect">
            <a:avLst/>
          </a:prstGeom>
          <a:noFill/>
        </p:spPr>
        <p:txBody>
          <a:bodyPr wrap="square" rtlCol="0">
            <a:spAutoFit/>
          </a:bodyPr>
          <a:lstStyle/>
          <a:p>
            <a:r>
              <a:rPr lang="es-AR" dirty="0" smtClean="0"/>
              <a:t>Si bien su paradero es medianamente conocido, se prefiere evitar su divulgación por razones éticas. </a:t>
            </a:r>
          </a:p>
          <a:p>
            <a:r>
              <a:rPr lang="es-AR" dirty="0" smtClean="0"/>
              <a:t>Jamás se sabrá el grado de desarrollo que hubiese podido alcanzar de haber continuado con su terapia. </a:t>
            </a:r>
          </a:p>
          <a:p>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DESARROLLO NEURAL</a:t>
            </a:r>
            <a:endParaRPr lang="es-AR" dirty="0"/>
          </a:p>
        </p:txBody>
      </p:sp>
      <p:pic>
        <p:nvPicPr>
          <p:cNvPr id="4" name="3 Marcador de contenido" descr="desarrollo-cerebro-por-meses.png"/>
          <p:cNvPicPr>
            <a:picLocks noGrp="1" noChangeAspect="1"/>
          </p:cNvPicPr>
          <p:nvPr>
            <p:ph idx="1"/>
          </p:nvPr>
        </p:nvPicPr>
        <p:blipFill>
          <a:blip r:embed="rId2"/>
          <a:stretch>
            <a:fillRect/>
          </a:stretch>
        </p:blipFill>
        <p:spPr>
          <a:xfrm>
            <a:off x="2571736" y="2000240"/>
            <a:ext cx="4232764" cy="4373563"/>
          </a:xfrm>
        </p:spPr>
      </p:pic>
      <p:sp>
        <p:nvSpPr>
          <p:cNvPr id="5" name="4 CuadroTexto"/>
          <p:cNvSpPr txBox="1"/>
          <p:nvPr/>
        </p:nvSpPr>
        <p:spPr>
          <a:xfrm>
            <a:off x="6643702" y="2571744"/>
            <a:ext cx="1857388" cy="369332"/>
          </a:xfrm>
          <a:prstGeom prst="rect">
            <a:avLst/>
          </a:prstGeom>
          <a:solidFill>
            <a:schemeClr val="accent2">
              <a:lumMod val="60000"/>
              <a:lumOff val="40000"/>
            </a:schemeClr>
          </a:solidFill>
        </p:spPr>
        <p:txBody>
          <a:bodyPr wrap="square" rtlCol="0">
            <a:spAutoFit/>
          </a:bodyPr>
          <a:lstStyle/>
          <a:p>
            <a:pPr algn="ctr"/>
            <a:r>
              <a:rPr lang="es-AR" dirty="0" smtClean="0"/>
              <a:t>EXPERIENCIA</a:t>
            </a:r>
            <a:endParaRPr lang="es-AR" dirty="0"/>
          </a:p>
        </p:txBody>
      </p:sp>
      <p:sp>
        <p:nvSpPr>
          <p:cNvPr id="6" name="5 CuadroTexto"/>
          <p:cNvSpPr txBox="1"/>
          <p:nvPr/>
        </p:nvSpPr>
        <p:spPr>
          <a:xfrm>
            <a:off x="857224" y="5429264"/>
            <a:ext cx="1857388" cy="338554"/>
          </a:xfrm>
          <a:prstGeom prst="rect">
            <a:avLst/>
          </a:prstGeom>
          <a:solidFill>
            <a:schemeClr val="accent4">
              <a:lumMod val="60000"/>
              <a:lumOff val="40000"/>
            </a:schemeClr>
          </a:solidFill>
        </p:spPr>
        <p:txBody>
          <a:bodyPr wrap="square" rtlCol="0">
            <a:spAutoFit/>
          </a:bodyPr>
          <a:lstStyle/>
          <a:p>
            <a:pPr algn="ctr"/>
            <a:r>
              <a:rPr lang="es-AR" sz="1600" b="1" dirty="0" smtClean="0"/>
              <a:t>EXPERIENCIA</a:t>
            </a:r>
            <a:endParaRPr lang="es-AR" b="1" dirty="0"/>
          </a:p>
        </p:txBody>
      </p:sp>
      <p:sp>
        <p:nvSpPr>
          <p:cNvPr id="7" name="6 CuadroTexto"/>
          <p:cNvSpPr txBox="1"/>
          <p:nvPr/>
        </p:nvSpPr>
        <p:spPr>
          <a:xfrm>
            <a:off x="6500826" y="3929066"/>
            <a:ext cx="2143140" cy="461665"/>
          </a:xfrm>
          <a:prstGeom prst="rect">
            <a:avLst/>
          </a:prstGeom>
          <a:solidFill>
            <a:schemeClr val="accent3">
              <a:lumMod val="40000"/>
              <a:lumOff val="60000"/>
            </a:schemeClr>
          </a:solidFill>
        </p:spPr>
        <p:txBody>
          <a:bodyPr wrap="square" rtlCol="0">
            <a:spAutoFit/>
          </a:bodyPr>
          <a:lstStyle/>
          <a:p>
            <a:pPr algn="ctr"/>
            <a:r>
              <a:rPr lang="es-AR" sz="2400" dirty="0" smtClean="0"/>
              <a:t>experiencia</a:t>
            </a:r>
            <a:endParaRPr lang="es-AR" sz="2400" dirty="0"/>
          </a:p>
        </p:txBody>
      </p:sp>
      <p:sp>
        <p:nvSpPr>
          <p:cNvPr id="8" name="7 CuadroTexto"/>
          <p:cNvSpPr txBox="1"/>
          <p:nvPr/>
        </p:nvSpPr>
        <p:spPr>
          <a:xfrm>
            <a:off x="357158" y="2000240"/>
            <a:ext cx="2071702" cy="461665"/>
          </a:xfrm>
          <a:prstGeom prst="rect">
            <a:avLst/>
          </a:prstGeom>
          <a:solidFill>
            <a:srgbClr val="B00C9C"/>
          </a:solidFill>
        </p:spPr>
        <p:txBody>
          <a:bodyPr wrap="square" rtlCol="0">
            <a:spAutoFit/>
          </a:bodyPr>
          <a:lstStyle/>
          <a:p>
            <a:pPr algn="ctr"/>
            <a:r>
              <a:rPr lang="es-AR" sz="2400" dirty="0" smtClean="0"/>
              <a:t>EXPERIENCIA</a:t>
            </a:r>
            <a:endParaRPr lang="es-AR" sz="2400" dirty="0"/>
          </a:p>
        </p:txBody>
      </p:sp>
      <p:sp>
        <p:nvSpPr>
          <p:cNvPr id="9" name="8 CuadroTexto"/>
          <p:cNvSpPr txBox="1"/>
          <p:nvPr/>
        </p:nvSpPr>
        <p:spPr>
          <a:xfrm>
            <a:off x="6072198" y="5715016"/>
            <a:ext cx="1857388" cy="400110"/>
          </a:xfrm>
          <a:prstGeom prst="rect">
            <a:avLst/>
          </a:prstGeom>
          <a:solidFill>
            <a:srgbClr val="F785E9"/>
          </a:solidFill>
        </p:spPr>
        <p:txBody>
          <a:bodyPr wrap="square" rtlCol="0">
            <a:spAutoFit/>
          </a:bodyPr>
          <a:lstStyle/>
          <a:p>
            <a:pPr algn="ctr"/>
            <a:r>
              <a:rPr lang="es-AR" sz="2000" i="1" dirty="0" smtClean="0"/>
              <a:t>EXPERIENCIA</a:t>
            </a:r>
            <a:endParaRPr lang="es-AR" sz="2000" i="1" dirty="0"/>
          </a:p>
        </p:txBody>
      </p:sp>
      <p:sp>
        <p:nvSpPr>
          <p:cNvPr id="10" name="9 CuadroTexto"/>
          <p:cNvSpPr txBox="1"/>
          <p:nvPr/>
        </p:nvSpPr>
        <p:spPr>
          <a:xfrm>
            <a:off x="428596" y="3357562"/>
            <a:ext cx="1857388" cy="369332"/>
          </a:xfrm>
          <a:prstGeom prst="rect">
            <a:avLst/>
          </a:prstGeom>
          <a:solidFill>
            <a:schemeClr val="accent2">
              <a:lumMod val="20000"/>
              <a:lumOff val="80000"/>
            </a:schemeClr>
          </a:solidFill>
        </p:spPr>
        <p:txBody>
          <a:bodyPr wrap="square" rtlCol="0">
            <a:spAutoFit/>
          </a:bodyPr>
          <a:lstStyle/>
          <a:p>
            <a:pPr algn="ctr"/>
            <a:r>
              <a:rPr lang="es-AR" dirty="0" smtClean="0">
                <a:effectLst>
                  <a:outerShdw blurRad="38100" dist="38100" dir="2700000" algn="tl">
                    <a:srgbClr val="000000">
                      <a:alpha val="43137"/>
                    </a:srgbClr>
                  </a:outerShdw>
                </a:effectLst>
              </a:rPr>
              <a:t>EXPERIENCIA</a:t>
            </a:r>
            <a:endParaRPr lang="es-AR"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atos clave: Desarrollo del feto - Manual MSD versión para público general"/>
          <p:cNvPicPr>
            <a:picLocks noChangeAspect="1" noChangeArrowheads="1"/>
          </p:cNvPicPr>
          <p:nvPr/>
        </p:nvPicPr>
        <p:blipFill>
          <a:blip r:embed="rId2"/>
          <a:srcRect/>
          <a:stretch>
            <a:fillRect/>
          </a:stretch>
        </p:blipFill>
        <p:spPr bwMode="auto">
          <a:xfrm>
            <a:off x="500034" y="428604"/>
            <a:ext cx="8157225" cy="619089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ases-desarrollo-embrionario.jpg"/>
          <p:cNvPicPr>
            <a:picLocks noChangeAspect="1"/>
          </p:cNvPicPr>
          <p:nvPr/>
        </p:nvPicPr>
        <p:blipFill>
          <a:blip r:embed="rId2"/>
          <a:srcRect l="2593" b="17345"/>
          <a:stretch>
            <a:fillRect/>
          </a:stretch>
        </p:blipFill>
        <p:spPr>
          <a:xfrm>
            <a:off x="1142976" y="0"/>
            <a:ext cx="6964762" cy="6819900"/>
          </a:xfrm>
          <a:prstGeom prst="rect">
            <a:avLst/>
          </a:prstGeom>
        </p:spPr>
      </p:pic>
      <p:sp>
        <p:nvSpPr>
          <p:cNvPr id="3" name="2 Rectángulo redondeado"/>
          <p:cNvSpPr/>
          <p:nvPr/>
        </p:nvSpPr>
        <p:spPr>
          <a:xfrm>
            <a:off x="285720" y="1285860"/>
            <a:ext cx="714380" cy="442915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solidFill>
                  <a:schemeClr val="accent6">
                    <a:lumMod val="50000"/>
                  </a:schemeClr>
                </a:solidFill>
              </a:rPr>
              <a:t>FORMACIÓN DE LA </a:t>
            </a:r>
            <a:r>
              <a:rPr lang="es-AR" b="1" dirty="0" smtClean="0">
                <a:solidFill>
                  <a:schemeClr val="accent6">
                    <a:lumMod val="50000"/>
                  </a:schemeClr>
                </a:solidFill>
              </a:rPr>
              <a:t>PLACA NEURAL</a:t>
            </a:r>
            <a:endParaRPr lang="es-AR" b="1" dirty="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CO VITELINO ULTRASONIDO ECOGRAFÍA DE SACO VITELINO EMBARAZO DEL PRIMER  TRIMESTRE - YouTube"/>
          <p:cNvPicPr>
            <a:picLocks noChangeAspect="1" noChangeArrowheads="1"/>
          </p:cNvPicPr>
          <p:nvPr/>
        </p:nvPicPr>
        <p:blipFill>
          <a:blip r:embed="rId2"/>
          <a:srcRect l="2501"/>
          <a:stretch>
            <a:fillRect/>
          </a:stretch>
        </p:blipFill>
        <p:spPr bwMode="auto">
          <a:xfrm>
            <a:off x="1" y="857232"/>
            <a:ext cx="9144000" cy="527540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a\Pictures\A NEUROPSICOLOGÍA\Embriología\WhatsApp Image 2022-06-07 at 8.15.11 AM.jpeg"/>
          <p:cNvPicPr>
            <a:picLocks noChangeAspect="1" noChangeArrowheads="1"/>
          </p:cNvPicPr>
          <p:nvPr/>
        </p:nvPicPr>
        <p:blipFill>
          <a:blip r:embed="rId2"/>
          <a:srcRect/>
          <a:stretch>
            <a:fillRect/>
          </a:stretch>
        </p:blipFill>
        <p:spPr bwMode="auto">
          <a:xfrm>
            <a:off x="1643042" y="214290"/>
            <a:ext cx="5691194" cy="2896818"/>
          </a:xfrm>
          <a:prstGeom prst="rect">
            <a:avLst/>
          </a:prstGeom>
          <a:noFill/>
        </p:spPr>
      </p:pic>
      <p:pic>
        <p:nvPicPr>
          <p:cNvPr id="1027" name="Picture 3" descr="C:\Users\Maria\Pictures\A NEUROPSICOLOGÍA\Embriología\WhatsApp Image 2022-06-07 at 8.15.26 AM.jpeg"/>
          <p:cNvPicPr>
            <a:picLocks noChangeAspect="1" noChangeArrowheads="1"/>
          </p:cNvPicPr>
          <p:nvPr/>
        </p:nvPicPr>
        <p:blipFill>
          <a:blip r:embed="rId3"/>
          <a:srcRect/>
          <a:stretch>
            <a:fillRect/>
          </a:stretch>
        </p:blipFill>
        <p:spPr bwMode="auto">
          <a:xfrm>
            <a:off x="2000232" y="3214686"/>
            <a:ext cx="5000660" cy="3380446"/>
          </a:xfrm>
          <a:prstGeom prst="rect">
            <a:avLst/>
          </a:prstGeom>
          <a:noFill/>
        </p:spPr>
      </p:pic>
      <p:sp>
        <p:nvSpPr>
          <p:cNvPr id="4" name="3 Rectángulo redondeado"/>
          <p:cNvSpPr/>
          <p:nvPr/>
        </p:nvSpPr>
        <p:spPr>
          <a:xfrm>
            <a:off x="285720" y="1285860"/>
            <a:ext cx="714380" cy="442915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solidFill>
                  <a:schemeClr val="accent6">
                    <a:lumMod val="50000"/>
                  </a:schemeClr>
                </a:solidFill>
              </a:rPr>
              <a:t>FORMACIÓN </a:t>
            </a:r>
            <a:r>
              <a:rPr lang="es-AR" b="1" dirty="0" smtClean="0">
                <a:solidFill>
                  <a:schemeClr val="accent6">
                    <a:lumMod val="50000"/>
                  </a:schemeClr>
                </a:solidFill>
              </a:rPr>
              <a:t>DEL  TUBO NEURAL</a:t>
            </a:r>
            <a:endParaRPr lang="es-AR" b="1" dirty="0">
              <a:solidFill>
                <a:schemeClr val="accent6">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in título.png"/>
          <p:cNvPicPr>
            <a:picLocks noChangeAspect="1"/>
          </p:cNvPicPr>
          <p:nvPr/>
        </p:nvPicPr>
        <p:blipFill>
          <a:blip r:embed="rId2"/>
          <a:stretch>
            <a:fillRect/>
          </a:stretch>
        </p:blipFill>
        <p:spPr>
          <a:xfrm>
            <a:off x="1142976" y="571480"/>
            <a:ext cx="6929486" cy="5806181"/>
          </a:xfrm>
          <a:prstGeom prst="rect">
            <a:avLst/>
          </a:prstGeom>
        </p:spPr>
      </p:pic>
      <p:sp>
        <p:nvSpPr>
          <p:cNvPr id="3" name="2 Rectángulo redondeado"/>
          <p:cNvSpPr/>
          <p:nvPr/>
        </p:nvSpPr>
        <p:spPr>
          <a:xfrm>
            <a:off x="285720" y="1285860"/>
            <a:ext cx="714380" cy="442915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solidFill>
                  <a:schemeClr val="accent6">
                    <a:lumMod val="50000"/>
                  </a:schemeClr>
                </a:solidFill>
              </a:rPr>
              <a:t>FORMACIÓN </a:t>
            </a:r>
            <a:r>
              <a:rPr lang="es-AR" b="1" dirty="0" smtClean="0">
                <a:solidFill>
                  <a:schemeClr val="accent6">
                    <a:lumMod val="50000"/>
                  </a:schemeClr>
                </a:solidFill>
              </a:rPr>
              <a:t>DEL  TUBO NEURAL</a:t>
            </a:r>
            <a:endParaRPr lang="es-AR" b="1"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pic>
        <p:nvPicPr>
          <p:cNvPr id="4098" name="Picture 2" descr="Genie: A Scientific Tragedy (1993): Russ Rymer – The Idle Woman"/>
          <p:cNvPicPr>
            <a:picLocks noChangeAspect="1" noChangeArrowheads="1"/>
          </p:cNvPicPr>
          <p:nvPr/>
        </p:nvPicPr>
        <p:blipFill>
          <a:blip r:embed="rId2"/>
          <a:srcRect/>
          <a:stretch>
            <a:fillRect/>
          </a:stretch>
        </p:blipFill>
        <p:spPr bwMode="auto">
          <a:xfrm>
            <a:off x="571472" y="2428868"/>
            <a:ext cx="3366756" cy="3214710"/>
          </a:xfrm>
          <a:prstGeom prst="rect">
            <a:avLst/>
          </a:prstGeom>
          <a:noFill/>
        </p:spPr>
      </p:pic>
      <p:sp>
        <p:nvSpPr>
          <p:cNvPr id="5" name="4 CuadroTexto"/>
          <p:cNvSpPr txBox="1"/>
          <p:nvPr/>
        </p:nvSpPr>
        <p:spPr>
          <a:xfrm>
            <a:off x="4214810" y="1928802"/>
            <a:ext cx="4500594" cy="4524315"/>
          </a:xfrm>
          <a:prstGeom prst="rect">
            <a:avLst/>
          </a:prstGeom>
          <a:noFill/>
        </p:spPr>
        <p:txBody>
          <a:bodyPr wrap="square" rtlCol="0">
            <a:spAutoFit/>
          </a:bodyPr>
          <a:lstStyle/>
          <a:p>
            <a:r>
              <a:rPr lang="es-AR" b="1" dirty="0" err="1" smtClean="0"/>
              <a:t>Genie</a:t>
            </a:r>
            <a:r>
              <a:rPr lang="es-AR" dirty="0" smtClean="0"/>
              <a:t> es el nombre que las autoridades del estado de California le dieron a una adolescente estadounidense descubierta en la ciudad de Arcadia, California, de manera fortuita, el 4 de noviembre de |970.</a:t>
            </a:r>
          </a:p>
          <a:p>
            <a:endParaRPr lang="es-AR" dirty="0" smtClean="0"/>
          </a:p>
          <a:p>
            <a:r>
              <a:rPr lang="es-AR" dirty="0" smtClean="0"/>
              <a:t>Es uno de los casos representativos de los llamados </a:t>
            </a:r>
            <a:r>
              <a:rPr lang="es-AR" b="1" dirty="0" smtClean="0">
                <a:hlinkClick r:id="rId3" tooltip="Niño salvaje"/>
              </a:rPr>
              <a:t>niños salvajes</a:t>
            </a:r>
            <a:r>
              <a:rPr lang="es-AR" dirty="0" smtClean="0"/>
              <a:t>, y, posiblemente, uno de los mejores documentados, si bien el paradero actual de </a:t>
            </a:r>
            <a:r>
              <a:rPr lang="es-AR" dirty="0" err="1" smtClean="0"/>
              <a:t>Genie</a:t>
            </a:r>
            <a:r>
              <a:rPr lang="es-AR" dirty="0" smtClean="0"/>
              <a:t> es un dato reservado a fin de conservar el derecho a la privacidad de la persona.</a:t>
            </a:r>
          </a:p>
          <a:p>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liegues neurales.png"/>
          <p:cNvPicPr>
            <a:picLocks noChangeAspect="1"/>
          </p:cNvPicPr>
          <p:nvPr/>
        </p:nvPicPr>
        <p:blipFill>
          <a:blip r:embed="rId2"/>
          <a:stretch>
            <a:fillRect/>
          </a:stretch>
        </p:blipFill>
        <p:spPr>
          <a:xfrm>
            <a:off x="2214546" y="571480"/>
            <a:ext cx="4742122" cy="5857916"/>
          </a:xfrm>
          <a:prstGeom prst="rect">
            <a:avLst/>
          </a:prstGeom>
        </p:spPr>
      </p:pic>
      <p:sp>
        <p:nvSpPr>
          <p:cNvPr id="3" name="2 Rectángulo redondeado"/>
          <p:cNvSpPr/>
          <p:nvPr/>
        </p:nvSpPr>
        <p:spPr>
          <a:xfrm>
            <a:off x="285720" y="1285860"/>
            <a:ext cx="714380" cy="442915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solidFill>
                  <a:schemeClr val="accent6">
                    <a:lumMod val="50000"/>
                  </a:schemeClr>
                </a:solidFill>
              </a:rPr>
              <a:t>FORMACIÓN DEL  </a:t>
            </a:r>
            <a:r>
              <a:rPr lang="es-AR" b="1" dirty="0" smtClean="0">
                <a:solidFill>
                  <a:schemeClr val="accent6">
                    <a:lumMod val="50000"/>
                  </a:schemeClr>
                </a:solidFill>
              </a:rPr>
              <a:t>TUBO NEURAL</a:t>
            </a:r>
            <a:endParaRPr lang="es-AR"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VIDEO DEL TUBO NEURAL</a:t>
            </a:r>
            <a:endParaRPr lang="es-AR" dirty="0"/>
          </a:p>
        </p:txBody>
      </p:sp>
      <p:pic>
        <p:nvPicPr>
          <p:cNvPr id="5" name="formación del tubo neural.mp4">
            <a:hlinkClick r:id="" action="ppaction://media"/>
          </p:cNvPr>
          <p:cNvPicPr>
            <a:picLocks noGrp="1" noRot="1" noChangeAspect="1"/>
          </p:cNvPicPr>
          <p:nvPr>
            <p:ph idx="1"/>
            <a:videoFile r:link="rId1"/>
          </p:nvPr>
        </p:nvPicPr>
        <p:blipFill>
          <a:blip r:embed="rId3"/>
          <a:stretch>
            <a:fillRect/>
          </a:stretch>
        </p:blipFill>
        <p:spPr>
          <a:xfrm>
            <a:off x="1214414" y="1714488"/>
            <a:ext cx="6429420" cy="48220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Conector recto de flecha"/>
          <p:cNvCxnSpPr>
            <a:stCxn id="4" idx="2"/>
            <a:endCxn id="3" idx="0"/>
          </p:cNvCxnSpPr>
          <p:nvPr/>
        </p:nvCxnSpPr>
        <p:spPr>
          <a:xfrm rot="5400000">
            <a:off x="2680588" y="716050"/>
            <a:ext cx="1568247" cy="2143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482" name="Picture 2" descr="ANENCEFALIA. Prof. Diotto - PDF Download grátis"/>
          <p:cNvPicPr>
            <a:picLocks noChangeAspect="1" noChangeArrowheads="1"/>
          </p:cNvPicPr>
          <p:nvPr/>
        </p:nvPicPr>
        <p:blipFill>
          <a:blip r:embed="rId2"/>
          <a:srcRect/>
          <a:stretch>
            <a:fillRect/>
          </a:stretch>
        </p:blipFill>
        <p:spPr bwMode="auto">
          <a:xfrm>
            <a:off x="500034" y="3214686"/>
            <a:ext cx="3586504" cy="2500306"/>
          </a:xfrm>
          <a:prstGeom prst="rect">
            <a:avLst/>
          </a:prstGeom>
          <a:noFill/>
        </p:spPr>
      </p:pic>
      <p:sp>
        <p:nvSpPr>
          <p:cNvPr id="3" name="2 CuadroTexto"/>
          <p:cNvSpPr txBox="1"/>
          <p:nvPr/>
        </p:nvSpPr>
        <p:spPr>
          <a:xfrm>
            <a:off x="1071538" y="2571744"/>
            <a:ext cx="2643206" cy="400110"/>
          </a:xfrm>
          <a:prstGeom prst="rect">
            <a:avLst/>
          </a:prstGeom>
          <a:noFill/>
        </p:spPr>
        <p:txBody>
          <a:bodyPr wrap="square" rtlCol="0">
            <a:spAutoFit/>
          </a:bodyPr>
          <a:lstStyle/>
          <a:p>
            <a:pPr algn="ctr"/>
            <a:r>
              <a:rPr lang="es-AR" sz="2000" b="1" dirty="0" smtClean="0">
                <a:solidFill>
                  <a:schemeClr val="accent6">
                    <a:lumMod val="75000"/>
                  </a:schemeClr>
                </a:solidFill>
              </a:rPr>
              <a:t>ANANCEFALIA</a:t>
            </a:r>
            <a:endParaRPr lang="es-AR" b="1" dirty="0">
              <a:solidFill>
                <a:schemeClr val="accent6">
                  <a:lumMod val="75000"/>
                </a:schemeClr>
              </a:solidFill>
            </a:endParaRPr>
          </a:p>
        </p:txBody>
      </p:sp>
      <p:sp>
        <p:nvSpPr>
          <p:cNvPr id="4" name="3 CuadroTexto"/>
          <p:cNvSpPr txBox="1"/>
          <p:nvPr/>
        </p:nvSpPr>
        <p:spPr>
          <a:xfrm>
            <a:off x="1357290" y="357166"/>
            <a:ext cx="6357982" cy="646331"/>
          </a:xfrm>
          <a:prstGeom prst="rect">
            <a:avLst/>
          </a:prstGeom>
          <a:solidFill>
            <a:schemeClr val="accent6">
              <a:lumMod val="60000"/>
              <a:lumOff val="40000"/>
            </a:schemeClr>
          </a:solidFill>
        </p:spPr>
        <p:txBody>
          <a:bodyPr wrap="square" rtlCol="0">
            <a:spAutoFit/>
          </a:bodyPr>
          <a:lstStyle/>
          <a:p>
            <a:r>
              <a:rPr lang="es-AR" b="1" u="sng" dirty="0" smtClean="0"/>
              <a:t>DEFECTOS DISRÁFICOS</a:t>
            </a:r>
            <a:r>
              <a:rPr lang="es-AR" b="1" dirty="0" smtClean="0"/>
              <a:t>:  </a:t>
            </a:r>
            <a:r>
              <a:rPr lang="es-AR" dirty="0" smtClean="0"/>
              <a:t>ocurren cuando el </a:t>
            </a:r>
            <a:r>
              <a:rPr lang="es-AR" b="1" dirty="0" smtClean="0"/>
              <a:t>tubo neural </a:t>
            </a:r>
            <a:r>
              <a:rPr lang="es-AR" dirty="0" smtClean="0"/>
              <a:t>no se cierra adecuadamente.</a:t>
            </a:r>
            <a:endParaRPr lang="es-AR" dirty="0"/>
          </a:p>
        </p:txBody>
      </p:sp>
      <p:pic>
        <p:nvPicPr>
          <p:cNvPr id="20484" name="Picture 4" descr="Espina bífida: tipos y tratamiento"/>
          <p:cNvPicPr>
            <a:picLocks noChangeAspect="1" noChangeArrowheads="1"/>
          </p:cNvPicPr>
          <p:nvPr/>
        </p:nvPicPr>
        <p:blipFill>
          <a:blip r:embed="rId3"/>
          <a:srcRect/>
          <a:stretch>
            <a:fillRect/>
          </a:stretch>
        </p:blipFill>
        <p:spPr bwMode="auto">
          <a:xfrm>
            <a:off x="4572000" y="3786190"/>
            <a:ext cx="4048125" cy="2828925"/>
          </a:xfrm>
          <a:prstGeom prst="rect">
            <a:avLst/>
          </a:prstGeom>
          <a:noFill/>
        </p:spPr>
      </p:pic>
      <p:sp>
        <p:nvSpPr>
          <p:cNvPr id="6" name="5 CuadroTexto"/>
          <p:cNvSpPr txBox="1"/>
          <p:nvPr/>
        </p:nvSpPr>
        <p:spPr>
          <a:xfrm>
            <a:off x="500034" y="1785926"/>
            <a:ext cx="4071966" cy="369332"/>
          </a:xfrm>
          <a:prstGeom prst="rect">
            <a:avLst/>
          </a:prstGeom>
          <a:solidFill>
            <a:schemeClr val="accent6">
              <a:lumMod val="20000"/>
              <a:lumOff val="80000"/>
            </a:schemeClr>
          </a:solidFill>
        </p:spPr>
        <p:txBody>
          <a:bodyPr wrap="square" rtlCol="0">
            <a:spAutoFit/>
          </a:bodyPr>
          <a:lstStyle/>
          <a:p>
            <a:r>
              <a:rPr lang="es-AR" dirty="0" smtClean="0"/>
              <a:t>Mal cierre del </a:t>
            </a:r>
            <a:r>
              <a:rPr lang="es-AR" dirty="0" err="1" smtClean="0"/>
              <a:t>neuroporo</a:t>
            </a:r>
            <a:r>
              <a:rPr lang="es-AR" dirty="0" smtClean="0"/>
              <a:t> craneal</a:t>
            </a:r>
            <a:endParaRPr lang="es-AR" dirty="0"/>
          </a:p>
        </p:txBody>
      </p:sp>
      <p:sp>
        <p:nvSpPr>
          <p:cNvPr id="8" name="7 CuadroTexto"/>
          <p:cNvSpPr txBox="1"/>
          <p:nvPr/>
        </p:nvSpPr>
        <p:spPr>
          <a:xfrm>
            <a:off x="5286380" y="3071810"/>
            <a:ext cx="2643206" cy="400110"/>
          </a:xfrm>
          <a:prstGeom prst="rect">
            <a:avLst/>
          </a:prstGeom>
          <a:noFill/>
        </p:spPr>
        <p:txBody>
          <a:bodyPr wrap="square" rtlCol="0">
            <a:spAutoFit/>
          </a:bodyPr>
          <a:lstStyle/>
          <a:p>
            <a:pPr algn="ctr"/>
            <a:r>
              <a:rPr lang="es-AR" sz="2000" b="1" dirty="0" smtClean="0">
                <a:solidFill>
                  <a:schemeClr val="accent6">
                    <a:lumMod val="75000"/>
                  </a:schemeClr>
                </a:solidFill>
              </a:rPr>
              <a:t>ESPINA BÍFIDA</a:t>
            </a:r>
            <a:endParaRPr lang="es-AR" sz="2000" b="1" dirty="0">
              <a:solidFill>
                <a:schemeClr val="accent6">
                  <a:lumMod val="75000"/>
                </a:schemeClr>
              </a:solidFill>
            </a:endParaRPr>
          </a:p>
        </p:txBody>
      </p:sp>
      <p:cxnSp>
        <p:nvCxnSpPr>
          <p:cNvPr id="15" name="14 Conector recto de flecha"/>
          <p:cNvCxnSpPr>
            <a:stCxn id="4" idx="2"/>
            <a:endCxn id="8" idx="0"/>
          </p:cNvCxnSpPr>
          <p:nvPr/>
        </p:nvCxnSpPr>
        <p:spPr>
          <a:xfrm rot="16200000" flipH="1">
            <a:off x="4537976" y="1001802"/>
            <a:ext cx="2068313" cy="2071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643438" y="2357430"/>
            <a:ext cx="4071966" cy="369332"/>
          </a:xfrm>
          <a:prstGeom prst="rect">
            <a:avLst/>
          </a:prstGeom>
          <a:solidFill>
            <a:schemeClr val="accent6">
              <a:lumMod val="20000"/>
              <a:lumOff val="80000"/>
            </a:schemeClr>
          </a:solidFill>
        </p:spPr>
        <p:txBody>
          <a:bodyPr wrap="square" rtlCol="0">
            <a:spAutoFit/>
          </a:bodyPr>
          <a:lstStyle/>
          <a:p>
            <a:r>
              <a:rPr lang="es-AR" dirty="0" smtClean="0"/>
              <a:t>Mal cierre del </a:t>
            </a:r>
            <a:r>
              <a:rPr lang="es-AR" dirty="0" err="1" smtClean="0"/>
              <a:t>neuroporo</a:t>
            </a:r>
            <a:r>
              <a:rPr lang="es-AR" dirty="0" smtClean="0"/>
              <a:t> caudal</a:t>
            </a:r>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Tubo neural: imágenes, fotos de stock y vectore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grpSp>
        <p:nvGrpSpPr>
          <p:cNvPr id="7" name="6 Grupo"/>
          <p:cNvGrpSpPr/>
          <p:nvPr/>
        </p:nvGrpSpPr>
        <p:grpSpPr>
          <a:xfrm>
            <a:off x="857224" y="928670"/>
            <a:ext cx="7500990" cy="5220124"/>
            <a:chOff x="857224" y="928670"/>
            <a:chExt cx="7500990" cy="5220124"/>
          </a:xfrm>
        </p:grpSpPr>
        <p:pic>
          <p:nvPicPr>
            <p:cNvPr id="3" name="2 Imagen" descr="tubo neurall.png"/>
            <p:cNvPicPr>
              <a:picLocks noChangeAspect="1"/>
            </p:cNvPicPr>
            <p:nvPr/>
          </p:nvPicPr>
          <p:blipFill>
            <a:blip r:embed="rId2"/>
            <a:stretch>
              <a:fillRect/>
            </a:stretch>
          </p:blipFill>
          <p:spPr>
            <a:xfrm>
              <a:off x="857224" y="928670"/>
              <a:ext cx="7500990" cy="5220124"/>
            </a:xfrm>
            <a:prstGeom prst="rect">
              <a:avLst/>
            </a:prstGeom>
          </p:spPr>
        </p:pic>
        <p:sp>
          <p:nvSpPr>
            <p:cNvPr id="4" name="3 Rectángulo"/>
            <p:cNvSpPr/>
            <p:nvPr/>
          </p:nvSpPr>
          <p:spPr>
            <a:xfrm>
              <a:off x="5929322" y="1285860"/>
              <a:ext cx="2286016"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PROCENCÉFALO</a:t>
              </a:r>
              <a:endParaRPr lang="es-AR" sz="2000" b="1" dirty="0">
                <a:solidFill>
                  <a:schemeClr val="tx1"/>
                </a:solidFill>
              </a:endParaRPr>
            </a:p>
          </p:txBody>
        </p:sp>
        <p:sp>
          <p:nvSpPr>
            <p:cNvPr id="5" name="4 Rectángulo"/>
            <p:cNvSpPr/>
            <p:nvPr/>
          </p:nvSpPr>
          <p:spPr>
            <a:xfrm>
              <a:off x="5857884" y="2571744"/>
              <a:ext cx="2286016"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MESENCÉFALO</a:t>
              </a:r>
              <a:endParaRPr lang="es-AR" sz="2000" b="1" dirty="0">
                <a:solidFill>
                  <a:schemeClr val="tx1"/>
                </a:solidFill>
              </a:endParaRPr>
            </a:p>
          </p:txBody>
        </p:sp>
        <p:sp>
          <p:nvSpPr>
            <p:cNvPr id="6" name="5 Rectángulo"/>
            <p:cNvSpPr/>
            <p:nvPr/>
          </p:nvSpPr>
          <p:spPr>
            <a:xfrm>
              <a:off x="5929322" y="4286256"/>
              <a:ext cx="2286016"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tx1"/>
                  </a:solidFill>
                </a:rPr>
                <a:t>ROMBENCÉFALO</a:t>
              </a:r>
              <a:endParaRPr lang="es-AR" sz="2000" b="1" dirty="0">
                <a:solidFill>
                  <a:schemeClr val="tx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928663" y="742038"/>
            <a:ext cx="7286676" cy="5373923"/>
            <a:chOff x="928663" y="742038"/>
            <a:chExt cx="7286676" cy="5373923"/>
          </a:xfrm>
        </p:grpSpPr>
        <p:pic>
          <p:nvPicPr>
            <p:cNvPr id="2" name="1 Imagen" descr="nervioso-vesiculas.png"/>
            <p:cNvPicPr>
              <a:picLocks noChangeAspect="1"/>
            </p:cNvPicPr>
            <p:nvPr/>
          </p:nvPicPr>
          <p:blipFill>
            <a:blip r:embed="rId2"/>
            <a:stretch>
              <a:fillRect/>
            </a:stretch>
          </p:blipFill>
          <p:spPr>
            <a:xfrm>
              <a:off x="928663" y="742038"/>
              <a:ext cx="7286676" cy="5373923"/>
            </a:xfrm>
            <a:prstGeom prst="rect">
              <a:avLst/>
            </a:prstGeom>
          </p:spPr>
        </p:pic>
        <p:sp>
          <p:nvSpPr>
            <p:cNvPr id="3" name="2 Rectángulo"/>
            <p:cNvSpPr/>
            <p:nvPr/>
          </p:nvSpPr>
          <p:spPr>
            <a:xfrm>
              <a:off x="6643702" y="1000108"/>
              <a:ext cx="1428760"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smtClean="0">
                  <a:solidFill>
                    <a:schemeClr val="tx1"/>
                  </a:solidFill>
                </a:rPr>
                <a:t>Telencéfalo </a:t>
              </a:r>
              <a:endParaRPr lang="es-AR" sz="1600" b="1" dirty="0">
                <a:solidFill>
                  <a:schemeClr val="tx1"/>
                </a:solidFill>
              </a:endParaRPr>
            </a:p>
          </p:txBody>
        </p:sp>
        <p:sp>
          <p:nvSpPr>
            <p:cNvPr id="4" name="3 Rectángulo"/>
            <p:cNvSpPr/>
            <p:nvPr/>
          </p:nvSpPr>
          <p:spPr>
            <a:xfrm>
              <a:off x="2214546" y="1714488"/>
              <a:ext cx="121444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a:solidFill>
                  <a:schemeClr val="tx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a\Pictures\A NEUROPSICOLOGÍA\Embriología\tubo neural con embrión.jpg"/>
          <p:cNvPicPr>
            <a:picLocks noChangeAspect="1" noChangeArrowheads="1"/>
          </p:cNvPicPr>
          <p:nvPr/>
        </p:nvPicPr>
        <p:blipFill>
          <a:blip r:embed="rId2"/>
          <a:srcRect/>
          <a:stretch>
            <a:fillRect/>
          </a:stretch>
        </p:blipFill>
        <p:spPr bwMode="auto">
          <a:xfrm>
            <a:off x="357158" y="428604"/>
            <a:ext cx="5429918" cy="4067197"/>
          </a:xfrm>
          <a:prstGeom prst="rect">
            <a:avLst/>
          </a:prstGeom>
          <a:noFill/>
        </p:spPr>
      </p:pic>
      <p:pic>
        <p:nvPicPr>
          <p:cNvPr id="2051" name="Picture 3" descr="C:\Users\Maria\Pictures\A NEUROPSICOLOGÍA\Embriología\WhatsApp Image 2022-06-07 at 8.15.01 AM.jpeg"/>
          <p:cNvPicPr>
            <a:picLocks noChangeAspect="1" noChangeArrowheads="1"/>
          </p:cNvPicPr>
          <p:nvPr/>
        </p:nvPicPr>
        <p:blipFill>
          <a:blip r:embed="rId3"/>
          <a:srcRect/>
          <a:stretch>
            <a:fillRect/>
          </a:stretch>
        </p:blipFill>
        <p:spPr bwMode="auto">
          <a:xfrm>
            <a:off x="4286248" y="2143116"/>
            <a:ext cx="4500562" cy="4500562"/>
          </a:xfrm>
          <a:prstGeom prst="rect">
            <a:avLst/>
          </a:prstGeom>
          <a:noFill/>
        </p:spPr>
      </p:pic>
      <p:sp>
        <p:nvSpPr>
          <p:cNvPr id="4" name="3 Rectángulo redondeado"/>
          <p:cNvSpPr/>
          <p:nvPr/>
        </p:nvSpPr>
        <p:spPr>
          <a:xfrm>
            <a:off x="214282" y="5286388"/>
            <a:ext cx="3929090" cy="714380"/>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AR" dirty="0" smtClean="0">
                <a:solidFill>
                  <a:schemeClr val="accent6">
                    <a:lumMod val="50000"/>
                  </a:schemeClr>
                </a:solidFill>
              </a:rPr>
              <a:t>TUBO NEURAL en el EMBRIÓN</a:t>
            </a:r>
            <a:endParaRPr lang="es-AR" dirty="0">
              <a:solidFill>
                <a:schemeClr val="accent6">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357166"/>
            <a:ext cx="8358246" cy="830997"/>
          </a:xfrm>
          <a:prstGeom prst="rect">
            <a:avLst/>
          </a:prstGeom>
          <a:noFill/>
        </p:spPr>
        <p:txBody>
          <a:bodyPr wrap="square" rtlCol="0">
            <a:spAutoFit/>
          </a:bodyPr>
          <a:lstStyle/>
          <a:p>
            <a:r>
              <a:rPr lang="es-AR" sz="2400" dirty="0" smtClean="0"/>
              <a:t>Una vez formado el TUBO NEURAL, </a:t>
            </a:r>
          </a:p>
          <a:p>
            <a:r>
              <a:rPr lang="es-AR" sz="2400" dirty="0" smtClean="0"/>
              <a:t>le siguen los siguientes procesos:</a:t>
            </a:r>
            <a:endParaRPr lang="es-AR" sz="2400" dirty="0"/>
          </a:p>
        </p:txBody>
      </p:sp>
      <p:pic>
        <p:nvPicPr>
          <p:cNvPr id="1026" name="Picture 2" descr="Neurogénesis: ¿cómo se generan nuevas neuronas? - Mejor con Salud"/>
          <p:cNvPicPr>
            <a:picLocks noChangeAspect="1" noChangeArrowheads="1"/>
          </p:cNvPicPr>
          <p:nvPr/>
        </p:nvPicPr>
        <p:blipFill>
          <a:blip r:embed="rId2"/>
          <a:srcRect/>
          <a:stretch>
            <a:fillRect/>
          </a:stretch>
        </p:blipFill>
        <p:spPr bwMode="auto">
          <a:xfrm rot="5400000">
            <a:off x="4179087" y="1893087"/>
            <a:ext cx="5357826" cy="4572000"/>
          </a:xfrm>
          <a:prstGeom prst="rect">
            <a:avLst/>
          </a:prstGeom>
          <a:noFill/>
          <a:effectLst>
            <a:softEdge rad="635000"/>
          </a:effectLst>
        </p:spPr>
      </p:pic>
      <p:graphicFrame>
        <p:nvGraphicFramePr>
          <p:cNvPr id="3" name="2 Diagrama"/>
          <p:cNvGraphicFramePr/>
          <p:nvPr/>
        </p:nvGraphicFramePr>
        <p:xfrm>
          <a:off x="714348" y="1500174"/>
          <a:ext cx="342902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PROLIFERACIÓN NEURONAL</a:t>
            </a:r>
            <a:endParaRPr lang="es-AR" dirty="0"/>
          </a:p>
        </p:txBody>
      </p:sp>
      <p:sp>
        <p:nvSpPr>
          <p:cNvPr id="3" name="2 Rectángulo redondeado"/>
          <p:cNvSpPr/>
          <p:nvPr/>
        </p:nvSpPr>
        <p:spPr>
          <a:xfrm>
            <a:off x="500034" y="1785926"/>
            <a:ext cx="8215370" cy="29289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Es la </a:t>
            </a:r>
            <a:r>
              <a:rPr lang="es-AR" b="1" dirty="0" smtClean="0">
                <a:solidFill>
                  <a:schemeClr val="accent6">
                    <a:lumMod val="75000"/>
                  </a:schemeClr>
                </a:solidFill>
              </a:rPr>
              <a:t>formación de células neuronales y gliales del SN. </a:t>
            </a:r>
          </a:p>
          <a:p>
            <a:pPr>
              <a:spcBef>
                <a:spcPts val="1200"/>
              </a:spcBef>
              <a:spcAft>
                <a:spcPts val="1200"/>
              </a:spcAft>
              <a:buFont typeface="Arial" pitchFamily="34" charset="0"/>
              <a:buChar char="•"/>
            </a:pPr>
            <a:r>
              <a:rPr lang="es-AR" dirty="0" smtClean="0">
                <a:solidFill>
                  <a:schemeClr val="accent6">
                    <a:lumMod val="75000"/>
                  </a:schemeClr>
                </a:solidFill>
              </a:rPr>
              <a:t>  Su </a:t>
            </a:r>
            <a:r>
              <a:rPr lang="es-AR" b="1" i="1" dirty="0" smtClean="0">
                <a:solidFill>
                  <a:schemeClr val="accent6">
                    <a:lumMod val="75000"/>
                  </a:schemeClr>
                </a:solidFill>
              </a:rPr>
              <a:t>cantidad aumenta </a:t>
            </a:r>
            <a:r>
              <a:rPr lang="es-AR" dirty="0" smtClean="0">
                <a:solidFill>
                  <a:schemeClr val="accent6">
                    <a:lumMod val="75000"/>
                  </a:schemeClr>
                </a:solidFill>
              </a:rPr>
              <a:t>extraordinariamente.</a:t>
            </a:r>
          </a:p>
          <a:p>
            <a:pPr>
              <a:spcBef>
                <a:spcPts val="1200"/>
              </a:spcBef>
              <a:spcAft>
                <a:spcPts val="1200"/>
              </a:spcAft>
              <a:buFont typeface="Arial" pitchFamily="34" charset="0"/>
              <a:buChar char="•"/>
            </a:pPr>
            <a:r>
              <a:rPr lang="es-AR" dirty="0" smtClean="0">
                <a:solidFill>
                  <a:schemeClr val="accent6">
                    <a:lumMod val="75000"/>
                  </a:schemeClr>
                </a:solidFill>
              </a:rPr>
              <a:t>  No se produce de modo simultáneo o de la misma forma en todas las partes del tubo.</a:t>
            </a:r>
          </a:p>
          <a:p>
            <a:pPr>
              <a:spcBef>
                <a:spcPts val="1200"/>
              </a:spcBef>
              <a:spcAft>
                <a:spcPts val="1200"/>
              </a:spcAft>
              <a:buFont typeface="Arial" pitchFamily="34" charset="0"/>
              <a:buChar char="•"/>
            </a:pPr>
            <a:r>
              <a:rPr lang="es-AR" dirty="0" smtClean="0">
                <a:solidFill>
                  <a:schemeClr val="accent6">
                    <a:lumMod val="75000"/>
                  </a:schemeClr>
                </a:solidFill>
              </a:rPr>
              <a:t>  La mayor parte de la división celular se da en la </a:t>
            </a:r>
            <a:r>
              <a:rPr lang="es-AR" b="1" i="1" dirty="0" smtClean="0">
                <a:solidFill>
                  <a:schemeClr val="accent6">
                    <a:lumMod val="75000"/>
                  </a:schemeClr>
                </a:solidFill>
              </a:rPr>
              <a:t>zona ventricular</a:t>
            </a:r>
            <a:r>
              <a:rPr lang="es-AR" dirty="0" smtClean="0">
                <a:solidFill>
                  <a:schemeClr val="accent6">
                    <a:lumMod val="75000"/>
                  </a:schemeClr>
                </a:solidFill>
              </a:rPr>
              <a:t>.</a:t>
            </a:r>
            <a:endParaRPr lang="es-AR" dirty="0">
              <a:solidFill>
                <a:schemeClr val="accent6">
                  <a:lumMod val="75000"/>
                </a:schemeClr>
              </a:solidFill>
            </a:endParaRPr>
          </a:p>
        </p:txBody>
      </p:sp>
      <p:sp>
        <p:nvSpPr>
          <p:cNvPr id="4" name="3 Rectángulo redondeado"/>
          <p:cNvSpPr/>
          <p:nvPr/>
        </p:nvSpPr>
        <p:spPr>
          <a:xfrm>
            <a:off x="1071538" y="5357826"/>
            <a:ext cx="321471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bg1"/>
                </a:solidFill>
              </a:rPr>
              <a:t>PLENIPOTENCIALES</a:t>
            </a:r>
            <a:endParaRPr lang="es-AR" b="1" dirty="0">
              <a:solidFill>
                <a:schemeClr val="bg1"/>
              </a:solidFill>
            </a:endParaRPr>
          </a:p>
        </p:txBody>
      </p:sp>
      <p:sp>
        <p:nvSpPr>
          <p:cNvPr id="5" name="4 Rectángulo redondeado"/>
          <p:cNvSpPr/>
          <p:nvPr/>
        </p:nvSpPr>
        <p:spPr>
          <a:xfrm>
            <a:off x="4643438" y="5357826"/>
            <a:ext cx="3214710" cy="42862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bg1"/>
                </a:solidFill>
              </a:rPr>
              <a:t>PLURIPOTENCIALES</a:t>
            </a:r>
            <a:endParaRPr lang="es-AR" b="1" dirty="0">
              <a:solidFill>
                <a:schemeClr val="bg1"/>
              </a:solidFill>
            </a:endParaRPr>
          </a:p>
        </p:txBody>
      </p:sp>
      <p:cxnSp>
        <p:nvCxnSpPr>
          <p:cNvPr id="7" name="6 Conector recto"/>
          <p:cNvCxnSpPr>
            <a:stCxn id="3" idx="2"/>
            <a:endCxn id="4" idx="0"/>
          </p:cNvCxnSpPr>
          <p:nvPr/>
        </p:nvCxnSpPr>
        <p:spPr>
          <a:xfrm rot="5400000">
            <a:off x="3321835" y="4071942"/>
            <a:ext cx="642942" cy="1928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a:stCxn id="3" idx="2"/>
            <a:endCxn id="5" idx="0"/>
          </p:cNvCxnSpPr>
          <p:nvPr/>
        </p:nvCxnSpPr>
        <p:spPr>
          <a:xfrm rot="16200000" flipH="1">
            <a:off x="5107785" y="4214818"/>
            <a:ext cx="642942" cy="164307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PRIMERAS CÉLULAS </a:t>
            </a:r>
            <a:br>
              <a:rPr lang="es-AR" dirty="0" smtClean="0"/>
            </a:br>
            <a:r>
              <a:rPr lang="es-AR" dirty="0" smtClean="0"/>
              <a:t>DEL EMBRIÓN HUMANO</a:t>
            </a:r>
            <a:endParaRPr lang="es-AR" dirty="0"/>
          </a:p>
        </p:txBody>
      </p:sp>
      <p:pic>
        <p:nvPicPr>
          <p:cNvPr id="3" name="2 Imagen" descr="cell-differentiation.png"/>
          <p:cNvPicPr>
            <a:picLocks noChangeAspect="1"/>
          </p:cNvPicPr>
          <p:nvPr/>
        </p:nvPicPr>
        <p:blipFill>
          <a:blip r:embed="rId2"/>
          <a:srcRect t="7494" b="6324"/>
          <a:stretch>
            <a:fillRect/>
          </a:stretch>
        </p:blipFill>
        <p:spPr>
          <a:xfrm>
            <a:off x="1571604" y="2357430"/>
            <a:ext cx="5786478" cy="4159052"/>
          </a:xfrm>
          <a:prstGeom prst="rect">
            <a:avLst/>
          </a:prstGeom>
        </p:spPr>
      </p:pic>
      <p:sp>
        <p:nvSpPr>
          <p:cNvPr id="4" name="3 Rectángulo redondeado"/>
          <p:cNvSpPr/>
          <p:nvPr/>
        </p:nvSpPr>
        <p:spPr>
          <a:xfrm>
            <a:off x="2857488" y="1785926"/>
            <a:ext cx="3214710"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bg1"/>
                </a:solidFill>
              </a:rPr>
              <a:t>PLENIPOTENCIALES</a:t>
            </a:r>
            <a:endParaRPr lang="es-AR" b="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PRIMERAS CÉLULAS </a:t>
            </a:r>
            <a:br>
              <a:rPr lang="es-AR" dirty="0" smtClean="0"/>
            </a:br>
            <a:r>
              <a:rPr lang="es-AR" dirty="0" smtClean="0"/>
              <a:t>DEL SISTEMA NERVIOSO</a:t>
            </a:r>
            <a:endParaRPr lang="es-AR" dirty="0"/>
          </a:p>
        </p:txBody>
      </p:sp>
      <p:sp>
        <p:nvSpPr>
          <p:cNvPr id="4" name="3 Rectángulo redondeado"/>
          <p:cNvSpPr/>
          <p:nvPr/>
        </p:nvSpPr>
        <p:spPr>
          <a:xfrm>
            <a:off x="2857488" y="1785926"/>
            <a:ext cx="3214710" cy="42862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bg1"/>
                </a:solidFill>
              </a:rPr>
              <a:t>PLURIPOTENCIALES</a:t>
            </a:r>
            <a:endParaRPr lang="es-AR" b="1" dirty="0">
              <a:solidFill>
                <a:schemeClr val="bg1"/>
              </a:solidFill>
            </a:endParaRPr>
          </a:p>
        </p:txBody>
      </p:sp>
      <p:grpSp>
        <p:nvGrpSpPr>
          <p:cNvPr id="14" name="13 Grupo"/>
          <p:cNvGrpSpPr/>
          <p:nvPr/>
        </p:nvGrpSpPr>
        <p:grpSpPr>
          <a:xfrm>
            <a:off x="2071670" y="2285991"/>
            <a:ext cx="4643470" cy="4364861"/>
            <a:chOff x="428596" y="2285991"/>
            <a:chExt cx="4643470" cy="4364861"/>
          </a:xfrm>
        </p:grpSpPr>
        <p:pic>
          <p:nvPicPr>
            <p:cNvPr id="6" name="5 Imagen" descr="cell-clipart-brain-neuron-8.jpg"/>
            <p:cNvPicPr>
              <a:picLocks noChangeAspect="1"/>
            </p:cNvPicPr>
            <p:nvPr/>
          </p:nvPicPr>
          <p:blipFill>
            <a:blip r:embed="rId2"/>
            <a:stretch>
              <a:fillRect/>
            </a:stretch>
          </p:blipFill>
          <p:spPr>
            <a:xfrm>
              <a:off x="428596" y="2285991"/>
              <a:ext cx="4643470" cy="4364861"/>
            </a:xfrm>
            <a:prstGeom prst="rect">
              <a:avLst/>
            </a:prstGeom>
          </p:spPr>
        </p:pic>
        <p:sp>
          <p:nvSpPr>
            <p:cNvPr id="7" name="6 CuadroTexto"/>
            <p:cNvSpPr txBox="1"/>
            <p:nvPr/>
          </p:nvSpPr>
          <p:spPr>
            <a:xfrm>
              <a:off x="2428860" y="2285992"/>
              <a:ext cx="1357322" cy="276999"/>
            </a:xfrm>
            <a:prstGeom prst="rect">
              <a:avLst/>
            </a:prstGeom>
            <a:solidFill>
              <a:schemeClr val="bg1"/>
            </a:solidFill>
          </p:spPr>
          <p:txBody>
            <a:bodyPr wrap="square" rtlCol="0">
              <a:spAutoFit/>
            </a:bodyPr>
            <a:lstStyle/>
            <a:p>
              <a:pPr algn="ctr"/>
              <a:r>
                <a:rPr lang="es-AR" sz="1200" dirty="0" smtClean="0"/>
                <a:t>Célula madre</a:t>
              </a:r>
              <a:endParaRPr lang="es-AR" sz="1200" dirty="0"/>
            </a:p>
          </p:txBody>
        </p:sp>
        <p:sp>
          <p:nvSpPr>
            <p:cNvPr id="8" name="7 CuadroTexto"/>
            <p:cNvSpPr txBox="1"/>
            <p:nvPr/>
          </p:nvSpPr>
          <p:spPr>
            <a:xfrm>
              <a:off x="3571868" y="2643182"/>
              <a:ext cx="1357322" cy="461665"/>
            </a:xfrm>
            <a:prstGeom prst="rect">
              <a:avLst/>
            </a:prstGeom>
            <a:solidFill>
              <a:schemeClr val="bg1"/>
            </a:solidFill>
          </p:spPr>
          <p:txBody>
            <a:bodyPr wrap="square" rtlCol="0">
              <a:spAutoFit/>
            </a:bodyPr>
            <a:lstStyle/>
            <a:p>
              <a:pPr algn="ctr"/>
              <a:r>
                <a:rPr lang="es-AR" sz="1200" dirty="0" smtClean="0"/>
                <a:t>Célula indiferenciada</a:t>
              </a:r>
              <a:endParaRPr lang="es-AR" sz="1200" dirty="0"/>
            </a:p>
          </p:txBody>
        </p:sp>
        <p:sp>
          <p:nvSpPr>
            <p:cNvPr id="10" name="9 CuadroTexto"/>
            <p:cNvSpPr txBox="1"/>
            <p:nvPr/>
          </p:nvSpPr>
          <p:spPr>
            <a:xfrm>
              <a:off x="3571868" y="3786190"/>
              <a:ext cx="1357322" cy="461665"/>
            </a:xfrm>
            <a:prstGeom prst="rect">
              <a:avLst/>
            </a:prstGeom>
            <a:solidFill>
              <a:schemeClr val="bg1"/>
            </a:solidFill>
          </p:spPr>
          <p:txBody>
            <a:bodyPr wrap="square" rtlCol="0">
              <a:spAutoFit/>
            </a:bodyPr>
            <a:lstStyle/>
            <a:p>
              <a:pPr algn="ctr"/>
              <a:r>
                <a:rPr lang="es-AR" sz="1200" dirty="0" smtClean="0"/>
                <a:t>Célula indiferenciada</a:t>
              </a:r>
              <a:endParaRPr lang="es-AR" sz="1200" dirty="0"/>
            </a:p>
          </p:txBody>
        </p:sp>
        <p:sp>
          <p:nvSpPr>
            <p:cNvPr id="11" name="10 CuadroTexto"/>
            <p:cNvSpPr txBox="1"/>
            <p:nvPr/>
          </p:nvSpPr>
          <p:spPr>
            <a:xfrm>
              <a:off x="642910" y="6357958"/>
              <a:ext cx="1357322" cy="276999"/>
            </a:xfrm>
            <a:prstGeom prst="rect">
              <a:avLst/>
            </a:prstGeom>
            <a:solidFill>
              <a:schemeClr val="bg1"/>
            </a:solidFill>
          </p:spPr>
          <p:txBody>
            <a:bodyPr wrap="square" rtlCol="0">
              <a:spAutoFit/>
            </a:bodyPr>
            <a:lstStyle/>
            <a:p>
              <a:pPr algn="ctr"/>
              <a:r>
                <a:rPr lang="es-AR" sz="1200" dirty="0" smtClean="0"/>
                <a:t>Neurona</a:t>
              </a:r>
              <a:endParaRPr lang="es-AR" sz="1200" dirty="0"/>
            </a:p>
          </p:txBody>
        </p:sp>
        <p:sp>
          <p:nvSpPr>
            <p:cNvPr id="12" name="11 CuadroTexto"/>
            <p:cNvSpPr txBox="1"/>
            <p:nvPr/>
          </p:nvSpPr>
          <p:spPr>
            <a:xfrm>
              <a:off x="2071670" y="6357958"/>
              <a:ext cx="1428760" cy="276999"/>
            </a:xfrm>
            <a:prstGeom prst="rect">
              <a:avLst/>
            </a:prstGeom>
            <a:solidFill>
              <a:schemeClr val="bg1"/>
            </a:solidFill>
          </p:spPr>
          <p:txBody>
            <a:bodyPr wrap="square" rtlCol="0">
              <a:spAutoFit/>
            </a:bodyPr>
            <a:lstStyle/>
            <a:p>
              <a:pPr algn="ctr"/>
              <a:r>
                <a:rPr lang="es-AR" sz="1200" dirty="0" smtClean="0"/>
                <a:t>Oligodendrocito </a:t>
              </a:r>
              <a:endParaRPr lang="es-AR" sz="1200" dirty="0"/>
            </a:p>
          </p:txBody>
        </p:sp>
        <p:sp>
          <p:nvSpPr>
            <p:cNvPr id="13" name="12 CuadroTexto"/>
            <p:cNvSpPr txBox="1"/>
            <p:nvPr/>
          </p:nvSpPr>
          <p:spPr>
            <a:xfrm>
              <a:off x="3571868" y="6357958"/>
              <a:ext cx="1357322" cy="276999"/>
            </a:xfrm>
            <a:prstGeom prst="rect">
              <a:avLst/>
            </a:prstGeom>
            <a:solidFill>
              <a:schemeClr val="bg1"/>
            </a:solidFill>
          </p:spPr>
          <p:txBody>
            <a:bodyPr wrap="square" rtlCol="0">
              <a:spAutoFit/>
            </a:bodyPr>
            <a:lstStyle/>
            <a:p>
              <a:pPr algn="ctr"/>
              <a:r>
                <a:rPr lang="es-AR" sz="1200" dirty="0" smtClean="0"/>
                <a:t>Astrocito </a:t>
              </a:r>
              <a:endParaRPr lang="es-AR" sz="12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pic>
        <p:nvPicPr>
          <p:cNvPr id="49154" name="Picture 2" descr="Genio (Disney) | Doblaje Wiki | Fandom"/>
          <p:cNvPicPr>
            <a:picLocks noChangeAspect="1" noChangeArrowheads="1"/>
          </p:cNvPicPr>
          <p:nvPr/>
        </p:nvPicPr>
        <p:blipFill>
          <a:blip r:embed="rId2"/>
          <a:srcRect/>
          <a:stretch>
            <a:fillRect/>
          </a:stretch>
        </p:blipFill>
        <p:spPr bwMode="auto">
          <a:xfrm>
            <a:off x="928662" y="1857364"/>
            <a:ext cx="4143404" cy="4387871"/>
          </a:xfrm>
          <a:prstGeom prst="rect">
            <a:avLst/>
          </a:prstGeom>
          <a:noFill/>
        </p:spPr>
      </p:pic>
      <p:sp>
        <p:nvSpPr>
          <p:cNvPr id="5" name="4 CuadroTexto"/>
          <p:cNvSpPr txBox="1"/>
          <p:nvPr/>
        </p:nvSpPr>
        <p:spPr>
          <a:xfrm>
            <a:off x="5143504" y="3143248"/>
            <a:ext cx="3429024" cy="2031325"/>
          </a:xfrm>
          <a:prstGeom prst="rect">
            <a:avLst/>
          </a:prstGeom>
          <a:noFill/>
        </p:spPr>
        <p:txBody>
          <a:bodyPr wrap="square" rtlCol="0">
            <a:spAutoFit/>
          </a:bodyPr>
          <a:lstStyle/>
          <a:p>
            <a:r>
              <a:rPr lang="es-AR" dirty="0" smtClean="0"/>
              <a:t>El término </a:t>
            </a:r>
            <a:r>
              <a:rPr lang="es-AR" b="1" i="1" dirty="0" err="1" smtClean="0"/>
              <a:t>Genie</a:t>
            </a:r>
            <a:r>
              <a:rPr lang="es-AR" dirty="0" smtClean="0"/>
              <a:t>, según la Dra. Jeanne Butler, una de las especialistas que trabajaron con la niña, viene de la idea de un </a:t>
            </a:r>
            <a:r>
              <a:rPr lang="es-AR" b="1" dirty="0" smtClean="0"/>
              <a:t>espíritu mágico encerrado en una botella</a:t>
            </a:r>
            <a:r>
              <a:rPr lang="es-AR" dirty="0" smtClean="0"/>
              <a:t>, esperando a salir.</a:t>
            </a:r>
            <a:endParaRPr lang="es-A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CÉLULAS MADRE</a:t>
            </a:r>
            <a:endParaRPr lang="es-AR" dirty="0"/>
          </a:p>
        </p:txBody>
      </p:sp>
      <p:sp>
        <p:nvSpPr>
          <p:cNvPr id="3" name="2 CuadroTexto"/>
          <p:cNvSpPr txBox="1"/>
          <p:nvPr/>
        </p:nvSpPr>
        <p:spPr>
          <a:xfrm>
            <a:off x="285720" y="2000240"/>
            <a:ext cx="5000660" cy="523220"/>
          </a:xfrm>
          <a:prstGeom prst="rect">
            <a:avLst/>
          </a:prstGeom>
          <a:noFill/>
        </p:spPr>
        <p:txBody>
          <a:bodyPr wrap="square" rtlCol="0">
            <a:spAutoFit/>
          </a:bodyPr>
          <a:lstStyle/>
          <a:p>
            <a:r>
              <a:rPr lang="es-AR" sz="2800" dirty="0" smtClean="0"/>
              <a:t>Dos criterios específicos:</a:t>
            </a:r>
            <a:endParaRPr lang="es-AR" sz="2800" dirty="0"/>
          </a:p>
        </p:txBody>
      </p:sp>
      <p:sp>
        <p:nvSpPr>
          <p:cNvPr id="4" name="3 Rectángulo"/>
          <p:cNvSpPr/>
          <p:nvPr/>
        </p:nvSpPr>
        <p:spPr>
          <a:xfrm>
            <a:off x="1000100" y="2786058"/>
            <a:ext cx="7072362" cy="9286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t>1) Ilimitada capacidad de regenerarse a sí mismas.</a:t>
            </a:r>
            <a:endParaRPr lang="es-AR" sz="2800" dirty="0"/>
          </a:p>
        </p:txBody>
      </p:sp>
      <p:sp>
        <p:nvSpPr>
          <p:cNvPr id="5" name="4 Rectángulo"/>
          <p:cNvSpPr/>
          <p:nvPr/>
        </p:nvSpPr>
        <p:spPr>
          <a:xfrm>
            <a:off x="1000100" y="4286256"/>
            <a:ext cx="7072362" cy="9286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t>2) Capacidad de convertirse en diferentes tipos de células maduras.</a:t>
            </a:r>
            <a:endParaRPr lang="es-A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0298" y="500042"/>
            <a:ext cx="3857652" cy="114300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dirty="0" smtClean="0"/>
              <a:t>CÉLULAS MADRE</a:t>
            </a:r>
            <a:endParaRPr lang="es-AR" sz="3200" dirty="0"/>
          </a:p>
        </p:txBody>
      </p:sp>
      <p:sp>
        <p:nvSpPr>
          <p:cNvPr id="3" name="2 Rectángulo redondeado"/>
          <p:cNvSpPr/>
          <p:nvPr/>
        </p:nvSpPr>
        <p:spPr>
          <a:xfrm>
            <a:off x="1571604" y="2285992"/>
            <a:ext cx="2214578" cy="1143008"/>
          </a:xfrm>
          <a:prstGeom prst="roundRect">
            <a:avLst/>
          </a:prstGeom>
          <a:solidFill>
            <a:schemeClr val="accent4">
              <a:lumMod val="40000"/>
              <a:lumOff val="60000"/>
            </a:schemeClr>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accent4">
                    <a:lumMod val="50000"/>
                  </a:schemeClr>
                </a:solidFill>
              </a:rPr>
              <a:t>CÉLULAS MADRE NEUROGLIALES</a:t>
            </a:r>
            <a:endParaRPr lang="es-AR" dirty="0">
              <a:solidFill>
                <a:schemeClr val="accent4">
                  <a:lumMod val="50000"/>
                </a:schemeClr>
              </a:solidFill>
            </a:endParaRPr>
          </a:p>
        </p:txBody>
      </p:sp>
      <p:sp>
        <p:nvSpPr>
          <p:cNvPr id="4" name="3 Rectángulo redondeado"/>
          <p:cNvSpPr/>
          <p:nvPr/>
        </p:nvSpPr>
        <p:spPr>
          <a:xfrm>
            <a:off x="5000628" y="2285992"/>
            <a:ext cx="2214578" cy="1143008"/>
          </a:xfrm>
          <a:prstGeom prst="roundRect">
            <a:avLst/>
          </a:prstGeom>
          <a:solidFill>
            <a:schemeClr val="accent4">
              <a:lumMod val="40000"/>
              <a:lumOff val="60000"/>
            </a:schemeClr>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solidFill>
                  <a:schemeClr val="accent4">
                    <a:lumMod val="50000"/>
                  </a:schemeClr>
                </a:solidFill>
              </a:rPr>
              <a:t>CÉLULAS MADRE NEURONALES</a:t>
            </a:r>
            <a:endParaRPr lang="es-AR" dirty="0">
              <a:solidFill>
                <a:schemeClr val="accent4">
                  <a:lumMod val="50000"/>
                </a:schemeClr>
              </a:solidFill>
            </a:endParaRPr>
          </a:p>
        </p:txBody>
      </p:sp>
      <p:cxnSp>
        <p:nvCxnSpPr>
          <p:cNvPr id="8" name="7 Conector recto"/>
          <p:cNvCxnSpPr>
            <a:stCxn id="2" idx="2"/>
            <a:endCxn id="4" idx="0"/>
          </p:cNvCxnSpPr>
          <p:nvPr/>
        </p:nvCxnSpPr>
        <p:spPr>
          <a:xfrm rot="16200000" flipH="1">
            <a:off x="4947049" y="1125124"/>
            <a:ext cx="642942" cy="167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a:stCxn id="2" idx="2"/>
            <a:endCxn id="3" idx="0"/>
          </p:cNvCxnSpPr>
          <p:nvPr/>
        </p:nvCxnSpPr>
        <p:spPr>
          <a:xfrm rot="5400000">
            <a:off x="3232538" y="1089406"/>
            <a:ext cx="642942" cy="1750231"/>
          </a:xfrm>
          <a:prstGeom prst="line">
            <a:avLst/>
          </a:prstGeom>
        </p:spPr>
        <p:style>
          <a:lnRef idx="1">
            <a:schemeClr val="accent1"/>
          </a:lnRef>
          <a:fillRef idx="0">
            <a:schemeClr val="accent1"/>
          </a:fillRef>
          <a:effectRef idx="0">
            <a:schemeClr val="accent1"/>
          </a:effectRef>
          <a:fontRef idx="minor">
            <a:schemeClr val="tx1"/>
          </a:fontRef>
        </p:style>
      </p:cxnSp>
      <p:pic>
        <p:nvPicPr>
          <p:cNvPr id="27650" name="Picture 2" descr="Neuroglia - EcuRed"/>
          <p:cNvPicPr>
            <a:picLocks noChangeAspect="1" noChangeArrowheads="1"/>
          </p:cNvPicPr>
          <p:nvPr/>
        </p:nvPicPr>
        <p:blipFill>
          <a:blip r:embed="rId2"/>
          <a:srcRect l="13033" t="15958" r="12322" b="7801"/>
          <a:stretch>
            <a:fillRect/>
          </a:stretch>
        </p:blipFill>
        <p:spPr bwMode="auto">
          <a:xfrm rot="5400000">
            <a:off x="1011106" y="3203680"/>
            <a:ext cx="2799788" cy="3821933"/>
          </a:xfrm>
          <a:prstGeom prst="rect">
            <a:avLst/>
          </a:prstGeom>
          <a:noFill/>
        </p:spPr>
      </p:pic>
      <p:pic>
        <p:nvPicPr>
          <p:cNvPr id="27652" name="Picture 4" descr="Tipos de neuronas aisladas sobre fondo blanco en estilo de dibujos animados  | Vector Premium"/>
          <p:cNvPicPr>
            <a:picLocks noChangeAspect="1" noChangeArrowheads="1"/>
          </p:cNvPicPr>
          <p:nvPr/>
        </p:nvPicPr>
        <p:blipFill>
          <a:blip r:embed="rId3" cstate="print"/>
          <a:srcRect l="3801" t="17731" r="2451" b="6027"/>
          <a:stretch>
            <a:fillRect/>
          </a:stretch>
        </p:blipFill>
        <p:spPr bwMode="auto">
          <a:xfrm>
            <a:off x="4572000" y="3857628"/>
            <a:ext cx="4302893" cy="2500330"/>
          </a:xfrm>
          <a:prstGeom prst="rect">
            <a:avLst/>
          </a:prstGeom>
          <a:noFill/>
        </p:spPr>
      </p:pic>
      <p:cxnSp>
        <p:nvCxnSpPr>
          <p:cNvPr id="14" name="13 Conector recto"/>
          <p:cNvCxnSpPr>
            <a:stCxn id="3" idx="2"/>
            <a:endCxn id="27650" idx="1"/>
          </p:cNvCxnSpPr>
          <p:nvPr/>
        </p:nvCxnSpPr>
        <p:spPr>
          <a:xfrm rot="5400000">
            <a:off x="2402071" y="3437930"/>
            <a:ext cx="285753" cy="26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a:stCxn id="4" idx="2"/>
            <a:endCxn id="27652" idx="0"/>
          </p:cNvCxnSpPr>
          <p:nvPr/>
        </p:nvCxnSpPr>
        <p:spPr>
          <a:xfrm rot="16200000" flipH="1">
            <a:off x="6201368" y="3335549"/>
            <a:ext cx="428628" cy="61553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MIGRACIÓN NEURONAL</a:t>
            </a:r>
            <a:endParaRPr lang="es-AR" dirty="0"/>
          </a:p>
        </p:txBody>
      </p:sp>
      <p:sp>
        <p:nvSpPr>
          <p:cNvPr id="3" name="2 Rectángulo redondeado"/>
          <p:cNvSpPr/>
          <p:nvPr/>
        </p:nvSpPr>
        <p:spPr>
          <a:xfrm>
            <a:off x="500034" y="1785926"/>
            <a:ext cx="8215370" cy="29289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Es el </a:t>
            </a:r>
            <a:r>
              <a:rPr lang="es-AR" b="1" dirty="0" smtClean="0">
                <a:solidFill>
                  <a:schemeClr val="accent6">
                    <a:lumMod val="75000"/>
                  </a:schemeClr>
                </a:solidFill>
              </a:rPr>
              <a:t>traslado de las células a su destino apropiado. </a:t>
            </a:r>
          </a:p>
          <a:p>
            <a:pPr>
              <a:spcBef>
                <a:spcPts val="1200"/>
              </a:spcBef>
              <a:spcAft>
                <a:spcPts val="1200"/>
              </a:spcAft>
              <a:buFont typeface="Arial" pitchFamily="34" charset="0"/>
              <a:buChar char="•"/>
            </a:pPr>
            <a:r>
              <a:rPr lang="es-AR" dirty="0" smtClean="0">
                <a:solidFill>
                  <a:schemeClr val="accent6">
                    <a:lumMod val="75000"/>
                  </a:schemeClr>
                </a:solidFill>
              </a:rPr>
              <a:t>  En la migración, las células todavía están </a:t>
            </a:r>
            <a:r>
              <a:rPr lang="es-AR" b="1" i="1" dirty="0" smtClean="0">
                <a:solidFill>
                  <a:schemeClr val="accent6">
                    <a:lumMod val="75000"/>
                  </a:schemeClr>
                </a:solidFill>
              </a:rPr>
              <a:t>inmaduras</a:t>
            </a:r>
            <a:r>
              <a:rPr lang="es-AR" dirty="0" smtClean="0">
                <a:solidFill>
                  <a:schemeClr val="accent6">
                    <a:lumMod val="75000"/>
                  </a:schemeClr>
                </a:solidFill>
              </a:rPr>
              <a:t>.</a:t>
            </a:r>
          </a:p>
          <a:p>
            <a:pPr>
              <a:spcBef>
                <a:spcPts val="1200"/>
              </a:spcBef>
              <a:spcAft>
                <a:spcPts val="1200"/>
              </a:spcAft>
              <a:buFont typeface="Arial" pitchFamily="34" charset="0"/>
              <a:buChar char="•"/>
            </a:pPr>
            <a:r>
              <a:rPr lang="es-AR" dirty="0" smtClean="0">
                <a:solidFill>
                  <a:schemeClr val="accent6">
                    <a:lumMod val="75000"/>
                  </a:schemeClr>
                </a:solidFill>
              </a:rPr>
              <a:t>  Carecen de prolongaciones: axones y dendritas.</a:t>
            </a:r>
          </a:p>
          <a:p>
            <a:pPr>
              <a:spcBef>
                <a:spcPts val="1200"/>
              </a:spcBef>
              <a:spcAft>
                <a:spcPts val="1200"/>
              </a:spcAft>
              <a:buFont typeface="Arial" pitchFamily="34" charset="0"/>
              <a:buChar char="•"/>
            </a:pPr>
            <a:r>
              <a:rPr lang="es-AR" dirty="0" smtClean="0">
                <a:solidFill>
                  <a:schemeClr val="accent6">
                    <a:lumMod val="75000"/>
                  </a:schemeClr>
                </a:solidFill>
              </a:rPr>
              <a:t>  Existen dos tipos de migración celular:</a:t>
            </a:r>
            <a:endParaRPr lang="es-AR" dirty="0">
              <a:solidFill>
                <a:schemeClr val="accent6">
                  <a:lumMod val="75000"/>
                </a:schemeClr>
              </a:solidFill>
            </a:endParaRPr>
          </a:p>
        </p:txBody>
      </p:sp>
      <p:sp>
        <p:nvSpPr>
          <p:cNvPr id="4" name="3 Rectángulo redondeado"/>
          <p:cNvSpPr/>
          <p:nvPr/>
        </p:nvSpPr>
        <p:spPr>
          <a:xfrm>
            <a:off x="1071538" y="5357826"/>
            <a:ext cx="3214710" cy="928694"/>
          </a:xfrm>
          <a:prstGeom prst="roundRect">
            <a:avLst/>
          </a:prstGeom>
          <a:solidFill>
            <a:schemeClr val="accent3">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solidFill>
                  <a:schemeClr val="tx1">
                    <a:lumMod val="95000"/>
                    <a:lumOff val="5000"/>
                  </a:schemeClr>
                </a:solidFill>
                <a:effectLst>
                  <a:outerShdw blurRad="38100" dist="38100" dir="2700000" algn="tl">
                    <a:srgbClr val="000000">
                      <a:alpha val="43137"/>
                    </a:srgbClr>
                  </a:outerShdw>
                </a:effectLst>
              </a:rPr>
              <a:t>MIGRACIÓN RADIAL</a:t>
            </a:r>
            <a:endParaRPr lang="es-AR" dirty="0">
              <a:solidFill>
                <a:schemeClr val="tx1">
                  <a:lumMod val="95000"/>
                  <a:lumOff val="5000"/>
                </a:schemeClr>
              </a:solidFill>
              <a:effectLst>
                <a:outerShdw blurRad="38100" dist="38100" dir="2700000" algn="tl">
                  <a:srgbClr val="000000">
                    <a:alpha val="43137"/>
                  </a:srgbClr>
                </a:outerShdw>
              </a:effectLst>
            </a:endParaRPr>
          </a:p>
        </p:txBody>
      </p:sp>
      <p:sp>
        <p:nvSpPr>
          <p:cNvPr id="5" name="4 Rectángulo redondeado"/>
          <p:cNvSpPr/>
          <p:nvPr/>
        </p:nvSpPr>
        <p:spPr>
          <a:xfrm>
            <a:off x="4643438" y="5357826"/>
            <a:ext cx="3214710" cy="928694"/>
          </a:xfrm>
          <a:prstGeom prst="roundRect">
            <a:avLst/>
          </a:prstGeom>
          <a:solidFill>
            <a:schemeClr val="accent4">
              <a:lumMod val="40000"/>
              <a:lumOff val="60000"/>
            </a:schemeClr>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solidFill>
                  <a:schemeClr val="tx1">
                    <a:lumMod val="95000"/>
                    <a:lumOff val="5000"/>
                  </a:schemeClr>
                </a:solidFill>
                <a:effectLst>
                  <a:outerShdw blurRad="38100" dist="38100" dir="2700000" algn="tl">
                    <a:srgbClr val="000000">
                      <a:alpha val="43137"/>
                    </a:srgbClr>
                  </a:outerShdw>
                </a:effectLst>
              </a:rPr>
              <a:t>MIGRACIÓN TANGENCIAL</a:t>
            </a:r>
            <a:endParaRPr lang="es-AR" dirty="0">
              <a:solidFill>
                <a:schemeClr val="tx1">
                  <a:lumMod val="95000"/>
                  <a:lumOff val="5000"/>
                </a:schemeClr>
              </a:solidFill>
              <a:effectLst>
                <a:outerShdw blurRad="38100" dist="38100" dir="2700000" algn="tl">
                  <a:srgbClr val="000000">
                    <a:alpha val="43137"/>
                  </a:srgbClr>
                </a:outerShdw>
              </a:effectLst>
            </a:endParaRPr>
          </a:p>
        </p:txBody>
      </p:sp>
      <p:cxnSp>
        <p:nvCxnSpPr>
          <p:cNvPr id="6" name="5 Conector recto"/>
          <p:cNvCxnSpPr>
            <a:endCxn id="4" idx="0"/>
          </p:cNvCxnSpPr>
          <p:nvPr/>
        </p:nvCxnSpPr>
        <p:spPr>
          <a:xfrm rot="10800000" flipV="1">
            <a:off x="2678893" y="4714884"/>
            <a:ext cx="1928826"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a:endCxn id="5" idx="0"/>
          </p:cNvCxnSpPr>
          <p:nvPr/>
        </p:nvCxnSpPr>
        <p:spPr>
          <a:xfrm>
            <a:off x="4607719" y="4714884"/>
            <a:ext cx="1643074" cy="64294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MIGRACIÓN NEURONAL</a:t>
            </a:r>
            <a:br>
              <a:rPr lang="es-AR" dirty="0" smtClean="0"/>
            </a:br>
            <a:r>
              <a:rPr lang="es-AR" dirty="0" smtClean="0"/>
              <a:t>(</a:t>
            </a:r>
            <a:r>
              <a:rPr lang="es-AR" cap="none" dirty="0" smtClean="0"/>
              <a:t>Tipos</a:t>
            </a:r>
            <a:r>
              <a:rPr lang="es-AR" dirty="0" smtClean="0"/>
              <a:t>)</a:t>
            </a:r>
            <a:endParaRPr lang="es-AR" dirty="0"/>
          </a:p>
        </p:txBody>
      </p:sp>
      <p:sp>
        <p:nvSpPr>
          <p:cNvPr id="4" name="3 Rectángulo redondeado"/>
          <p:cNvSpPr/>
          <p:nvPr/>
        </p:nvSpPr>
        <p:spPr>
          <a:xfrm>
            <a:off x="1071538" y="5715016"/>
            <a:ext cx="3214710" cy="928694"/>
          </a:xfrm>
          <a:prstGeom prst="roundRect">
            <a:avLst/>
          </a:prstGeom>
          <a:solidFill>
            <a:schemeClr val="accent3">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solidFill>
                  <a:schemeClr val="tx1">
                    <a:lumMod val="95000"/>
                    <a:lumOff val="5000"/>
                  </a:schemeClr>
                </a:solidFill>
                <a:effectLst>
                  <a:outerShdw blurRad="38100" dist="38100" dir="2700000" algn="tl">
                    <a:srgbClr val="000000">
                      <a:alpha val="43137"/>
                    </a:srgbClr>
                  </a:outerShdw>
                </a:effectLst>
              </a:rPr>
              <a:t>MIGRACIÓN RADIAL</a:t>
            </a:r>
            <a:endParaRPr lang="es-AR" sz="1600" dirty="0">
              <a:solidFill>
                <a:schemeClr val="tx1">
                  <a:lumMod val="95000"/>
                  <a:lumOff val="5000"/>
                </a:schemeClr>
              </a:solidFill>
              <a:effectLst>
                <a:outerShdw blurRad="38100" dist="38100" dir="2700000" algn="tl">
                  <a:srgbClr val="000000">
                    <a:alpha val="43137"/>
                  </a:srgbClr>
                </a:outerShdw>
              </a:effectLst>
            </a:endParaRPr>
          </a:p>
        </p:txBody>
      </p:sp>
      <p:sp>
        <p:nvSpPr>
          <p:cNvPr id="5" name="4 Rectángulo redondeado"/>
          <p:cNvSpPr/>
          <p:nvPr/>
        </p:nvSpPr>
        <p:spPr>
          <a:xfrm>
            <a:off x="4643438" y="5715016"/>
            <a:ext cx="3214710" cy="928694"/>
          </a:xfrm>
          <a:prstGeom prst="roundRect">
            <a:avLst/>
          </a:prstGeom>
          <a:solidFill>
            <a:schemeClr val="accent4">
              <a:lumMod val="40000"/>
              <a:lumOff val="60000"/>
            </a:schemeClr>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solidFill>
                  <a:schemeClr val="tx1">
                    <a:lumMod val="95000"/>
                    <a:lumOff val="5000"/>
                  </a:schemeClr>
                </a:solidFill>
                <a:effectLst>
                  <a:outerShdw blurRad="38100" dist="38100" dir="2700000" algn="tl">
                    <a:srgbClr val="000000">
                      <a:alpha val="43137"/>
                    </a:srgbClr>
                  </a:outerShdw>
                </a:effectLst>
              </a:rPr>
              <a:t>MIGRACIÓN TANGENCIAL</a:t>
            </a:r>
            <a:endParaRPr lang="es-AR" sz="1600" dirty="0">
              <a:solidFill>
                <a:schemeClr val="tx1">
                  <a:lumMod val="95000"/>
                  <a:lumOff val="5000"/>
                </a:schemeClr>
              </a:solidFill>
              <a:effectLst>
                <a:outerShdw blurRad="38100" dist="38100" dir="2700000" algn="tl">
                  <a:srgbClr val="000000">
                    <a:alpha val="43137"/>
                  </a:srgbClr>
                </a:outerShdw>
              </a:effectLst>
            </a:endParaRPr>
          </a:p>
        </p:txBody>
      </p:sp>
      <p:cxnSp>
        <p:nvCxnSpPr>
          <p:cNvPr id="6" name="5 Conector recto"/>
          <p:cNvCxnSpPr>
            <a:endCxn id="4" idx="0"/>
          </p:cNvCxnSpPr>
          <p:nvPr/>
        </p:nvCxnSpPr>
        <p:spPr>
          <a:xfrm rot="10800000" flipV="1">
            <a:off x="2678893" y="5072074"/>
            <a:ext cx="1928826"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a:endCxn id="5" idx="0"/>
          </p:cNvCxnSpPr>
          <p:nvPr/>
        </p:nvCxnSpPr>
        <p:spPr>
          <a:xfrm>
            <a:off x="4607719" y="5072074"/>
            <a:ext cx="1643074" cy="642942"/>
          </a:xfrm>
          <a:prstGeom prst="line">
            <a:avLst/>
          </a:prstGeom>
        </p:spPr>
        <p:style>
          <a:lnRef idx="1">
            <a:schemeClr val="accent1"/>
          </a:lnRef>
          <a:fillRef idx="0">
            <a:schemeClr val="accent1"/>
          </a:fillRef>
          <a:effectRef idx="0">
            <a:schemeClr val="accent1"/>
          </a:effectRef>
          <a:fontRef idx="minor">
            <a:schemeClr val="tx1"/>
          </a:fontRef>
        </p:style>
      </p:cxnSp>
      <p:pic>
        <p:nvPicPr>
          <p:cNvPr id="38914" name="Picture 2"/>
          <p:cNvPicPr>
            <a:picLocks noChangeAspect="1" noChangeArrowheads="1"/>
          </p:cNvPicPr>
          <p:nvPr/>
        </p:nvPicPr>
        <p:blipFill>
          <a:blip r:embed="rId2"/>
          <a:srcRect l="51062" t="18554" r="12701" b="30664"/>
          <a:stretch>
            <a:fillRect/>
          </a:stretch>
        </p:blipFill>
        <p:spPr bwMode="auto">
          <a:xfrm>
            <a:off x="2285984" y="1643050"/>
            <a:ext cx="4714908" cy="371477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MIGRACIÓN NEURONAL</a:t>
            </a:r>
            <a:br>
              <a:rPr lang="es-AR" dirty="0" smtClean="0"/>
            </a:br>
            <a:r>
              <a:rPr lang="es-AR" dirty="0" smtClean="0"/>
              <a:t>(</a:t>
            </a:r>
            <a:r>
              <a:rPr lang="es-AR" cap="none" dirty="0" smtClean="0"/>
              <a:t>Métodos</a:t>
            </a:r>
            <a:r>
              <a:rPr lang="es-AR" dirty="0" smtClean="0"/>
              <a:t>)</a:t>
            </a:r>
            <a:endParaRPr lang="es-AR" dirty="0"/>
          </a:p>
        </p:txBody>
      </p:sp>
      <p:pic>
        <p:nvPicPr>
          <p:cNvPr id="37890" name="Picture 2"/>
          <p:cNvPicPr>
            <a:picLocks noChangeAspect="1" noChangeArrowheads="1"/>
          </p:cNvPicPr>
          <p:nvPr/>
        </p:nvPicPr>
        <p:blipFill>
          <a:blip r:embed="rId2"/>
          <a:srcRect l="26903" t="25391" r="27525" b="11132"/>
          <a:stretch>
            <a:fillRect/>
          </a:stretch>
        </p:blipFill>
        <p:spPr bwMode="auto">
          <a:xfrm>
            <a:off x="2714612" y="1857364"/>
            <a:ext cx="5929354" cy="4643470"/>
          </a:xfrm>
          <a:prstGeom prst="rect">
            <a:avLst/>
          </a:prstGeom>
          <a:noFill/>
          <a:ln w="9525">
            <a:noFill/>
            <a:miter lim="800000"/>
            <a:headEnd/>
            <a:tailEnd/>
          </a:ln>
          <a:effectLst/>
        </p:spPr>
      </p:pic>
      <p:sp>
        <p:nvSpPr>
          <p:cNvPr id="9" name="8 Rectángulo redondeado"/>
          <p:cNvSpPr/>
          <p:nvPr/>
        </p:nvSpPr>
        <p:spPr>
          <a:xfrm>
            <a:off x="214282" y="2428868"/>
            <a:ext cx="2500330" cy="1071570"/>
          </a:xfrm>
          <a:prstGeom prst="roundRect">
            <a:avLst/>
          </a:prstGeom>
          <a:solidFill>
            <a:schemeClr val="accent6">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solidFill>
                  <a:schemeClr val="accent2">
                    <a:lumMod val="75000"/>
                  </a:schemeClr>
                </a:solidFill>
                <a:effectLst>
                  <a:outerShdw blurRad="38100" dist="38100" dir="2700000" algn="tl">
                    <a:srgbClr val="000000">
                      <a:alpha val="43137"/>
                    </a:srgbClr>
                  </a:outerShdw>
                </a:effectLst>
              </a:rPr>
              <a:t>CAMBIO DE LOCALIZACIÓN EN EL SOMA</a:t>
            </a:r>
            <a:endParaRPr lang="es-AR" sz="1600" dirty="0">
              <a:solidFill>
                <a:schemeClr val="accent2">
                  <a:lumMod val="75000"/>
                </a:schemeClr>
              </a:solidFill>
              <a:effectLst>
                <a:outerShdw blurRad="38100" dist="38100" dir="2700000" algn="tl">
                  <a:srgbClr val="000000">
                    <a:alpha val="43137"/>
                  </a:srgbClr>
                </a:outerShdw>
              </a:effectLst>
            </a:endParaRPr>
          </a:p>
        </p:txBody>
      </p:sp>
      <p:sp>
        <p:nvSpPr>
          <p:cNvPr id="10" name="9 Rectángulo redondeado"/>
          <p:cNvSpPr/>
          <p:nvPr/>
        </p:nvSpPr>
        <p:spPr>
          <a:xfrm>
            <a:off x="214282" y="4786322"/>
            <a:ext cx="2500330" cy="1071570"/>
          </a:xfrm>
          <a:prstGeom prst="roundRect">
            <a:avLst/>
          </a:prstGeom>
          <a:solidFill>
            <a:schemeClr val="accent6">
              <a:lumMod val="20000"/>
              <a:lumOff val="80000"/>
            </a:schemeClr>
          </a:solid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solidFill>
                  <a:srgbClr val="B00C9C"/>
                </a:solidFill>
                <a:effectLst>
                  <a:outerShdw blurRad="38100" dist="38100" dir="2700000" algn="tl">
                    <a:srgbClr val="000000">
                      <a:alpha val="43137"/>
                    </a:srgbClr>
                  </a:outerShdw>
                </a:effectLst>
              </a:rPr>
              <a:t>MIGRACIÓN MEDIADA POR NEUROGLIA</a:t>
            </a:r>
            <a:endParaRPr lang="es-AR" sz="1600" dirty="0">
              <a:solidFill>
                <a:srgbClr val="B00C9C"/>
              </a:solidFill>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MIGRACIÓN NEURONAL</a:t>
            </a:r>
            <a:endParaRPr lang="es-AR" dirty="0"/>
          </a:p>
        </p:txBody>
      </p:sp>
      <p:pic>
        <p:nvPicPr>
          <p:cNvPr id="43010" name="Picture 2" descr="Desarrollo del Sistema Nervioso - ppt descargar"/>
          <p:cNvPicPr>
            <a:picLocks noChangeAspect="1" noChangeArrowheads="1"/>
          </p:cNvPicPr>
          <p:nvPr/>
        </p:nvPicPr>
        <p:blipFill>
          <a:blip r:embed="rId2"/>
          <a:srcRect l="10156" t="9375" r="7812" b="9374"/>
          <a:stretch>
            <a:fillRect/>
          </a:stretch>
        </p:blipFill>
        <p:spPr bwMode="auto">
          <a:xfrm>
            <a:off x="1643010" y="1285836"/>
            <a:ext cx="7500990" cy="5572164"/>
          </a:xfrm>
          <a:prstGeom prst="rect">
            <a:avLst/>
          </a:prstGeom>
          <a:noFill/>
        </p:spPr>
      </p:pic>
      <p:sp>
        <p:nvSpPr>
          <p:cNvPr id="7" name="6 Rectángulo redondeado"/>
          <p:cNvSpPr/>
          <p:nvPr/>
        </p:nvSpPr>
        <p:spPr>
          <a:xfrm>
            <a:off x="285720" y="1285860"/>
            <a:ext cx="2143140" cy="928694"/>
          </a:xfrm>
          <a:prstGeom prst="roundRect">
            <a:avLst/>
          </a:prstGeom>
          <a:solidFill>
            <a:schemeClr val="accent2">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solidFill>
                  <a:schemeClr val="accent6">
                    <a:lumMod val="50000"/>
                  </a:schemeClr>
                </a:solidFill>
              </a:rPr>
              <a:t>DE ADENTRO HACIA AFUERA</a:t>
            </a:r>
            <a:endParaRPr lang="es-AR" sz="1600" b="1" dirty="0">
              <a:solidFill>
                <a:schemeClr val="accent6">
                  <a:lumMod val="50000"/>
                </a:schemeClr>
              </a:solidFill>
            </a:endParaRPr>
          </a:p>
        </p:txBody>
      </p:sp>
      <p:pic>
        <p:nvPicPr>
          <p:cNvPr id="8" name="Picture 2" descr="Colpocefalia"/>
          <p:cNvPicPr>
            <a:picLocks noChangeAspect="1" noChangeArrowheads="1"/>
          </p:cNvPicPr>
          <p:nvPr/>
        </p:nvPicPr>
        <p:blipFill>
          <a:blip r:embed="rId3"/>
          <a:srcRect l="13187" t="21387" r="48352" b="19930"/>
          <a:stretch>
            <a:fillRect/>
          </a:stretch>
        </p:blipFill>
        <p:spPr bwMode="auto">
          <a:xfrm>
            <a:off x="214282" y="3786190"/>
            <a:ext cx="2500330" cy="2857520"/>
          </a:xfrm>
          <a:prstGeom prst="rect">
            <a:avLst/>
          </a:prstGeom>
          <a:ln>
            <a:noFill/>
          </a:ln>
          <a:effectLst>
            <a:outerShdw blurRad="292100" dist="139700" dir="2700000" algn="tl" rotWithShape="0">
              <a:srgbClr val="333333">
                <a:alpha val="65000"/>
              </a:srgbClr>
            </a:outerShdw>
          </a:effectLst>
        </p:spPr>
      </p:pic>
      <p:cxnSp>
        <p:nvCxnSpPr>
          <p:cNvPr id="12" name="11 Conector recto"/>
          <p:cNvCxnSpPr/>
          <p:nvPr/>
        </p:nvCxnSpPr>
        <p:spPr>
          <a:xfrm rot="5400000">
            <a:off x="3393273" y="3679033"/>
            <a:ext cx="121444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286116" y="4357694"/>
            <a:ext cx="1500198" cy="523220"/>
          </a:xfrm>
          <a:prstGeom prst="rect">
            <a:avLst/>
          </a:prstGeom>
          <a:noFill/>
        </p:spPr>
        <p:txBody>
          <a:bodyPr wrap="square" rtlCol="0">
            <a:spAutoFit/>
          </a:bodyPr>
          <a:lstStyle/>
          <a:p>
            <a:pPr algn="ctr"/>
            <a:r>
              <a:rPr lang="es-AR" sz="1400" dirty="0" smtClean="0"/>
              <a:t>Zona ventricular</a:t>
            </a:r>
            <a:endParaRPr lang="es-AR"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MIGRACIÓN NEURONAL</a:t>
            </a:r>
            <a:endParaRPr lang="es-AR" dirty="0"/>
          </a:p>
        </p:txBody>
      </p:sp>
      <p:pic>
        <p:nvPicPr>
          <p:cNvPr id="44036" name="Picture 4" descr="LSox5 EN EL DESARROLLO DE LA CRESTA NEURAL"/>
          <p:cNvPicPr>
            <a:picLocks noChangeAspect="1" noChangeArrowheads="1"/>
          </p:cNvPicPr>
          <p:nvPr/>
        </p:nvPicPr>
        <p:blipFill>
          <a:blip r:embed="rId2"/>
          <a:srcRect/>
          <a:stretch>
            <a:fillRect/>
          </a:stretch>
        </p:blipFill>
        <p:spPr bwMode="auto">
          <a:xfrm>
            <a:off x="928662" y="1714488"/>
            <a:ext cx="2455996" cy="4714908"/>
          </a:xfrm>
          <a:prstGeom prst="rect">
            <a:avLst/>
          </a:prstGeom>
          <a:noFill/>
        </p:spPr>
      </p:pic>
      <p:cxnSp>
        <p:nvCxnSpPr>
          <p:cNvPr id="9" name="8 Conector recto de flecha"/>
          <p:cNvCxnSpPr>
            <a:endCxn id="10" idx="1"/>
          </p:cNvCxnSpPr>
          <p:nvPr/>
        </p:nvCxnSpPr>
        <p:spPr>
          <a:xfrm flipV="1">
            <a:off x="2000232" y="3836875"/>
            <a:ext cx="2214578" cy="1806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214810" y="2928934"/>
            <a:ext cx="4929190" cy="1815882"/>
          </a:xfrm>
          <a:prstGeom prst="rect">
            <a:avLst/>
          </a:prstGeom>
          <a:noFill/>
        </p:spPr>
        <p:txBody>
          <a:bodyPr wrap="square" rtlCol="0">
            <a:spAutoFit/>
          </a:bodyPr>
          <a:lstStyle/>
          <a:p>
            <a:r>
              <a:rPr lang="es-AR" sz="2800" dirty="0" smtClean="0"/>
              <a:t>Desde la </a:t>
            </a:r>
            <a:r>
              <a:rPr lang="es-AR" sz="2800" b="1" dirty="0" smtClean="0">
                <a:solidFill>
                  <a:srgbClr val="EF11D5"/>
                </a:solidFill>
              </a:rPr>
              <a:t>cresta neural</a:t>
            </a:r>
            <a:r>
              <a:rPr lang="es-AR" sz="2800" dirty="0" smtClean="0"/>
              <a:t>, surgen las neuronas y neuroglias del </a:t>
            </a:r>
            <a:r>
              <a:rPr lang="es-AR" sz="2800" u="sng" dirty="0" smtClean="0"/>
              <a:t>sistema nervioso periférico</a:t>
            </a:r>
            <a:r>
              <a:rPr lang="es-AR" sz="2800" dirty="0" smtClean="0"/>
              <a:t>.</a:t>
            </a:r>
            <a:endParaRPr lang="es-AR"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AGRUPAMIENTO NEURONAL</a:t>
            </a:r>
            <a:endParaRPr lang="es-AR" dirty="0"/>
          </a:p>
        </p:txBody>
      </p:sp>
      <p:pic>
        <p:nvPicPr>
          <p:cNvPr id="7170" name="Picture 2" descr="Las células inmunes coordinan los movimientos para eliminar patógenos juntas.  | Oficina de Enlace para América Latina"/>
          <p:cNvPicPr>
            <a:picLocks noChangeAspect="1" noChangeArrowheads="1"/>
          </p:cNvPicPr>
          <p:nvPr/>
        </p:nvPicPr>
        <p:blipFill>
          <a:blip r:embed="rId2"/>
          <a:srcRect/>
          <a:stretch>
            <a:fillRect/>
          </a:stretch>
        </p:blipFill>
        <p:spPr bwMode="auto">
          <a:xfrm>
            <a:off x="4286248" y="1928802"/>
            <a:ext cx="4286279" cy="4535745"/>
          </a:xfrm>
          <a:prstGeom prst="rect">
            <a:avLst/>
          </a:prstGeom>
          <a:noFill/>
        </p:spPr>
      </p:pic>
      <p:sp>
        <p:nvSpPr>
          <p:cNvPr id="5" name="4 Rectángulo redondeado"/>
          <p:cNvSpPr/>
          <p:nvPr/>
        </p:nvSpPr>
        <p:spPr>
          <a:xfrm>
            <a:off x="428596" y="2643182"/>
            <a:ext cx="3429024" cy="192882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Es el </a:t>
            </a:r>
            <a:r>
              <a:rPr lang="es-AR" b="1" dirty="0" smtClean="0">
                <a:solidFill>
                  <a:schemeClr val="accent6">
                    <a:lumMod val="75000"/>
                  </a:schemeClr>
                </a:solidFill>
              </a:rPr>
              <a:t>alineamiento de las células </a:t>
            </a:r>
            <a:r>
              <a:rPr lang="es-AR" dirty="0" smtClean="0">
                <a:solidFill>
                  <a:schemeClr val="accent6">
                    <a:lumMod val="75000"/>
                  </a:schemeClr>
                </a:solidFill>
              </a:rPr>
              <a:t>que dan origen a las </a:t>
            </a:r>
            <a:r>
              <a:rPr lang="es-AR" b="1" dirty="0" smtClean="0">
                <a:solidFill>
                  <a:schemeClr val="accent6">
                    <a:lumMod val="75000"/>
                  </a:schemeClr>
                </a:solidFill>
              </a:rPr>
              <a:t>estructuras </a:t>
            </a:r>
            <a:r>
              <a:rPr lang="es-AR" dirty="0" smtClean="0">
                <a:solidFill>
                  <a:schemeClr val="accent6">
                    <a:lumMod val="75000"/>
                  </a:schemeClr>
                </a:solidFill>
              </a:rPr>
              <a:t>del sistema nervioso.</a:t>
            </a:r>
            <a:endParaRPr lang="es-AR" dirty="0">
              <a:solidFill>
                <a:schemeClr val="accent6">
                  <a:lumMod val="7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DIFERENCIACIÓN CELULAR</a:t>
            </a:r>
            <a:endParaRPr lang="es-AR" dirty="0"/>
          </a:p>
        </p:txBody>
      </p:sp>
      <p:pic>
        <p:nvPicPr>
          <p:cNvPr id="6146" name="Picture 2" descr="Tipos de neuronas ilustración del vector. Ilustración de dopamina - 52092345"/>
          <p:cNvPicPr>
            <a:picLocks noChangeAspect="1" noChangeArrowheads="1"/>
          </p:cNvPicPr>
          <p:nvPr/>
        </p:nvPicPr>
        <p:blipFill>
          <a:blip r:embed="rId2"/>
          <a:srcRect l="3359" t="14156" b="10099"/>
          <a:stretch>
            <a:fillRect/>
          </a:stretch>
        </p:blipFill>
        <p:spPr bwMode="auto">
          <a:xfrm>
            <a:off x="2285984" y="3357562"/>
            <a:ext cx="4594320" cy="3071834"/>
          </a:xfrm>
          <a:prstGeom prst="rect">
            <a:avLst/>
          </a:prstGeom>
          <a:noFill/>
        </p:spPr>
      </p:pic>
      <p:sp>
        <p:nvSpPr>
          <p:cNvPr id="5" name="4 Rectángulo redondeado"/>
          <p:cNvSpPr/>
          <p:nvPr/>
        </p:nvSpPr>
        <p:spPr>
          <a:xfrm>
            <a:off x="785786" y="1785926"/>
            <a:ext cx="7929618" cy="14287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buFont typeface="Arial" pitchFamily="34" charset="0"/>
              <a:buChar char="•"/>
            </a:pPr>
            <a:r>
              <a:rPr lang="es-AR" sz="2000" b="1" dirty="0" smtClean="0">
                <a:solidFill>
                  <a:schemeClr val="accent6">
                    <a:lumMod val="75000"/>
                  </a:schemeClr>
                </a:solidFill>
              </a:rPr>
              <a:t>  </a:t>
            </a:r>
            <a:r>
              <a:rPr lang="es-AR" sz="2000" dirty="0" smtClean="0">
                <a:solidFill>
                  <a:schemeClr val="accent6">
                    <a:lumMod val="75000"/>
                  </a:schemeClr>
                </a:solidFill>
              </a:rPr>
              <a:t>Proceso mediante el cual los neuroblastos se convierten en </a:t>
            </a:r>
            <a:r>
              <a:rPr lang="es-AR" sz="2000" b="1" dirty="0" smtClean="0">
                <a:solidFill>
                  <a:schemeClr val="accent6">
                    <a:lumMod val="75000"/>
                  </a:schemeClr>
                </a:solidFill>
              </a:rPr>
              <a:t>tipos específicos de neuronas.</a:t>
            </a:r>
          </a:p>
          <a:p>
            <a:pPr algn="ctr">
              <a:spcBef>
                <a:spcPts val="1200"/>
              </a:spcBef>
              <a:spcAft>
                <a:spcPts val="1200"/>
              </a:spcAft>
              <a:buFont typeface="Arial" pitchFamily="34" charset="0"/>
              <a:buChar char="•"/>
            </a:pPr>
            <a:r>
              <a:rPr lang="es-AR" sz="2000" dirty="0" smtClean="0">
                <a:solidFill>
                  <a:schemeClr val="accent6">
                    <a:lumMod val="75000"/>
                  </a:schemeClr>
                </a:solidFill>
              </a:rPr>
              <a:t> Permite</a:t>
            </a:r>
            <a:r>
              <a:rPr lang="es-AR" sz="2000" b="1" dirty="0" smtClean="0">
                <a:solidFill>
                  <a:schemeClr val="accent6">
                    <a:lumMod val="75000"/>
                  </a:schemeClr>
                </a:solidFill>
              </a:rPr>
              <a:t> diferenciar </a:t>
            </a:r>
            <a:r>
              <a:rPr lang="es-AR" sz="2000" dirty="0" smtClean="0">
                <a:solidFill>
                  <a:schemeClr val="accent6">
                    <a:lumMod val="75000"/>
                  </a:schemeClr>
                </a:solidFill>
              </a:rPr>
              <a:t>a las </a:t>
            </a:r>
            <a:r>
              <a:rPr lang="es-AR" sz="2000" b="1" dirty="0" smtClean="0">
                <a:solidFill>
                  <a:schemeClr val="accent6">
                    <a:lumMod val="75000"/>
                  </a:schemeClr>
                </a:solidFill>
              </a:rPr>
              <a:t>neuronas entre sí.</a:t>
            </a:r>
            <a:endParaRPr lang="es-AR" sz="2000" dirty="0">
              <a:solidFill>
                <a:schemeClr val="accent6">
                  <a:lumMod val="7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CRECIMIENTO DE LAS PROLONGACIONES</a:t>
            </a:r>
            <a:endParaRPr lang="es-AR" dirty="0"/>
          </a:p>
        </p:txBody>
      </p:sp>
      <p:sp>
        <p:nvSpPr>
          <p:cNvPr id="5" name="4 Rectángulo redondeado"/>
          <p:cNvSpPr/>
          <p:nvPr/>
        </p:nvSpPr>
        <p:spPr>
          <a:xfrm>
            <a:off x="571472" y="1714488"/>
            <a:ext cx="8143932" cy="17859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Es el </a:t>
            </a:r>
            <a:r>
              <a:rPr lang="es-AR" b="1" dirty="0" smtClean="0">
                <a:solidFill>
                  <a:schemeClr val="accent6">
                    <a:lumMod val="75000"/>
                  </a:schemeClr>
                </a:solidFill>
              </a:rPr>
              <a:t>surgimiento </a:t>
            </a:r>
            <a:r>
              <a:rPr lang="es-AR" dirty="0" smtClean="0">
                <a:solidFill>
                  <a:schemeClr val="accent6">
                    <a:lumMod val="75000"/>
                  </a:schemeClr>
                </a:solidFill>
              </a:rPr>
              <a:t>de los </a:t>
            </a:r>
            <a:r>
              <a:rPr lang="es-AR" b="1" dirty="0" smtClean="0">
                <a:solidFill>
                  <a:schemeClr val="accent6">
                    <a:lumMod val="75000"/>
                  </a:schemeClr>
                </a:solidFill>
              </a:rPr>
              <a:t>axones </a:t>
            </a:r>
            <a:r>
              <a:rPr lang="es-AR" dirty="0" smtClean="0">
                <a:solidFill>
                  <a:schemeClr val="accent6">
                    <a:lumMod val="75000"/>
                  </a:schemeClr>
                </a:solidFill>
              </a:rPr>
              <a:t>y las </a:t>
            </a:r>
            <a:r>
              <a:rPr lang="es-AR" b="1" dirty="0" smtClean="0">
                <a:solidFill>
                  <a:schemeClr val="accent6">
                    <a:lumMod val="75000"/>
                  </a:schemeClr>
                </a:solidFill>
              </a:rPr>
              <a:t>dendritas.</a:t>
            </a:r>
          </a:p>
          <a:p>
            <a:pPr algn="ct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Los</a:t>
            </a:r>
            <a:r>
              <a:rPr lang="es-AR" b="1" dirty="0" smtClean="0">
                <a:solidFill>
                  <a:schemeClr val="accent6">
                    <a:lumMod val="75000"/>
                  </a:schemeClr>
                </a:solidFill>
              </a:rPr>
              <a:t> axones </a:t>
            </a:r>
            <a:r>
              <a:rPr lang="es-AR" dirty="0" smtClean="0">
                <a:solidFill>
                  <a:schemeClr val="accent6">
                    <a:lumMod val="75000"/>
                  </a:schemeClr>
                </a:solidFill>
              </a:rPr>
              <a:t>posibilitan la </a:t>
            </a:r>
            <a:r>
              <a:rPr lang="es-AR" b="1" dirty="0" smtClean="0">
                <a:solidFill>
                  <a:schemeClr val="accent6">
                    <a:lumMod val="75000"/>
                  </a:schemeClr>
                </a:solidFill>
              </a:rPr>
              <a:t>extensión de la neurona.</a:t>
            </a:r>
          </a:p>
          <a:p>
            <a:pPr algn="ctr">
              <a:spcBef>
                <a:spcPts val="1200"/>
              </a:spcBef>
              <a:spcAft>
                <a:spcPts val="1200"/>
              </a:spcAft>
              <a:buFont typeface="Arial" pitchFamily="34" charset="0"/>
              <a:buChar char="•"/>
            </a:pPr>
            <a:r>
              <a:rPr lang="es-AR" b="1" dirty="0" smtClean="0">
                <a:solidFill>
                  <a:schemeClr val="accent6">
                    <a:lumMod val="75000"/>
                  </a:schemeClr>
                </a:solidFill>
              </a:rPr>
              <a:t> </a:t>
            </a:r>
            <a:r>
              <a:rPr lang="es-AR" dirty="0" smtClean="0">
                <a:solidFill>
                  <a:schemeClr val="accent6">
                    <a:lumMod val="75000"/>
                  </a:schemeClr>
                </a:solidFill>
              </a:rPr>
              <a:t>Las</a:t>
            </a:r>
            <a:r>
              <a:rPr lang="es-AR" b="1" dirty="0" smtClean="0">
                <a:solidFill>
                  <a:schemeClr val="accent6">
                    <a:lumMod val="75000"/>
                  </a:schemeClr>
                </a:solidFill>
              </a:rPr>
              <a:t> dendritas </a:t>
            </a:r>
            <a:r>
              <a:rPr lang="es-AR" dirty="0" smtClean="0">
                <a:solidFill>
                  <a:schemeClr val="accent6">
                    <a:lumMod val="75000"/>
                  </a:schemeClr>
                </a:solidFill>
              </a:rPr>
              <a:t>posibilitan la </a:t>
            </a:r>
            <a:r>
              <a:rPr lang="es-AR" b="1" dirty="0" smtClean="0">
                <a:solidFill>
                  <a:schemeClr val="accent6">
                    <a:lumMod val="75000"/>
                  </a:schemeClr>
                </a:solidFill>
              </a:rPr>
              <a:t>sinapsis con otras neuronas.</a:t>
            </a:r>
            <a:endParaRPr lang="es-AR" dirty="0">
              <a:solidFill>
                <a:schemeClr val="accent6">
                  <a:lumMod val="75000"/>
                </a:schemeClr>
              </a:solidFill>
            </a:endParaRPr>
          </a:p>
        </p:txBody>
      </p:sp>
      <p:sp>
        <p:nvSpPr>
          <p:cNvPr id="6" name="5 Rectángulo redondeado"/>
          <p:cNvSpPr/>
          <p:nvPr/>
        </p:nvSpPr>
        <p:spPr>
          <a:xfrm>
            <a:off x="642910" y="4000504"/>
            <a:ext cx="4214842" cy="1214446"/>
          </a:xfrm>
          <a:prstGeom prst="roundRect">
            <a:avLst/>
          </a:prstGeom>
          <a:solidFill>
            <a:schemeClr val="accent2">
              <a:lumMod val="40000"/>
              <a:lumOff val="6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smtClean="0">
                <a:solidFill>
                  <a:schemeClr val="accent6">
                    <a:lumMod val="75000"/>
                  </a:schemeClr>
                </a:solidFill>
              </a:rPr>
              <a:t>MADURACIÓN CELULAR</a:t>
            </a:r>
            <a:endParaRPr lang="es-AR" sz="2400" b="1" dirty="0">
              <a:solidFill>
                <a:schemeClr val="accent6">
                  <a:lumMod val="75000"/>
                </a:schemeClr>
              </a:solidFill>
            </a:endParaRPr>
          </a:p>
        </p:txBody>
      </p:sp>
      <p:pic>
        <p:nvPicPr>
          <p:cNvPr id="45058" name="Picture 2" descr="Nuestras neuronas sufren atascos que pueden dañar el cerebro"/>
          <p:cNvPicPr>
            <a:picLocks noChangeAspect="1" noChangeArrowheads="1"/>
          </p:cNvPicPr>
          <p:nvPr/>
        </p:nvPicPr>
        <p:blipFill>
          <a:blip r:embed="rId2"/>
          <a:srcRect/>
          <a:stretch>
            <a:fillRect/>
          </a:stretch>
        </p:blipFill>
        <p:spPr bwMode="auto">
          <a:xfrm>
            <a:off x="5214942" y="3643314"/>
            <a:ext cx="3000396" cy="30003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6" name="5 CuadroTexto"/>
          <p:cNvSpPr txBox="1"/>
          <p:nvPr/>
        </p:nvSpPr>
        <p:spPr>
          <a:xfrm>
            <a:off x="357158" y="1770958"/>
            <a:ext cx="4714908" cy="4801314"/>
          </a:xfrm>
          <a:prstGeom prst="rect">
            <a:avLst/>
          </a:prstGeom>
          <a:noFill/>
        </p:spPr>
        <p:txBody>
          <a:bodyPr wrap="square" rtlCol="0">
            <a:spAutoFit/>
          </a:bodyPr>
          <a:lstStyle/>
          <a:p>
            <a:r>
              <a:rPr lang="es-AR" dirty="0" err="1" smtClean="0"/>
              <a:t>Genie</a:t>
            </a:r>
            <a:r>
              <a:rPr lang="es-AR" dirty="0" smtClean="0"/>
              <a:t> nació el 18 de abril de 1957. Vivía con sus padres y un hermano mayor, John, que era, junto con ella, el superviviente de un total de cuatro nacimientos. </a:t>
            </a:r>
          </a:p>
          <a:p>
            <a:r>
              <a:rPr lang="es-AR" dirty="0" smtClean="0"/>
              <a:t>El matrimonio, formado por Irene y Clark </a:t>
            </a:r>
            <a:r>
              <a:rPr lang="es-AR" dirty="0" err="1" smtClean="0"/>
              <a:t>Wiley</a:t>
            </a:r>
            <a:r>
              <a:rPr lang="es-AR" dirty="0" smtClean="0"/>
              <a:t>, sufría de frecuentes desavenencias. Irene sufría de ceguera progresiva debido a cataratas y un desprendimiento de retina. Clark, por su parte, quien era 20 años mayor que Irene, sufría un cuadro depresivo agravado que se desencadenó a causa de un accidente de tráfico en el que murió su madre, y era un hombre que le propinaba frecuentes golpes a su esposa. </a:t>
            </a:r>
          </a:p>
        </p:txBody>
      </p:sp>
      <p:sp>
        <p:nvSpPr>
          <p:cNvPr id="1028" name="AutoShape 4" descr="A Little Girl Was Locked In A Basement By Her Own Parents For More Than A  Deca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29" name="Picture 5"/>
          <p:cNvPicPr>
            <a:picLocks noChangeAspect="1" noChangeArrowheads="1"/>
          </p:cNvPicPr>
          <p:nvPr/>
        </p:nvPicPr>
        <p:blipFill>
          <a:blip r:embed="rId2"/>
          <a:srcRect/>
          <a:stretch>
            <a:fillRect/>
          </a:stretch>
        </p:blipFill>
        <p:spPr bwMode="auto">
          <a:xfrm>
            <a:off x="5357818" y="2571743"/>
            <a:ext cx="3571900" cy="310993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FORMACIÓN DE SINAPSIS</a:t>
            </a:r>
            <a:endParaRPr lang="es-AR" dirty="0"/>
          </a:p>
        </p:txBody>
      </p:sp>
      <p:sp>
        <p:nvSpPr>
          <p:cNvPr id="3" name="2 Rectángulo redondeado"/>
          <p:cNvSpPr/>
          <p:nvPr/>
        </p:nvSpPr>
        <p:spPr>
          <a:xfrm>
            <a:off x="2214546" y="2000240"/>
            <a:ext cx="4214842" cy="1214446"/>
          </a:xfrm>
          <a:prstGeom prst="roundRect">
            <a:avLst/>
          </a:prstGeom>
          <a:solidFill>
            <a:schemeClr val="accent3">
              <a:lumMod val="20000"/>
              <a:lumOff val="8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smtClean="0">
                <a:solidFill>
                  <a:schemeClr val="accent6">
                    <a:lumMod val="75000"/>
                  </a:schemeClr>
                </a:solidFill>
              </a:rPr>
              <a:t>SINAPTOGÉNESIS</a:t>
            </a:r>
            <a:endParaRPr lang="es-AR" sz="2400" b="1" dirty="0">
              <a:solidFill>
                <a:schemeClr val="accent6">
                  <a:lumMod val="75000"/>
                </a:schemeClr>
              </a:solidFill>
            </a:endParaRPr>
          </a:p>
        </p:txBody>
      </p:sp>
      <p:pic>
        <p:nvPicPr>
          <p:cNvPr id="5122" name="Picture 2" descr="Sinaptogénesis: desarrollo, maduración y enfermedades"/>
          <p:cNvPicPr>
            <a:picLocks noChangeAspect="1" noChangeArrowheads="1"/>
          </p:cNvPicPr>
          <p:nvPr/>
        </p:nvPicPr>
        <p:blipFill>
          <a:blip r:embed="rId2"/>
          <a:srcRect/>
          <a:stretch>
            <a:fillRect/>
          </a:stretch>
        </p:blipFill>
        <p:spPr bwMode="auto">
          <a:xfrm>
            <a:off x="2428860" y="3643314"/>
            <a:ext cx="3643338" cy="27393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MUERTE NEURONAL </a:t>
            </a:r>
            <a:endParaRPr lang="es-AR" dirty="0"/>
          </a:p>
        </p:txBody>
      </p:sp>
      <p:sp>
        <p:nvSpPr>
          <p:cNvPr id="3" name="2 Rectángulo redondeado"/>
          <p:cNvSpPr/>
          <p:nvPr/>
        </p:nvSpPr>
        <p:spPr>
          <a:xfrm>
            <a:off x="2643174" y="2000240"/>
            <a:ext cx="3357586" cy="1214446"/>
          </a:xfrm>
          <a:prstGeom prst="roundRect">
            <a:avLst/>
          </a:prstGeom>
          <a:solidFill>
            <a:srgbClr val="E09AFC"/>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smtClean="0">
                <a:solidFill>
                  <a:schemeClr val="accent6">
                    <a:lumMod val="75000"/>
                  </a:schemeClr>
                </a:solidFill>
              </a:rPr>
              <a:t>PODA NEURONAL</a:t>
            </a:r>
            <a:endParaRPr lang="es-AR" sz="2400" b="1" dirty="0">
              <a:solidFill>
                <a:schemeClr val="accent6">
                  <a:lumMod val="75000"/>
                </a:schemeClr>
              </a:solidFill>
            </a:endParaRPr>
          </a:p>
        </p:txBody>
      </p:sp>
      <p:sp>
        <p:nvSpPr>
          <p:cNvPr id="5" name="4 Rectángulo redondeado"/>
          <p:cNvSpPr/>
          <p:nvPr/>
        </p:nvSpPr>
        <p:spPr>
          <a:xfrm>
            <a:off x="785786" y="3429000"/>
            <a:ext cx="7929618" cy="32147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buFont typeface="Arial" pitchFamily="34" charset="0"/>
              <a:buChar char="•"/>
            </a:pPr>
            <a:r>
              <a:rPr lang="es-AR" sz="2000" b="1" dirty="0" smtClean="0">
                <a:solidFill>
                  <a:schemeClr val="accent6">
                    <a:lumMod val="75000"/>
                  </a:schemeClr>
                </a:solidFill>
              </a:rPr>
              <a:t>  </a:t>
            </a:r>
            <a:r>
              <a:rPr lang="es-AR" sz="2000" dirty="0" smtClean="0">
                <a:solidFill>
                  <a:schemeClr val="accent6">
                    <a:lumMod val="75000"/>
                  </a:schemeClr>
                </a:solidFill>
              </a:rPr>
              <a:t>Proceso mediante el cual se </a:t>
            </a:r>
            <a:r>
              <a:rPr lang="es-AR" sz="2000" b="1" dirty="0" smtClean="0">
                <a:solidFill>
                  <a:schemeClr val="accent6">
                    <a:lumMod val="75000"/>
                  </a:schemeClr>
                </a:solidFill>
              </a:rPr>
              <a:t>destruyen los axones y dendritas</a:t>
            </a:r>
            <a:r>
              <a:rPr lang="es-AR" sz="2000" dirty="0" smtClean="0">
                <a:solidFill>
                  <a:schemeClr val="accent6">
                    <a:lumMod val="75000"/>
                  </a:schemeClr>
                </a:solidFill>
              </a:rPr>
              <a:t> de las sinapsis neuronales</a:t>
            </a:r>
            <a:r>
              <a:rPr lang="es-AR" sz="2000" b="1" dirty="0" smtClean="0">
                <a:solidFill>
                  <a:schemeClr val="accent6">
                    <a:lumMod val="75000"/>
                  </a:schemeClr>
                </a:solidFill>
              </a:rPr>
              <a:t>.</a:t>
            </a:r>
          </a:p>
          <a:p>
            <a:pPr algn="ctr">
              <a:spcBef>
                <a:spcPts val="1200"/>
              </a:spcBef>
              <a:spcAft>
                <a:spcPts val="1200"/>
              </a:spcAft>
              <a:buFont typeface="Arial" pitchFamily="34" charset="0"/>
              <a:buChar char="•"/>
            </a:pPr>
            <a:r>
              <a:rPr lang="es-AR" sz="2000" dirty="0" smtClean="0">
                <a:solidFill>
                  <a:schemeClr val="accent6">
                    <a:lumMod val="75000"/>
                  </a:schemeClr>
                </a:solidFill>
              </a:rPr>
              <a:t> Permite</a:t>
            </a:r>
            <a:r>
              <a:rPr lang="es-AR" sz="2000" b="1" dirty="0" smtClean="0">
                <a:solidFill>
                  <a:schemeClr val="accent6">
                    <a:lumMod val="75000"/>
                  </a:schemeClr>
                </a:solidFill>
              </a:rPr>
              <a:t> aumentar la eficiencia </a:t>
            </a:r>
            <a:r>
              <a:rPr lang="es-AR" sz="2000" dirty="0" smtClean="0">
                <a:solidFill>
                  <a:schemeClr val="accent6">
                    <a:lumMod val="75000"/>
                  </a:schemeClr>
                </a:solidFill>
              </a:rPr>
              <a:t>de las transmisiones sinápticas.</a:t>
            </a:r>
          </a:p>
          <a:p>
            <a:pPr algn="ctr">
              <a:spcBef>
                <a:spcPts val="1200"/>
              </a:spcBef>
              <a:spcAft>
                <a:spcPts val="1200"/>
              </a:spcAft>
              <a:buFont typeface="Arial" pitchFamily="34" charset="0"/>
              <a:buChar char="•"/>
            </a:pPr>
            <a:r>
              <a:rPr lang="es-AR" sz="2000" b="1" dirty="0" smtClean="0">
                <a:solidFill>
                  <a:schemeClr val="accent6">
                    <a:lumMod val="75000"/>
                  </a:schemeClr>
                </a:solidFill>
              </a:rPr>
              <a:t> </a:t>
            </a:r>
            <a:r>
              <a:rPr lang="es-AR" sz="2000" dirty="0" smtClean="0">
                <a:solidFill>
                  <a:schemeClr val="accent6">
                    <a:lumMod val="75000"/>
                  </a:schemeClr>
                </a:solidFill>
              </a:rPr>
              <a:t>Se</a:t>
            </a:r>
            <a:r>
              <a:rPr lang="es-AR" sz="2000" b="1" dirty="0" smtClean="0">
                <a:solidFill>
                  <a:schemeClr val="accent6">
                    <a:lumMod val="75000"/>
                  </a:schemeClr>
                </a:solidFill>
              </a:rPr>
              <a:t> “pulen” las conexiones y se consolidan solamente las necesarias </a:t>
            </a:r>
            <a:r>
              <a:rPr lang="es-AR" sz="2000" dirty="0" smtClean="0">
                <a:solidFill>
                  <a:schemeClr val="accent6">
                    <a:lumMod val="75000"/>
                  </a:schemeClr>
                </a:solidFill>
              </a:rPr>
              <a:t>para llevar a cabo los procesos cognitivos, eliminando los no necesarios</a:t>
            </a:r>
            <a:r>
              <a:rPr lang="es-AR" sz="2000" b="1" dirty="0" smtClean="0">
                <a:solidFill>
                  <a:schemeClr val="accent6">
                    <a:lumMod val="75000"/>
                  </a:schemeClr>
                </a:solidFill>
              </a:rPr>
              <a:t>.</a:t>
            </a:r>
            <a:endParaRPr lang="es-AR" sz="2000" dirty="0">
              <a:solidFill>
                <a:schemeClr val="accent6">
                  <a:lumMod val="75000"/>
                </a:schemeClr>
              </a:solidFill>
            </a:endParaRPr>
          </a:p>
        </p:txBody>
      </p:sp>
      <p:pic>
        <p:nvPicPr>
          <p:cNvPr id="32770" name="Picture 2" descr="Poda De Los Setos Jardinero En El Jardín Ilustraciones Svg, Vectoriales,  Clip Art Vectorizado Libre De Derechos. Image 12884356."/>
          <p:cNvPicPr>
            <a:picLocks noChangeAspect="1" noChangeArrowheads="1"/>
          </p:cNvPicPr>
          <p:nvPr/>
        </p:nvPicPr>
        <p:blipFill>
          <a:blip r:embed="rId2" cstate="print"/>
          <a:srcRect t="6452" b="6452"/>
          <a:stretch>
            <a:fillRect/>
          </a:stretch>
        </p:blipFill>
        <p:spPr bwMode="auto">
          <a:xfrm>
            <a:off x="6572264" y="1428736"/>
            <a:ext cx="1953940" cy="192882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MUERTE NEURONAL </a:t>
            </a:r>
            <a:endParaRPr lang="es-AR" dirty="0"/>
          </a:p>
        </p:txBody>
      </p:sp>
      <p:pic>
        <p:nvPicPr>
          <p:cNvPr id="46082" name="Picture 2" descr="Cómo afecta la poda neural en la adolescencia? - NeuroClass"/>
          <p:cNvPicPr>
            <a:picLocks noChangeAspect="1" noChangeArrowheads="1"/>
          </p:cNvPicPr>
          <p:nvPr/>
        </p:nvPicPr>
        <p:blipFill>
          <a:blip r:embed="rId2"/>
          <a:srcRect/>
          <a:stretch>
            <a:fillRect/>
          </a:stretch>
        </p:blipFill>
        <p:spPr bwMode="auto">
          <a:xfrm>
            <a:off x="1071538" y="1785926"/>
            <a:ext cx="7143800" cy="4321999"/>
          </a:xfrm>
          <a:prstGeom prst="rect">
            <a:avLst/>
          </a:prstGeom>
          <a:noFill/>
        </p:spPr>
      </p:pic>
      <p:sp>
        <p:nvSpPr>
          <p:cNvPr id="3" name="2 Rectángulo redondeado"/>
          <p:cNvSpPr/>
          <p:nvPr/>
        </p:nvSpPr>
        <p:spPr>
          <a:xfrm>
            <a:off x="4929190" y="6000768"/>
            <a:ext cx="3000396" cy="571504"/>
          </a:xfrm>
          <a:prstGeom prst="roundRect">
            <a:avLst/>
          </a:prstGeom>
          <a:solidFill>
            <a:srgbClr val="E09AFC"/>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smtClean="0">
                <a:solidFill>
                  <a:schemeClr val="accent6">
                    <a:lumMod val="75000"/>
                  </a:schemeClr>
                </a:solidFill>
              </a:rPr>
              <a:t>PODA NEURONAL</a:t>
            </a:r>
            <a:endParaRPr lang="es-AR" sz="1200" b="1" dirty="0">
              <a:solidFill>
                <a:schemeClr val="accent6">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MUERTE NEURONAL </a:t>
            </a:r>
            <a:endParaRPr lang="es-AR" dirty="0"/>
          </a:p>
        </p:txBody>
      </p:sp>
      <p:pic>
        <p:nvPicPr>
          <p:cNvPr id="47106" name="Picture 2" descr="Qué es la poda sináptica y su relación con la enfermedad mental? – Clínica  Marco Rived"/>
          <p:cNvPicPr>
            <a:picLocks noChangeAspect="1" noChangeArrowheads="1"/>
          </p:cNvPicPr>
          <p:nvPr/>
        </p:nvPicPr>
        <p:blipFill>
          <a:blip r:embed="rId2"/>
          <a:srcRect t="19792" b="24999"/>
          <a:stretch>
            <a:fillRect/>
          </a:stretch>
        </p:blipFill>
        <p:spPr bwMode="auto">
          <a:xfrm>
            <a:off x="0" y="2357430"/>
            <a:ext cx="9144000" cy="378621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esarrollo neuroembriológico: el camino desde la proliferación hasta la  perfección"/>
          <p:cNvPicPr>
            <a:picLocks noChangeAspect="1" noChangeArrowheads="1"/>
          </p:cNvPicPr>
          <p:nvPr/>
        </p:nvPicPr>
        <p:blipFill>
          <a:blip r:embed="rId2"/>
          <a:srcRect/>
          <a:stretch>
            <a:fillRect/>
          </a:stretch>
        </p:blipFill>
        <p:spPr bwMode="auto">
          <a:xfrm>
            <a:off x="285720" y="285728"/>
            <a:ext cx="8654294" cy="621510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erebro de dibujos animados dando el visto bueno y hablar fotomural •  fotomurales cerebral, membrana, empollón | myloview.es"/>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0" b="99130" l="0" r="100000"/>
                    </a14:imgEffect>
                  </a14:imgLayer>
                </a14:imgProps>
              </a:ext>
              <a:ext uri="{28A0092B-C50C-407E-A947-70E740481C1C}">
                <a14:useLocalDpi xmlns="" xmlns:a14="http://schemas.microsoft.com/office/drawing/2010/main" val="0"/>
              </a:ext>
            </a:extLst>
          </a:blip>
          <a:srcRect/>
          <a:stretch>
            <a:fillRect/>
          </a:stretch>
        </p:blipFill>
        <p:spPr bwMode="auto">
          <a:xfrm>
            <a:off x="4831421" y="3068960"/>
            <a:ext cx="3810000" cy="32861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Almacenamiento de acceso secuencial"/>
          <p:cNvSpPr/>
          <p:nvPr/>
        </p:nvSpPr>
        <p:spPr>
          <a:xfrm rot="919947">
            <a:off x="1808109" y="1202563"/>
            <a:ext cx="4222329" cy="2717774"/>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7652" name="Picture 4" descr="44 ideas de Gracias | imagenes para dar gracias, imágenes de gracias,  gracias"/>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8905" t="28312" r="10934" b="29185"/>
          <a:stretch/>
        </p:blipFill>
        <p:spPr bwMode="auto">
          <a:xfrm rot="1254929">
            <a:off x="2252688" y="1918911"/>
            <a:ext cx="3333169" cy="12850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3724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5" name="4 CuadroTexto"/>
          <p:cNvSpPr txBox="1"/>
          <p:nvPr/>
        </p:nvSpPr>
        <p:spPr>
          <a:xfrm>
            <a:off x="5357818" y="1928802"/>
            <a:ext cx="3786214" cy="4524315"/>
          </a:xfrm>
          <a:prstGeom prst="rect">
            <a:avLst/>
          </a:prstGeom>
          <a:noFill/>
        </p:spPr>
        <p:txBody>
          <a:bodyPr wrap="square" rtlCol="0">
            <a:spAutoFit/>
          </a:bodyPr>
          <a:lstStyle/>
          <a:p>
            <a:r>
              <a:rPr lang="es-AR" dirty="0" err="1" smtClean="0"/>
              <a:t>Genie</a:t>
            </a:r>
            <a:r>
              <a:rPr lang="es-AR" dirty="0" smtClean="0"/>
              <a:t> comenzó a hablar a los 20 meses. Un médico familiar sugirió que la niña presentaba </a:t>
            </a:r>
            <a:r>
              <a:rPr lang="es-AR" b="1" i="1" dirty="0" smtClean="0"/>
              <a:t>problemas de aprendizaje </a:t>
            </a:r>
            <a:r>
              <a:rPr lang="es-AR" dirty="0" smtClean="0"/>
              <a:t>y que posiblemente también una </a:t>
            </a:r>
            <a:r>
              <a:rPr lang="es-AR" b="1" i="1" dirty="0" smtClean="0">
                <a:hlinkClick r:id="rId2" tooltip="Discapacidad intelectual"/>
              </a:rPr>
              <a:t>discapacidad intelectual</a:t>
            </a:r>
            <a:r>
              <a:rPr lang="es-AR" dirty="0" smtClean="0"/>
              <a:t>. </a:t>
            </a:r>
          </a:p>
          <a:p>
            <a:endParaRPr lang="es-AR" dirty="0" smtClean="0"/>
          </a:p>
          <a:p>
            <a:r>
              <a:rPr lang="es-AR" dirty="0" smtClean="0"/>
              <a:t>Clark tomó esta situación al extremo, llegando a creer que las autoridades le quitarían a su hija, o que sería llevada a una institución especializada, y que era su deber proporcionarle un tratamiento doméstico y </a:t>
            </a:r>
            <a:r>
              <a:rPr lang="es-AR" i="1" dirty="0" smtClean="0"/>
              <a:t>protegerla</a:t>
            </a:r>
            <a:r>
              <a:rPr lang="es-AR" dirty="0" smtClean="0"/>
              <a:t> de los peligros del mundo exterior.</a:t>
            </a:r>
            <a:endParaRPr lang="es-AR" dirty="0"/>
          </a:p>
        </p:txBody>
      </p:sp>
      <p:pic>
        <p:nvPicPr>
          <p:cNvPr id="6" name="Picture 2" descr="Genie, la niña que desveló los misterios del comportamiento | El Cierre  Digital"/>
          <p:cNvPicPr>
            <a:picLocks noChangeAspect="1" noChangeArrowheads="1"/>
          </p:cNvPicPr>
          <p:nvPr/>
        </p:nvPicPr>
        <p:blipFill>
          <a:blip r:embed="rId3"/>
          <a:srcRect/>
          <a:stretch>
            <a:fillRect/>
          </a:stretch>
        </p:blipFill>
        <p:spPr bwMode="auto">
          <a:xfrm>
            <a:off x="285720" y="2500306"/>
            <a:ext cx="5010150" cy="33528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3" name="2 CuadroTexto"/>
          <p:cNvSpPr txBox="1"/>
          <p:nvPr/>
        </p:nvSpPr>
        <p:spPr>
          <a:xfrm>
            <a:off x="428596" y="1785926"/>
            <a:ext cx="8358246" cy="1200329"/>
          </a:xfrm>
          <a:prstGeom prst="rect">
            <a:avLst/>
          </a:prstGeom>
          <a:noFill/>
        </p:spPr>
        <p:txBody>
          <a:bodyPr wrap="square" rtlCol="0">
            <a:spAutoFit/>
          </a:bodyPr>
          <a:lstStyle/>
          <a:p>
            <a:r>
              <a:rPr lang="es-AR" dirty="0" smtClean="0"/>
              <a:t>A partir de ese momento, </a:t>
            </a:r>
            <a:r>
              <a:rPr lang="es-AR" dirty="0" err="1" smtClean="0"/>
              <a:t>Genie</a:t>
            </a:r>
            <a:r>
              <a:rPr lang="es-AR" dirty="0" smtClean="0"/>
              <a:t> comenzó a experimentar los efectos de la </a:t>
            </a:r>
            <a:r>
              <a:rPr lang="es-AR" b="1" i="1" dirty="0" smtClean="0"/>
              <a:t>soledad</a:t>
            </a:r>
            <a:r>
              <a:rPr lang="es-AR" dirty="0" smtClean="0"/>
              <a:t>. Hasta los 11 años de edad, </a:t>
            </a:r>
            <a:r>
              <a:rPr lang="es-AR" dirty="0" err="1" smtClean="0"/>
              <a:t>Genie</a:t>
            </a:r>
            <a:r>
              <a:rPr lang="es-AR" dirty="0" smtClean="0"/>
              <a:t> no tuvo contacto con el mundo, ni con persona alguna, salvo su padre (según la reconstrucción de hechos). </a:t>
            </a:r>
          </a:p>
        </p:txBody>
      </p:sp>
      <p:sp>
        <p:nvSpPr>
          <p:cNvPr id="51202" name="AutoShape 2" descr="Lost Rabbit: The Story of Genie Wiley, the Feral Girl - CVLT N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1203" name="Picture 3"/>
          <p:cNvPicPr>
            <a:picLocks noChangeAspect="1" noChangeArrowheads="1"/>
          </p:cNvPicPr>
          <p:nvPr/>
        </p:nvPicPr>
        <p:blipFill>
          <a:blip r:embed="rId2" cstate="print"/>
          <a:srcRect/>
          <a:stretch>
            <a:fillRect/>
          </a:stretch>
        </p:blipFill>
        <p:spPr bwMode="auto">
          <a:xfrm>
            <a:off x="5291250" y="3714752"/>
            <a:ext cx="3567030" cy="2649148"/>
          </a:xfrm>
          <a:prstGeom prst="rect">
            <a:avLst/>
          </a:prstGeom>
          <a:noFill/>
          <a:ln w="9525">
            <a:noFill/>
            <a:miter lim="800000"/>
            <a:headEnd/>
            <a:tailEnd/>
          </a:ln>
          <a:effectLst/>
        </p:spPr>
      </p:pic>
      <p:sp>
        <p:nvSpPr>
          <p:cNvPr id="6" name="5 CuadroTexto"/>
          <p:cNvSpPr txBox="1"/>
          <p:nvPr/>
        </p:nvSpPr>
        <p:spPr>
          <a:xfrm>
            <a:off x="428596" y="3286124"/>
            <a:ext cx="4786346" cy="3416320"/>
          </a:xfrm>
          <a:prstGeom prst="rect">
            <a:avLst/>
          </a:prstGeom>
          <a:noFill/>
        </p:spPr>
        <p:txBody>
          <a:bodyPr wrap="square" rtlCol="0">
            <a:spAutoFit/>
          </a:bodyPr>
          <a:lstStyle/>
          <a:p>
            <a:r>
              <a:rPr lang="es-AR" dirty="0" smtClean="0"/>
              <a:t>Se especula que pasaba los días encerrada en una habitación, vestida únicamente con un pañal y atada a una silla-orinal. Cuando era de noche, su padre la colocaba en una especie de bolsa de dormir, la ataba y la dejaba dentro de una jaula hecha de alambre y madera, cuando no se le olvidaba y la niña pasaba las noches sin protección alguna en la silla (de acuerdo con el testimonio de su madre). </a:t>
            </a:r>
          </a:p>
          <a:p>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3" name="2 CuadroTexto"/>
          <p:cNvSpPr txBox="1"/>
          <p:nvPr/>
        </p:nvSpPr>
        <p:spPr>
          <a:xfrm>
            <a:off x="357158" y="2285992"/>
            <a:ext cx="4071966" cy="3416320"/>
          </a:xfrm>
          <a:prstGeom prst="rect">
            <a:avLst/>
          </a:prstGeom>
          <a:noFill/>
        </p:spPr>
        <p:txBody>
          <a:bodyPr wrap="square" rtlCol="0">
            <a:spAutoFit/>
          </a:bodyPr>
          <a:lstStyle/>
          <a:p>
            <a:r>
              <a:rPr lang="es-AR" dirty="0" smtClean="0"/>
              <a:t>Tenía </a:t>
            </a:r>
            <a:r>
              <a:rPr lang="es-AR" b="1" i="1" dirty="0" smtClean="0"/>
              <a:t>prohibido emitir sonidos </a:t>
            </a:r>
            <a:r>
              <a:rPr lang="es-AR" dirty="0" smtClean="0"/>
              <a:t>o hacer ruido. Si llegaba a hacerlo, su padre la golpeaba o le ladraba como un perro feroz para asustarla. Ni siquiera le enseñó a comer o a ir al baño por sí sola. </a:t>
            </a:r>
          </a:p>
          <a:p>
            <a:endParaRPr lang="es-AR" dirty="0" smtClean="0"/>
          </a:p>
          <a:p>
            <a:r>
              <a:rPr lang="es-AR" dirty="0" smtClean="0"/>
              <a:t>Su </a:t>
            </a:r>
            <a:r>
              <a:rPr lang="es-AR" b="1" i="1" dirty="0" smtClean="0"/>
              <a:t>alimentación</a:t>
            </a:r>
            <a:r>
              <a:rPr lang="es-AR" dirty="0" smtClean="0"/>
              <a:t>, hasta los 13 años, consistió en comida de bebé, cereales y huevos cocidos, todos los cuales le eran proporcionados de mano, sin entrenamiento.</a:t>
            </a:r>
            <a:endParaRPr lang="es-AR" dirty="0"/>
          </a:p>
        </p:txBody>
      </p:sp>
      <p:sp>
        <p:nvSpPr>
          <p:cNvPr id="52226" name="AutoShape 2" descr="Lost Rabbit: The Story of Genie Wiley, the Feral Girl - CVLT N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2227" name="Picture 3"/>
          <p:cNvPicPr>
            <a:picLocks noChangeAspect="1" noChangeArrowheads="1"/>
          </p:cNvPicPr>
          <p:nvPr/>
        </p:nvPicPr>
        <p:blipFill>
          <a:blip r:embed="rId2"/>
          <a:srcRect/>
          <a:stretch>
            <a:fillRect/>
          </a:stretch>
        </p:blipFill>
        <p:spPr bwMode="auto">
          <a:xfrm>
            <a:off x="5091749" y="1785926"/>
            <a:ext cx="3695068" cy="471490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pic>
        <p:nvPicPr>
          <p:cNvPr id="54274" name="Picture 2" descr="Genie Wiley: la niña salvaje que fue atada y encerrada durante 13 años"/>
          <p:cNvPicPr>
            <a:picLocks noChangeAspect="1" noChangeArrowheads="1"/>
          </p:cNvPicPr>
          <p:nvPr/>
        </p:nvPicPr>
        <p:blipFill>
          <a:blip r:embed="rId2"/>
          <a:srcRect/>
          <a:stretch>
            <a:fillRect/>
          </a:stretch>
        </p:blipFill>
        <p:spPr bwMode="auto">
          <a:xfrm>
            <a:off x="2786050" y="1857364"/>
            <a:ext cx="3429024" cy="1928826"/>
          </a:xfrm>
          <a:prstGeom prst="rect">
            <a:avLst/>
          </a:prstGeom>
          <a:noFill/>
        </p:spPr>
      </p:pic>
      <p:sp>
        <p:nvSpPr>
          <p:cNvPr id="4" name="3 CuadroTexto"/>
          <p:cNvSpPr txBox="1"/>
          <p:nvPr/>
        </p:nvSpPr>
        <p:spPr>
          <a:xfrm>
            <a:off x="642910" y="4000504"/>
            <a:ext cx="7929618" cy="2585323"/>
          </a:xfrm>
          <a:prstGeom prst="rect">
            <a:avLst/>
          </a:prstGeom>
          <a:noFill/>
        </p:spPr>
        <p:txBody>
          <a:bodyPr wrap="square" rtlCol="0">
            <a:spAutoFit/>
          </a:bodyPr>
          <a:lstStyle/>
          <a:p>
            <a:r>
              <a:rPr lang="es-AR" dirty="0" smtClean="0"/>
              <a:t>Su habitación era un cuarto sellado sin ningún adorno en las paredes. No tenía acceso a radio, televisión, ni a material didáctico. Lo único de lo que disponía (cuando no estaba atada) era de algunos envases de queso, un par de impermeables de plástico, hilos y revistas viejas. </a:t>
            </a:r>
          </a:p>
          <a:p>
            <a:r>
              <a:rPr lang="es-AR" dirty="0" smtClean="0"/>
              <a:t>Si acaso llegaba a oír palabras, estas eran primitivas y agresivas. A la edad de 13 años, la niña solo entendía 20 palabras, la mayor parte de las cuales eran cortas y negativas, como "stop </a:t>
            </a:r>
            <a:r>
              <a:rPr lang="es-AR" dirty="0" err="1" smtClean="0"/>
              <a:t>it</a:t>
            </a:r>
            <a:r>
              <a:rPr lang="es-AR" dirty="0" smtClean="0"/>
              <a:t>" (detente), "no more" (ya basta) y "no".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solidFill>
                  <a:schemeClr val="accent2">
                    <a:lumMod val="50000"/>
                  </a:schemeClr>
                </a:solidFill>
              </a:rPr>
              <a:t>GENIE</a:t>
            </a:r>
            <a:endParaRPr lang="es-AR" dirty="0">
              <a:solidFill>
                <a:schemeClr val="accent2">
                  <a:lumMod val="50000"/>
                </a:schemeClr>
              </a:solidFill>
            </a:endParaRPr>
          </a:p>
        </p:txBody>
      </p:sp>
      <p:sp>
        <p:nvSpPr>
          <p:cNvPr id="3" name="2 CuadroTexto"/>
          <p:cNvSpPr txBox="1"/>
          <p:nvPr/>
        </p:nvSpPr>
        <p:spPr>
          <a:xfrm>
            <a:off x="5643570" y="2101888"/>
            <a:ext cx="3071834" cy="3970318"/>
          </a:xfrm>
          <a:prstGeom prst="rect">
            <a:avLst/>
          </a:prstGeom>
          <a:noFill/>
        </p:spPr>
        <p:txBody>
          <a:bodyPr wrap="square" rtlCol="0">
            <a:spAutoFit/>
          </a:bodyPr>
          <a:lstStyle/>
          <a:p>
            <a:r>
              <a:rPr lang="es-AR" dirty="0" smtClean="0"/>
              <a:t>Los demás habitantes de la casa no vivían de manera muy diferente, pues debían permanecer cautivos (aunque a ellos se les permitía salir de vez en cuando). Cuando no les era permitido, el padre se sentaba con una pistola cargada a observarlos. También les estaba terminantemente prohibido dirigir palabra alguna a </a:t>
            </a:r>
            <a:r>
              <a:rPr lang="es-AR" dirty="0" err="1" smtClean="0"/>
              <a:t>Genie</a:t>
            </a:r>
            <a:r>
              <a:rPr lang="es-AR" dirty="0" smtClean="0"/>
              <a:t>.</a:t>
            </a:r>
            <a:endParaRPr lang="es-AR" dirty="0"/>
          </a:p>
        </p:txBody>
      </p:sp>
      <p:pic>
        <p:nvPicPr>
          <p:cNvPr id="53250" name="Picture 2" descr="Starved, tortured, forgotten: Genie, the feral child who left a mark on  researchers | Children | The Guardian"/>
          <p:cNvPicPr>
            <a:picLocks noChangeAspect="1" noChangeArrowheads="1"/>
          </p:cNvPicPr>
          <p:nvPr/>
        </p:nvPicPr>
        <p:blipFill>
          <a:blip r:embed="rId2"/>
          <a:srcRect/>
          <a:stretch>
            <a:fillRect/>
          </a:stretch>
        </p:blipFill>
        <p:spPr bwMode="auto">
          <a:xfrm>
            <a:off x="500034" y="2143116"/>
            <a:ext cx="4714908" cy="392684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844</TotalTime>
  <Words>1163</Words>
  <Application>Microsoft Office PowerPoint</Application>
  <PresentationFormat>Presentación en pantalla (4:3)</PresentationFormat>
  <Paragraphs>136</Paragraphs>
  <Slides>45</Slides>
  <Notes>0</Notes>
  <HiddenSlides>0</HiddenSlides>
  <MMClips>1</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Boticario</vt:lpstr>
      <vt:lpstr>BIOLOGÍA</vt:lpstr>
      <vt:lpstr>GENIE</vt:lpstr>
      <vt:lpstr>GENIE</vt:lpstr>
      <vt:lpstr>GENIE</vt:lpstr>
      <vt:lpstr>GENIE</vt:lpstr>
      <vt:lpstr>GENIE</vt:lpstr>
      <vt:lpstr>GENIE</vt:lpstr>
      <vt:lpstr>GENIE</vt:lpstr>
      <vt:lpstr>GENIE</vt:lpstr>
      <vt:lpstr>GENIE</vt:lpstr>
      <vt:lpstr>GENIE</vt:lpstr>
      <vt:lpstr>GENIE</vt:lpstr>
      <vt:lpstr>GENIE</vt:lpstr>
      <vt:lpstr>DESARROLLO NEURAL</vt:lpstr>
      <vt:lpstr>Diapositiva 15</vt:lpstr>
      <vt:lpstr>Diapositiva 16</vt:lpstr>
      <vt:lpstr>Diapositiva 17</vt:lpstr>
      <vt:lpstr>Diapositiva 18</vt:lpstr>
      <vt:lpstr>Diapositiva 19</vt:lpstr>
      <vt:lpstr>Diapositiva 20</vt:lpstr>
      <vt:lpstr>VIDEO DEL TUBO NEURAL</vt:lpstr>
      <vt:lpstr>Diapositiva 22</vt:lpstr>
      <vt:lpstr>Diapositiva 23</vt:lpstr>
      <vt:lpstr>Diapositiva 24</vt:lpstr>
      <vt:lpstr>Diapositiva 25</vt:lpstr>
      <vt:lpstr>Diapositiva 26</vt:lpstr>
      <vt:lpstr>PROLIFERACIÓN NEURONAL</vt:lpstr>
      <vt:lpstr>PRIMERAS CÉLULAS  DEL EMBRIÓN HUMANO</vt:lpstr>
      <vt:lpstr>PRIMERAS CÉLULAS  DEL SISTEMA NERVIOSO</vt:lpstr>
      <vt:lpstr>CÉLULAS MADRE</vt:lpstr>
      <vt:lpstr>Diapositiva 31</vt:lpstr>
      <vt:lpstr>MIGRACIÓN NEURONAL</vt:lpstr>
      <vt:lpstr>MIGRACIÓN NEURONAL (Tipos)</vt:lpstr>
      <vt:lpstr>MIGRACIÓN NEURONAL (Métodos)</vt:lpstr>
      <vt:lpstr>MIGRACIÓN NEURONAL</vt:lpstr>
      <vt:lpstr>MIGRACIÓN NEURONAL</vt:lpstr>
      <vt:lpstr>AGRUPAMIENTO NEURONAL</vt:lpstr>
      <vt:lpstr>DIFERENCIACIÓN CELULAR</vt:lpstr>
      <vt:lpstr>CRECIMIENTO DE LAS PROLONGACIONES</vt:lpstr>
      <vt:lpstr>FORMACIÓN DE SINAPSIS</vt:lpstr>
      <vt:lpstr>MUERTE NEURONAL </vt:lpstr>
      <vt:lpstr>MUERTE NEURONAL </vt:lpstr>
      <vt:lpstr>MUERTE NEURONAL </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Eugenia</dc:creator>
  <cp:lastModifiedBy>María Eugenia Roibón</cp:lastModifiedBy>
  <cp:revision>83</cp:revision>
  <dcterms:created xsi:type="dcterms:W3CDTF">2022-03-29T18:12:46Z</dcterms:created>
  <dcterms:modified xsi:type="dcterms:W3CDTF">2024-03-17T12:43:38Z</dcterms:modified>
</cp:coreProperties>
</file>