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26" r:id="rId13"/>
    <p:sldId id="303" r:id="rId14"/>
    <p:sldId id="315" r:id="rId15"/>
    <p:sldId id="316" r:id="rId16"/>
    <p:sldId id="317" r:id="rId17"/>
    <p:sldId id="314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18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288" r:id="rId3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C9C"/>
    <a:srgbClr val="EF11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3" autoAdjust="0"/>
  </p:normalViewPr>
  <p:slideViewPr>
    <p:cSldViewPr>
      <p:cViewPr varScale="1">
        <p:scale>
          <a:sx n="65" d="100"/>
          <a:sy n="65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320F87-D249-4F71-988A-41A9F3FF0EF2}" type="datetimeFigureOut">
              <a:rPr lang="es-AR" smtClean="0"/>
              <a:pPr/>
              <a:t>10/03/2024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gif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4419600" cy="723528"/>
          </a:xfrm>
        </p:spPr>
        <p:txBody>
          <a:bodyPr/>
          <a:lstStyle/>
          <a:p>
            <a:pPr algn="ctr"/>
            <a:r>
              <a:rPr lang="es-AR" dirty="0" smtClean="0"/>
              <a:t>2022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4000504"/>
            <a:ext cx="6629400" cy="1219201"/>
          </a:xfrm>
        </p:spPr>
        <p:txBody>
          <a:bodyPr/>
          <a:lstStyle/>
          <a:p>
            <a:pPr algn="ctr"/>
            <a:r>
              <a:rPr lang="es-AR" dirty="0" smtClean="0"/>
              <a:t>BIOLOGÍA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714348" y="3643314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NERVIOSO</a:t>
            </a:r>
            <a:endParaRPr lang="es-AR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La zona del cerebro que es más importante para perder peso que tu fuerza de  volunt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05" y="332656"/>
            <a:ext cx="4400359" cy="2475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4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30191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s-AR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SISTEMA NERVIOSO</a:t>
            </a:r>
            <a:endParaRPr lang="es-AR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9394" name="AutoShape 2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2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6" name="AutoShape 4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2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8" name="AutoShape 6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2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1285852" y="3001935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tx2">
                    <a:lumMod val="25000"/>
                  </a:schemeClr>
                </a:solidFill>
              </a:rPr>
              <a:t>SNC</a:t>
            </a:r>
            <a:endParaRPr lang="es-AR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12 Flecha curvada hacia la derecha"/>
          <p:cNvSpPr/>
          <p:nvPr/>
        </p:nvSpPr>
        <p:spPr>
          <a:xfrm>
            <a:off x="396647" y="715918"/>
            <a:ext cx="1032082" cy="28193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000232" y="1644613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ENCÉFALO</a:t>
            </a:r>
            <a:endParaRPr lang="es-AR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071670" y="4502133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MÉDULA ESPINAL</a:t>
            </a:r>
            <a:endParaRPr lang="es-AR" sz="2000" dirty="0"/>
          </a:p>
        </p:txBody>
      </p:sp>
      <p:cxnSp>
        <p:nvCxnSpPr>
          <p:cNvPr id="23" name="22 Conector recto de flecha"/>
          <p:cNvCxnSpPr/>
          <p:nvPr/>
        </p:nvCxnSpPr>
        <p:spPr>
          <a:xfrm rot="5400000" flipH="1" flipV="1">
            <a:off x="1678761" y="2251836"/>
            <a:ext cx="785818" cy="42862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9" idx="2"/>
          </p:cNvCxnSpPr>
          <p:nvPr/>
        </p:nvCxnSpPr>
        <p:spPr>
          <a:xfrm rot="16200000" flipH="1">
            <a:off x="1708198" y="3638593"/>
            <a:ext cx="834102" cy="6072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8" descr="Cómo funciona el sistema nervioso?"/>
          <p:cNvPicPr>
            <a:picLocks noChangeAspect="1" noChangeArrowheads="1"/>
          </p:cNvPicPr>
          <p:nvPr/>
        </p:nvPicPr>
        <p:blipFill>
          <a:blip r:embed="rId2"/>
          <a:srcRect l="2410" t="10622" r="57831" b="15662"/>
          <a:stretch>
            <a:fillRect/>
          </a:stretch>
        </p:blipFill>
        <p:spPr bwMode="auto">
          <a:xfrm>
            <a:off x="3786182" y="1174600"/>
            <a:ext cx="3143273" cy="5542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643182"/>
            <a:ext cx="1643042" cy="857256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SISTEMA NERVIOSO</a:t>
            </a:r>
            <a:endParaRPr lang="es-AR" b="1" dirty="0"/>
          </a:p>
        </p:txBody>
      </p:sp>
      <p:sp>
        <p:nvSpPr>
          <p:cNvPr id="5" name="4 Rectángulo"/>
          <p:cNvSpPr/>
          <p:nvPr/>
        </p:nvSpPr>
        <p:spPr>
          <a:xfrm>
            <a:off x="1071538" y="1071546"/>
            <a:ext cx="1785950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SISTEMA NERVIOSO CENTRAL</a:t>
            </a:r>
            <a:endParaRPr lang="es-AR" b="1" dirty="0"/>
          </a:p>
        </p:txBody>
      </p:sp>
      <p:sp>
        <p:nvSpPr>
          <p:cNvPr id="6" name="5 Rectángulo"/>
          <p:cNvSpPr/>
          <p:nvPr/>
        </p:nvSpPr>
        <p:spPr>
          <a:xfrm>
            <a:off x="1071538" y="3929066"/>
            <a:ext cx="1785950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SISTEMA NERVIOSO PERIFÉRICO</a:t>
            </a:r>
            <a:endParaRPr lang="es-AR" b="1" dirty="0"/>
          </a:p>
        </p:txBody>
      </p:sp>
      <p:sp>
        <p:nvSpPr>
          <p:cNvPr id="7" name="6 Rectángulo"/>
          <p:cNvSpPr/>
          <p:nvPr/>
        </p:nvSpPr>
        <p:spPr>
          <a:xfrm>
            <a:off x="3357554" y="642918"/>
            <a:ext cx="142876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600" b="1" dirty="0" smtClean="0">
                <a:solidFill>
                  <a:schemeClr val="tx2">
                    <a:lumMod val="25000"/>
                  </a:schemeClr>
                </a:solidFill>
              </a:rPr>
              <a:t>ENCÉFALO</a:t>
            </a:r>
            <a:endParaRPr lang="es-AR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57554" y="1571612"/>
            <a:ext cx="142876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600" b="1" dirty="0" smtClean="0">
                <a:solidFill>
                  <a:schemeClr val="tx2">
                    <a:lumMod val="25000"/>
                  </a:schemeClr>
                </a:solidFill>
              </a:rPr>
              <a:t>MÉDULA ESPINAL</a:t>
            </a:r>
            <a:endParaRPr lang="es-AR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286380" y="142852"/>
            <a:ext cx="1428760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2">
                    <a:lumMod val="50000"/>
                  </a:schemeClr>
                </a:solidFill>
              </a:rPr>
              <a:t>CEREBRO</a:t>
            </a:r>
            <a:endParaRPr lang="es-A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286380" y="642918"/>
            <a:ext cx="1428760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2">
                    <a:lumMod val="50000"/>
                  </a:schemeClr>
                </a:solidFill>
              </a:rPr>
              <a:t>CEREBELO</a:t>
            </a:r>
            <a:endParaRPr lang="es-A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286380" y="1214422"/>
            <a:ext cx="1428760" cy="5524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2">
                    <a:lumMod val="50000"/>
                  </a:schemeClr>
                </a:solidFill>
              </a:rPr>
              <a:t>TRONCO CEREBRAL</a:t>
            </a:r>
            <a:endParaRPr lang="es-A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000892" y="357166"/>
            <a:ext cx="1714512" cy="5000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MESENCÉFALO</a:t>
            </a:r>
            <a:endParaRPr lang="es-AR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7000892" y="928670"/>
            <a:ext cx="2000264" cy="4286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PROTUBERANCIA</a:t>
            </a:r>
            <a:endParaRPr lang="es-AR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7000892" y="1428736"/>
            <a:ext cx="2000264" cy="5000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BULBO RAQUÍDEO</a:t>
            </a:r>
            <a:endParaRPr lang="es-AR" dirty="0"/>
          </a:p>
        </p:txBody>
      </p:sp>
      <p:sp>
        <p:nvSpPr>
          <p:cNvPr id="17" name="16 Rectángulo"/>
          <p:cNvSpPr/>
          <p:nvPr/>
        </p:nvSpPr>
        <p:spPr>
          <a:xfrm>
            <a:off x="3143240" y="3214686"/>
            <a:ext cx="1643074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600" b="1" dirty="0" smtClean="0">
                <a:solidFill>
                  <a:schemeClr val="tx2">
                    <a:lumMod val="25000"/>
                  </a:schemeClr>
                </a:solidFill>
              </a:rPr>
              <a:t>SIST. NERV. SOMÁTICO</a:t>
            </a:r>
            <a:endParaRPr lang="es-AR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143240" y="4929198"/>
            <a:ext cx="1643074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600" b="1" dirty="0" smtClean="0">
                <a:solidFill>
                  <a:schemeClr val="tx2">
                    <a:lumMod val="25000"/>
                  </a:schemeClr>
                </a:solidFill>
              </a:rPr>
              <a:t>SIST. NERV. AUTÓNOMO</a:t>
            </a:r>
            <a:endParaRPr lang="es-AR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214942" y="2643182"/>
            <a:ext cx="1785950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2">
                    <a:lumMod val="50000"/>
                  </a:schemeClr>
                </a:solidFill>
              </a:rPr>
              <a:t>NERVIOS AFERENTES</a:t>
            </a:r>
            <a:endParaRPr lang="es-A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214942" y="3571876"/>
            <a:ext cx="1785950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2">
                    <a:lumMod val="50000"/>
                  </a:schemeClr>
                </a:solidFill>
              </a:rPr>
              <a:t>NERVIOS EFERENTES</a:t>
            </a:r>
            <a:endParaRPr lang="es-A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7215206" y="2714620"/>
            <a:ext cx="1714512" cy="5000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Neuronas sensitivas</a:t>
            </a:r>
            <a:endParaRPr lang="es-AR" sz="16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7215206" y="3571876"/>
            <a:ext cx="1714512" cy="5000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Neuronas motoras</a:t>
            </a:r>
            <a:endParaRPr lang="es-AR" sz="1600" dirty="0"/>
          </a:p>
        </p:txBody>
      </p:sp>
      <p:sp>
        <p:nvSpPr>
          <p:cNvPr id="23" name="22 Rectángulo"/>
          <p:cNvSpPr/>
          <p:nvPr/>
        </p:nvSpPr>
        <p:spPr>
          <a:xfrm>
            <a:off x="5214942" y="4500570"/>
            <a:ext cx="1785950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2">
                    <a:lumMod val="50000"/>
                  </a:schemeClr>
                </a:solidFill>
              </a:rPr>
              <a:t>NERVIOS AFERENTES</a:t>
            </a:r>
            <a:endParaRPr lang="es-A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214942" y="5357826"/>
            <a:ext cx="1785950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2">
                    <a:lumMod val="50000"/>
                  </a:schemeClr>
                </a:solidFill>
              </a:rPr>
              <a:t>NERVIOS EFERENTES</a:t>
            </a:r>
            <a:endParaRPr lang="es-A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7215206" y="4500570"/>
            <a:ext cx="1714512" cy="5000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S. N. SIMPÁTICO</a:t>
            </a:r>
            <a:endParaRPr lang="es-AR" sz="1600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7215206" y="5357826"/>
            <a:ext cx="1857388" cy="5000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S. N. PARASIMPÁTICO</a:t>
            </a:r>
            <a:endParaRPr lang="es-AR" sz="1600" dirty="0"/>
          </a:p>
        </p:txBody>
      </p:sp>
      <p:sp>
        <p:nvSpPr>
          <p:cNvPr id="27" name="26 Elipse"/>
          <p:cNvSpPr/>
          <p:nvPr/>
        </p:nvSpPr>
        <p:spPr>
          <a:xfrm>
            <a:off x="71406" y="5786454"/>
            <a:ext cx="1928794" cy="5715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600" dirty="0" smtClean="0">
                <a:solidFill>
                  <a:schemeClr val="tx2">
                    <a:lumMod val="50000"/>
                  </a:schemeClr>
                </a:solidFill>
              </a:rPr>
              <a:t>GANGLIOS</a:t>
            </a:r>
            <a:endParaRPr lang="es-AR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2214546" y="5786454"/>
            <a:ext cx="1928794" cy="5715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600" dirty="0" smtClean="0">
                <a:solidFill>
                  <a:schemeClr val="tx2">
                    <a:lumMod val="50000"/>
                  </a:schemeClr>
                </a:solidFill>
              </a:rPr>
              <a:t>NERVIOS</a:t>
            </a:r>
            <a:endParaRPr lang="es-AR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30 Terminador"/>
          <p:cNvSpPr/>
          <p:nvPr/>
        </p:nvSpPr>
        <p:spPr>
          <a:xfrm>
            <a:off x="4643438" y="6072206"/>
            <a:ext cx="2714644" cy="357190"/>
          </a:xfrm>
          <a:prstGeom prst="flowChartTerminator">
            <a:avLst/>
          </a:prstGeom>
          <a:gradFill flip="none" rotWithShape="1">
            <a:gsLst>
              <a:gs pos="0">
                <a:srgbClr val="9B8FF5">
                  <a:tint val="66000"/>
                  <a:satMod val="160000"/>
                </a:srgbClr>
              </a:gs>
              <a:gs pos="50000">
                <a:srgbClr val="9B8FF5">
                  <a:tint val="44500"/>
                  <a:satMod val="160000"/>
                </a:srgbClr>
              </a:gs>
              <a:gs pos="100000">
                <a:srgbClr val="9B8FF5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2">
                    <a:lumMod val="25000"/>
                  </a:schemeClr>
                </a:solidFill>
              </a:rPr>
              <a:t>Nervios craneales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31 Terminador"/>
          <p:cNvSpPr/>
          <p:nvPr/>
        </p:nvSpPr>
        <p:spPr>
          <a:xfrm>
            <a:off x="4643438" y="6500810"/>
            <a:ext cx="2714644" cy="357190"/>
          </a:xfrm>
          <a:prstGeom prst="flowChartTerminator">
            <a:avLst/>
          </a:prstGeom>
          <a:gradFill flip="none" rotWithShape="1">
            <a:gsLst>
              <a:gs pos="0">
                <a:srgbClr val="9B8FF5">
                  <a:tint val="66000"/>
                  <a:satMod val="160000"/>
                </a:srgbClr>
              </a:gs>
              <a:gs pos="50000">
                <a:srgbClr val="9B8FF5">
                  <a:tint val="44500"/>
                  <a:satMod val="160000"/>
                </a:srgbClr>
              </a:gs>
              <a:gs pos="100000">
                <a:srgbClr val="9B8FF5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2">
                    <a:lumMod val="25000"/>
                  </a:schemeClr>
                </a:solidFill>
              </a:rPr>
              <a:t>Nervios espinales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34" name="33 Conector recto de flecha"/>
          <p:cNvCxnSpPr/>
          <p:nvPr/>
        </p:nvCxnSpPr>
        <p:spPr>
          <a:xfrm rot="5400000" flipH="1" flipV="1">
            <a:off x="35687" y="1678769"/>
            <a:ext cx="1143008" cy="78581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rot="5400000" flipH="1" flipV="1">
            <a:off x="2928926" y="1071546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2928926" y="1571612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8" name="67 Conector recto de flecha"/>
          <p:cNvCxnSpPr/>
          <p:nvPr/>
        </p:nvCxnSpPr>
        <p:spPr>
          <a:xfrm rot="16200000" flipH="1">
            <a:off x="107125" y="3607595"/>
            <a:ext cx="1000132" cy="78581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 rot="5400000" flipH="1" flipV="1">
            <a:off x="2607455" y="3536157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 rot="16200000" flipH="1">
            <a:off x="2643174" y="4786322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4" name="73 Conector recto"/>
          <p:cNvCxnSpPr>
            <a:stCxn id="11" idx="3"/>
            <a:endCxn id="13" idx="1"/>
          </p:cNvCxnSpPr>
          <p:nvPr/>
        </p:nvCxnSpPr>
        <p:spPr>
          <a:xfrm flipV="1">
            <a:off x="6715140" y="607199"/>
            <a:ext cx="285752" cy="88345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6" name="75 Conector recto"/>
          <p:cNvCxnSpPr>
            <a:stCxn id="11" idx="3"/>
            <a:endCxn id="14" idx="1"/>
          </p:cNvCxnSpPr>
          <p:nvPr/>
        </p:nvCxnSpPr>
        <p:spPr>
          <a:xfrm flipV="1">
            <a:off x="6715140" y="1142984"/>
            <a:ext cx="285752" cy="34766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8" name="77 Conector recto"/>
          <p:cNvCxnSpPr>
            <a:stCxn id="11" idx="3"/>
            <a:endCxn id="15" idx="1"/>
          </p:cNvCxnSpPr>
          <p:nvPr/>
        </p:nvCxnSpPr>
        <p:spPr>
          <a:xfrm>
            <a:off x="6715140" y="1490650"/>
            <a:ext cx="285752" cy="1881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79 Conector recto"/>
          <p:cNvCxnSpPr>
            <a:stCxn id="7" idx="3"/>
            <a:endCxn id="9" idx="1"/>
          </p:cNvCxnSpPr>
          <p:nvPr/>
        </p:nvCxnSpPr>
        <p:spPr>
          <a:xfrm flipV="1">
            <a:off x="4786314" y="357166"/>
            <a:ext cx="500066" cy="57150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2" name="81 Conector recto"/>
          <p:cNvCxnSpPr>
            <a:stCxn id="7" idx="3"/>
            <a:endCxn id="10" idx="1"/>
          </p:cNvCxnSpPr>
          <p:nvPr/>
        </p:nvCxnSpPr>
        <p:spPr>
          <a:xfrm flipV="1">
            <a:off x="4786314" y="857232"/>
            <a:ext cx="500066" cy="7143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4" name="83 Conector recto"/>
          <p:cNvCxnSpPr>
            <a:stCxn id="7" idx="3"/>
            <a:endCxn id="11" idx="1"/>
          </p:cNvCxnSpPr>
          <p:nvPr/>
        </p:nvCxnSpPr>
        <p:spPr>
          <a:xfrm>
            <a:off x="4786314" y="928670"/>
            <a:ext cx="500066" cy="5619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85 Conector recto"/>
          <p:cNvCxnSpPr>
            <a:stCxn id="17" idx="3"/>
            <a:endCxn id="19" idx="1"/>
          </p:cNvCxnSpPr>
          <p:nvPr/>
        </p:nvCxnSpPr>
        <p:spPr>
          <a:xfrm flipV="1">
            <a:off x="4786314" y="2928934"/>
            <a:ext cx="428628" cy="60722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87 Conector recto"/>
          <p:cNvCxnSpPr>
            <a:stCxn id="17" idx="3"/>
            <a:endCxn id="20" idx="1"/>
          </p:cNvCxnSpPr>
          <p:nvPr/>
        </p:nvCxnSpPr>
        <p:spPr>
          <a:xfrm>
            <a:off x="4786314" y="3536157"/>
            <a:ext cx="428628" cy="32147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89 Conector recto"/>
          <p:cNvCxnSpPr>
            <a:stCxn id="19" idx="3"/>
            <a:endCxn id="21" idx="1"/>
          </p:cNvCxnSpPr>
          <p:nvPr/>
        </p:nvCxnSpPr>
        <p:spPr>
          <a:xfrm>
            <a:off x="7000892" y="2928934"/>
            <a:ext cx="214314" cy="357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3" name="92 Conector recto"/>
          <p:cNvCxnSpPr>
            <a:stCxn id="20" idx="3"/>
            <a:endCxn id="22" idx="1"/>
          </p:cNvCxnSpPr>
          <p:nvPr/>
        </p:nvCxnSpPr>
        <p:spPr>
          <a:xfrm flipV="1">
            <a:off x="7000892" y="3821909"/>
            <a:ext cx="214314" cy="357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5" name="94 Conector recto"/>
          <p:cNvCxnSpPr>
            <a:stCxn id="18" idx="3"/>
            <a:endCxn id="23" idx="1"/>
          </p:cNvCxnSpPr>
          <p:nvPr/>
        </p:nvCxnSpPr>
        <p:spPr>
          <a:xfrm flipV="1">
            <a:off x="4786314" y="4786322"/>
            <a:ext cx="428628" cy="4286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7" name="96 Conector recto"/>
          <p:cNvCxnSpPr>
            <a:stCxn id="18" idx="3"/>
            <a:endCxn id="24" idx="1"/>
          </p:cNvCxnSpPr>
          <p:nvPr/>
        </p:nvCxnSpPr>
        <p:spPr>
          <a:xfrm>
            <a:off x="4786314" y="5214950"/>
            <a:ext cx="428628" cy="4286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1" name="100 Conector recto"/>
          <p:cNvCxnSpPr>
            <a:stCxn id="24" idx="3"/>
            <a:endCxn id="25" idx="1"/>
          </p:cNvCxnSpPr>
          <p:nvPr/>
        </p:nvCxnSpPr>
        <p:spPr>
          <a:xfrm flipV="1">
            <a:off x="7000892" y="4750603"/>
            <a:ext cx="214314" cy="8929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3" name="102 Conector recto"/>
          <p:cNvCxnSpPr>
            <a:stCxn id="24" idx="3"/>
            <a:endCxn id="26" idx="1"/>
          </p:cNvCxnSpPr>
          <p:nvPr/>
        </p:nvCxnSpPr>
        <p:spPr>
          <a:xfrm flipV="1">
            <a:off x="7000892" y="5607859"/>
            <a:ext cx="214314" cy="357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5" name="104 Conector recto de flecha"/>
          <p:cNvCxnSpPr>
            <a:stCxn id="6" idx="2"/>
            <a:endCxn id="27" idx="0"/>
          </p:cNvCxnSpPr>
          <p:nvPr/>
        </p:nvCxnSpPr>
        <p:spPr>
          <a:xfrm rot="5400000">
            <a:off x="1000092" y="4822033"/>
            <a:ext cx="1000132" cy="928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7" name="106 Conector recto de flecha"/>
          <p:cNvCxnSpPr>
            <a:stCxn id="6" idx="2"/>
            <a:endCxn id="29" idx="0"/>
          </p:cNvCxnSpPr>
          <p:nvPr/>
        </p:nvCxnSpPr>
        <p:spPr>
          <a:xfrm rot="16200000" flipH="1">
            <a:off x="2071662" y="4679173"/>
            <a:ext cx="1000132" cy="1214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9" name="108 Conector recto"/>
          <p:cNvCxnSpPr>
            <a:stCxn id="29" idx="6"/>
            <a:endCxn id="31" idx="1"/>
          </p:cNvCxnSpPr>
          <p:nvPr/>
        </p:nvCxnSpPr>
        <p:spPr>
          <a:xfrm>
            <a:off x="4143340" y="6072206"/>
            <a:ext cx="500098" cy="17859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1" name="110 Conector recto"/>
          <p:cNvCxnSpPr>
            <a:stCxn id="29" idx="6"/>
            <a:endCxn id="32" idx="1"/>
          </p:cNvCxnSpPr>
          <p:nvPr/>
        </p:nvCxnSpPr>
        <p:spPr>
          <a:xfrm>
            <a:off x="4143340" y="6072206"/>
            <a:ext cx="500098" cy="60719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stema nervioso simpático y parasimpático - Mediterráneo Quiroprác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4500594" cy="450059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500694" y="857232"/>
            <a:ext cx="3286148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¿Cuál es la diferencia de sistema simpático y parasimpático?</a:t>
            </a:r>
          </a:p>
          <a:p>
            <a:endParaRPr lang="es-AR" dirty="0" smtClean="0"/>
          </a:p>
          <a:p>
            <a:r>
              <a:rPr lang="es-AR" dirty="0" smtClean="0"/>
              <a:t>El </a:t>
            </a:r>
            <a:r>
              <a:rPr lang="es-AR" b="1" i="1" dirty="0" smtClean="0"/>
              <a:t>sistema simpático</a:t>
            </a:r>
            <a:r>
              <a:rPr lang="es-AR" dirty="0" smtClean="0"/>
              <a:t> se activa en situaciones de peligro para estimular muchas funciones de  los órganos.</a:t>
            </a:r>
          </a:p>
          <a:p>
            <a:endParaRPr lang="es-AR" dirty="0" smtClean="0"/>
          </a:p>
          <a:p>
            <a:r>
              <a:rPr lang="es-AR" dirty="0" smtClean="0"/>
              <a:t>El </a:t>
            </a:r>
            <a:r>
              <a:rPr lang="es-AR" b="1" i="1" dirty="0" smtClean="0"/>
              <a:t>parasimpático</a:t>
            </a:r>
            <a:r>
              <a:rPr lang="es-AR" dirty="0" smtClean="0"/>
              <a:t> comienza a funcionar cuando ya ha pasado ese estado de ansiedad, por lo que crea en los órganos y en el cuerpo un estado de calma.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44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PROTECCIÓN DEL </a:t>
            </a:r>
            <a:br>
              <a:rPr lang="es-AR" sz="44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s-AR" sz="44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SISTEMA NERVIOSO</a:t>
            </a:r>
            <a:endParaRPr lang="es-AR" sz="4400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Sistema Nervioso Central | El Sistema Nervio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71744"/>
            <a:ext cx="425587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s-AR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MENINGES</a:t>
            </a:r>
            <a:endParaRPr lang="es-AR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9394" name="AutoShape 2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6" name="AutoShape 4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8" name="AutoShape 6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3010" name="AutoShape 2" descr="Meninges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3012" name="AutoShape 4" descr="Meninges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3014" name="AutoShape 6" descr="MENINGES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3016" name="AutoShape 8" descr="https://dolopedia.com/uploads/media/3-antonio-jose/meninges_buen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2"/>
          <a:srcRect l="8785" t="16601" r="8309" b="16015"/>
          <a:stretch>
            <a:fillRect/>
          </a:stretch>
        </p:blipFill>
        <p:spPr bwMode="auto">
          <a:xfrm>
            <a:off x="0" y="1928802"/>
            <a:ext cx="906744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s-AR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VENTRÍCULOS</a:t>
            </a:r>
            <a:endParaRPr lang="es-AR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9394" name="AutoShape 2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6" name="AutoShape 4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8" name="AutoShape 6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1986" name="Picture 2" descr="Ventrículos cerebrales: anatomía, funciones y enfermeda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928802"/>
            <a:ext cx="8353373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s-AR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LÍQUIDO CEFALORRAQUÍDEO</a:t>
            </a:r>
            <a:endParaRPr lang="es-AR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9394" name="AutoShape 2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6" name="AutoShape 4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8" name="AutoShape 6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0962" name="Picture 2" descr="Pin en Anatomía y fisiologí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2609850" cy="2857500"/>
          </a:xfrm>
          <a:prstGeom prst="rect">
            <a:avLst/>
          </a:prstGeom>
          <a:noFill/>
        </p:spPr>
      </p:pic>
      <p:pic>
        <p:nvPicPr>
          <p:cNvPr id="40964" name="Picture 4" descr="Líquido cefalorraquídeo (LCR): composición y funcio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429000"/>
            <a:ext cx="558803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44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CÉLULAS DEL SISTEMA NERVIOSO</a:t>
            </a:r>
            <a:endParaRPr lang="es-AR" sz="4400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24" name="Picture 4" descr="Neur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496"/>
            <a:ext cx="4445031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s-AR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NEURONAS</a:t>
            </a:r>
            <a:endParaRPr lang="es-AR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9394" name="AutoShape 2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6" name="AutoShape 4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8" name="AutoShape 6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" name="Picture 2" descr="PROPUESTA DIDÁCTICA SOBRE &quot;LA NEURON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75938"/>
            <a:ext cx="8001056" cy="4493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TIPOS DE NEURONAS</a:t>
            </a:r>
            <a:endParaRPr lang="es-AR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6084" name="Picture 4" descr="Tipos De Ilustración Vectorial De Neuronas. Esquema De Comparación De  Partes Nerviosas Etiquetadas Ilustración del Vector - Ilustración de  piezas, ciencia: 183597167"/>
          <p:cNvPicPr>
            <a:picLocks noChangeAspect="1" noChangeArrowheads="1"/>
          </p:cNvPicPr>
          <p:nvPr/>
        </p:nvPicPr>
        <p:blipFill>
          <a:blip r:embed="rId2"/>
          <a:srcRect t="16520"/>
          <a:stretch>
            <a:fillRect/>
          </a:stretch>
        </p:blipFill>
        <p:spPr bwMode="auto">
          <a:xfrm>
            <a:off x="1285852" y="1785926"/>
            <a:ext cx="6614719" cy="47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44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ORGANIZACIÓN DEL </a:t>
            </a:r>
            <a:br>
              <a:rPr lang="es-AR" sz="44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s-AR" sz="44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SISTEMA NERVIOSO</a:t>
            </a:r>
            <a:endParaRPr lang="es-AR" sz="4400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Qué es y cómo se estructura el sistema nervioso - Neurocirugía de la Tor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00306"/>
            <a:ext cx="4705350" cy="3190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TIPOS DE NEURONAS</a:t>
            </a:r>
            <a:endParaRPr lang="es-AR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7106" name="Picture 2" descr="Neurona"/>
          <p:cNvPicPr>
            <a:picLocks noChangeAspect="1" noChangeArrowheads="1"/>
          </p:cNvPicPr>
          <p:nvPr/>
        </p:nvPicPr>
        <p:blipFill>
          <a:blip r:embed="rId2"/>
          <a:srcRect l="1250" t="13393" r="1249" b="1227"/>
          <a:stretch>
            <a:fillRect/>
          </a:stretch>
        </p:blipFill>
        <p:spPr bwMode="auto">
          <a:xfrm>
            <a:off x="1142976" y="1928802"/>
            <a:ext cx="6715172" cy="4390689"/>
          </a:xfrm>
          <a:prstGeom prst="rect">
            <a:avLst/>
          </a:prstGeom>
          <a:noFill/>
        </p:spPr>
      </p:pic>
      <p:sp>
        <p:nvSpPr>
          <p:cNvPr id="47108" name="AutoShape 4" descr="Gráfico vectorial Tipos de neuronas ▷ Imagen vectorial Tipos de neurona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TIPOS DE NEURONAS</a:t>
            </a:r>
            <a:endParaRPr lang="es-AR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7108" name="AutoShape 4" descr="Gráfico vectorial Tipos de neuronas ▷ Imagen vectorial Tipos de neurona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8130" name="AutoShape 2" descr="Gráfico vectorial Tipos de neuronas ▷ Imagen vectorial Tipos de neurona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8132" name="Picture 4" descr="tema 1 sn 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500858" cy="4619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TIPOS DE NEURONAS</a:t>
            </a:r>
            <a:endParaRPr lang="es-AR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7108" name="AutoShape 4" descr="Gráfico vectorial Tipos de neuronas ▷ Imagen vectorial Tipos de neurona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8130" name="AutoShape 2" descr="Gráfico vectorial Tipos de neuronas ▷ Imagen vectorial Tipos de neurona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9154" name="Picture 2" descr="Neurotransmisores - GUIAS DE NEU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4643470" cy="4693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neuroglias</a:t>
            </a:r>
            <a:endParaRPr lang="es-AR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7108" name="AutoShape 4" descr="Gráfico vectorial Tipos de neuronas ▷ Imagen vectorial Tipos de neurona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8130" name="AutoShape 2" descr="Gráfico vectorial Tipos de neuronas ▷ Imagen vectorial Tipos de neurona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178" name="AutoShape 2" descr="diferentes tipos de células gliales: vector de stock (libre de regalías)  1184083957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180" name="AutoShape 4" descr="https://image.shutterstock.com/image-vector/different-types-glial-cells-260nw-11840839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182" name="AutoShape 6" descr="Infografía vectorial de Neuronas y células: vector de stock (libre de  regalías) 1407901265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184" name="AutoShape 8" descr="Infografía vectorial de Neuronas y células: vector de stock (libre de  regalías) 1407901265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188" name="AutoShape 12" descr="Tipos de neuroglia: oligodendrocitos, astrocitos, microglia,: vector de  stock (libre de regalías) 789272131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0190" name="Picture 14" descr="CÉLULAS GLIALES: qué son, tipos y funci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858048" cy="457203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500298" y="5786454"/>
            <a:ext cx="15716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Aharoni" pitchFamily="2" charset="-79"/>
                <a:cs typeface="Aharoni" pitchFamily="2" charset="-79"/>
              </a:rPr>
              <a:t>DE SCHWANN</a:t>
            </a:r>
            <a:endParaRPr lang="es-AR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neuroglias</a:t>
            </a:r>
            <a:endParaRPr lang="es-AR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7108" name="AutoShape 4" descr="Gráfico vectorial Tipos de neuronas ▷ Imagen vectorial Tipos de neurona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8130" name="AutoShape 2" descr="Gráfico vectorial Tipos de neuronas ▷ Imagen vectorial Tipos de neurona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178" name="AutoShape 2" descr="diferentes tipos de células gliales: vector de stock (libre de regalías)  1184083957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180" name="AutoShape 4" descr="https://image.shutterstock.com/image-vector/different-types-glial-cells-260nw-11840839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182" name="AutoShape 6" descr="Infografía vectorial de Neuronas y células: vector de stock (libre de  regalías) 1407901265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184" name="AutoShape 8" descr="Infografía vectorial de Neuronas y células: vector de stock (libre de  regalías) 1407901265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0186" name="Picture 10" descr="La Mitocondria: enero 2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358246" cy="3940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4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ORIENTACIÓN ANATÓMICA</a:t>
            </a:r>
            <a:endParaRPr lang="es-AR" sz="4400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Picture 2" descr="Estructura y funciones de los Equipos de Orientación Escolar en Españ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4000528" cy="2898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Autofit/>
          </a:bodyPr>
          <a:lstStyle/>
          <a:p>
            <a:r>
              <a:rPr lang="es-AR" sz="40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Direcciones anatómicas cerebrales</a:t>
            </a:r>
            <a:endParaRPr lang="es-AR" sz="40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4 Imagen" descr="img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928802"/>
            <a:ext cx="6000792" cy="4586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Autofit/>
          </a:bodyPr>
          <a:lstStyle/>
          <a:p>
            <a:r>
              <a:rPr lang="es-AR" sz="40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Direcciones anatómicas cerebrales</a:t>
            </a:r>
            <a:endParaRPr lang="es-A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2 Imagen" descr="direcciones anatómicas del cereb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928802"/>
            <a:ext cx="5214974" cy="4651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143000"/>
          </a:xfrm>
        </p:spPr>
        <p:txBody>
          <a:bodyPr/>
          <a:lstStyle/>
          <a:p>
            <a:pPr algn="ctr"/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Cortes cerebrales</a:t>
            </a:r>
            <a:endParaRPr lang="es-AR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2 Imagen" descr="corte frontal, transversal o coro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714488"/>
            <a:ext cx="2835416" cy="4330736"/>
          </a:xfrm>
          <a:prstGeom prst="rect">
            <a:avLst/>
          </a:prstGeom>
        </p:spPr>
      </p:pic>
      <p:pic>
        <p:nvPicPr>
          <p:cNvPr id="4" name="3 Imagen" descr="corte horizon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928802"/>
            <a:ext cx="3774485" cy="3929090"/>
          </a:xfrm>
          <a:prstGeom prst="rect">
            <a:avLst/>
          </a:prstGeom>
        </p:spPr>
      </p:pic>
      <p:pic>
        <p:nvPicPr>
          <p:cNvPr id="5" name="4 Imagen" descr="corte sagit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132" y="1500174"/>
            <a:ext cx="3014868" cy="4627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act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3035300"/>
            <a:ext cx="5080000" cy="3822700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7158" y="42861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s-AR" sz="8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PRÁCTICA</a:t>
            </a:r>
            <a:endParaRPr lang="es-AR" sz="8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s-AR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SISTEMA NERVIOSO</a:t>
            </a:r>
            <a:endParaRPr lang="es-AR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9394" name="AutoShape 2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6" name="AutoShape 4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8" name="AutoShape 6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9402" name="Picture 10" descr="Maria florencia (maflorenciacostantino) - Perfil | Pinte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00108"/>
            <a:ext cx="5238750" cy="5810251"/>
          </a:xfrm>
          <a:prstGeom prst="rect">
            <a:avLst/>
          </a:prstGeom>
          <a:noFill/>
        </p:spPr>
      </p:pic>
      <p:sp>
        <p:nvSpPr>
          <p:cNvPr id="10" name="9 Flecha curvada hacia la izquierda"/>
          <p:cNvSpPr/>
          <p:nvPr/>
        </p:nvSpPr>
        <p:spPr>
          <a:xfrm>
            <a:off x="7286644" y="500042"/>
            <a:ext cx="428628" cy="17145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1" name="10 Flecha curvada hacia la izquierda"/>
          <p:cNvSpPr/>
          <p:nvPr/>
        </p:nvSpPr>
        <p:spPr>
          <a:xfrm>
            <a:off x="7286644" y="500042"/>
            <a:ext cx="928694" cy="37862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o-aprende-el-cerebro-a-lo-largo-de-15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4324356" cy="3243267"/>
          </a:xfrm>
          <a:prstGeom prst="rect">
            <a:avLst/>
          </a:prstGeom>
        </p:spPr>
      </p:pic>
      <p:pic>
        <p:nvPicPr>
          <p:cNvPr id="1026" name="Picture 2" descr="Líquidos cerebroespinales en el cerebro. anatomía del sistema ventricular.  ilustración de vector de ventrículos cerebrales | Vector Premium"/>
          <p:cNvPicPr>
            <a:picLocks noChangeAspect="1" noChangeArrowheads="1"/>
          </p:cNvPicPr>
          <p:nvPr/>
        </p:nvPicPr>
        <p:blipFill>
          <a:blip r:embed="rId3"/>
          <a:srcRect l="3594" t="5802" r="7747" b="11509"/>
          <a:stretch>
            <a:fillRect/>
          </a:stretch>
        </p:blipFill>
        <p:spPr bwMode="auto">
          <a:xfrm>
            <a:off x="4643438" y="3286124"/>
            <a:ext cx="4357718" cy="3356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5143504" y="1785926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Teniendo como referencia esta información, indicar los planos cerebrales y las partes anatómicas.</a:t>
            </a:r>
            <a:endParaRPr lang="es-A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Agency FB" pitchFamily="34" charset="0"/>
              </a:rPr>
              <a:t>Tomografía computarizada</a:t>
            </a:r>
            <a:br>
              <a:rPr lang="es-AR" dirty="0" smtClean="0">
                <a:latin typeface="Agency FB" pitchFamily="34" charset="0"/>
              </a:rPr>
            </a:br>
            <a:r>
              <a:rPr lang="es-AR" sz="3600" dirty="0" smtClean="0">
                <a:latin typeface="Agency FB" pitchFamily="34" charset="0"/>
              </a:rPr>
              <a:t>plano horizontal</a:t>
            </a:r>
            <a:endParaRPr lang="es-AR" dirty="0">
              <a:latin typeface="Agency FB" pitchFamily="34" charset="0"/>
            </a:endParaRPr>
          </a:p>
        </p:txBody>
      </p:sp>
      <p:pic>
        <p:nvPicPr>
          <p:cNvPr id="3" name="2 Imagen" descr="TC craneal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714620"/>
            <a:ext cx="3014472" cy="3441192"/>
          </a:xfrm>
          <a:prstGeom prst="rect">
            <a:avLst/>
          </a:prstGeom>
        </p:spPr>
      </p:pic>
      <p:pic>
        <p:nvPicPr>
          <p:cNvPr id="4" name="3 Imagen" descr="TC craneal 10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785794"/>
            <a:ext cx="1857388" cy="1843501"/>
          </a:xfrm>
          <a:prstGeom prst="rect">
            <a:avLst/>
          </a:prstGeom>
        </p:spPr>
      </p:pic>
      <p:sp>
        <p:nvSpPr>
          <p:cNvPr id="7" name="6 Cerrar llave"/>
          <p:cNvSpPr/>
          <p:nvPr/>
        </p:nvSpPr>
        <p:spPr>
          <a:xfrm rot="16200000">
            <a:off x="3036083" y="2321711"/>
            <a:ext cx="1357322" cy="1857388"/>
          </a:xfrm>
          <a:prstGeom prst="rightBrace">
            <a:avLst>
              <a:gd name="adj1" fmla="val 20771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71736" y="214311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3">
                    <a:lumMod val="75000"/>
                  </a:schemeClr>
                </a:solidFill>
              </a:rPr>
              <a:t>LÓBULOS FRONTALES</a:t>
            </a:r>
            <a:endParaRPr lang="es-A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8 Cerrar llave"/>
          <p:cNvSpPr/>
          <p:nvPr/>
        </p:nvSpPr>
        <p:spPr>
          <a:xfrm rot="1884704">
            <a:off x="4507370" y="4034782"/>
            <a:ext cx="234518" cy="366210"/>
          </a:xfrm>
          <a:prstGeom prst="rightBrace">
            <a:avLst>
              <a:gd name="adj1" fmla="val 20771"/>
              <a:gd name="adj2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286380" y="414338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92D050"/>
                </a:solidFill>
              </a:rPr>
              <a:t>LÓBULO PARIETAL</a:t>
            </a:r>
            <a:endParaRPr lang="es-AR" b="1" dirty="0">
              <a:solidFill>
                <a:srgbClr val="92D050"/>
              </a:solidFill>
            </a:endParaRPr>
          </a:p>
        </p:txBody>
      </p:sp>
      <p:sp>
        <p:nvSpPr>
          <p:cNvPr id="11" name="10 Cerrar llave"/>
          <p:cNvSpPr/>
          <p:nvPr/>
        </p:nvSpPr>
        <p:spPr>
          <a:xfrm rot="5400000">
            <a:off x="3428992" y="4857760"/>
            <a:ext cx="642942" cy="1643074"/>
          </a:xfrm>
          <a:prstGeom prst="rightBrace">
            <a:avLst>
              <a:gd name="adj1" fmla="val 56250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2500298" y="621508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F0"/>
                </a:solidFill>
              </a:rPr>
              <a:t>LÓBULOS OCCIPITALES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13" name="12 Cerrar llave"/>
          <p:cNvSpPr/>
          <p:nvPr/>
        </p:nvSpPr>
        <p:spPr>
          <a:xfrm rot="8235668">
            <a:off x="2747214" y="3964729"/>
            <a:ext cx="272856" cy="428740"/>
          </a:xfrm>
          <a:prstGeom prst="rightBrace">
            <a:avLst>
              <a:gd name="adj1" fmla="val 20771"/>
              <a:gd name="adj2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0" y="400050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92D050"/>
                </a:solidFill>
              </a:rPr>
              <a:t>LÓBULO PARIETAL</a:t>
            </a:r>
            <a:endParaRPr lang="es-AR" b="1" dirty="0">
              <a:solidFill>
                <a:srgbClr val="92D050"/>
              </a:solidFill>
            </a:endParaRPr>
          </a:p>
        </p:txBody>
      </p:sp>
      <p:sp>
        <p:nvSpPr>
          <p:cNvPr id="15" name="14 Cerrar llave"/>
          <p:cNvSpPr/>
          <p:nvPr/>
        </p:nvSpPr>
        <p:spPr>
          <a:xfrm rot="482200">
            <a:off x="4429124" y="4500570"/>
            <a:ext cx="500066" cy="85725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" name="15 Cerrar llave"/>
          <p:cNvSpPr/>
          <p:nvPr/>
        </p:nvSpPr>
        <p:spPr>
          <a:xfrm rot="9498778">
            <a:off x="2614457" y="4462000"/>
            <a:ext cx="343186" cy="862958"/>
          </a:xfrm>
          <a:prstGeom prst="rightBrace">
            <a:avLst>
              <a:gd name="adj1" fmla="val 8333"/>
              <a:gd name="adj2" fmla="val 5092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CuadroTexto"/>
          <p:cNvSpPr txBox="1"/>
          <p:nvPr/>
        </p:nvSpPr>
        <p:spPr>
          <a:xfrm>
            <a:off x="5286380" y="485776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LÓBULO TEMPORAL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0" y="4786322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LÓBULO TEMPORAL</a:t>
            </a:r>
            <a:endParaRPr lang="es-AR" b="1" dirty="0">
              <a:solidFill>
                <a:srgbClr val="FF0000"/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 flipV="1">
            <a:off x="3857620" y="3214686"/>
            <a:ext cx="2286016" cy="71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215074" y="292893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VENTRÍCULO LATERAL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500826" y="550070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VENTRÍCULOS LATERALES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4286248" y="5000636"/>
            <a:ext cx="2143140" cy="71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10800000">
            <a:off x="2000232" y="3429000"/>
            <a:ext cx="1500198" cy="107157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785786" y="314324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7030A0"/>
                </a:solidFill>
              </a:rPr>
              <a:t>TÁLAMO</a:t>
            </a:r>
            <a:endParaRPr lang="es-AR" b="1" dirty="0">
              <a:solidFill>
                <a:srgbClr val="7030A0"/>
              </a:solidFill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3286116" y="4929198"/>
            <a:ext cx="3143272" cy="7858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Agency FB" pitchFamily="34" charset="0"/>
              </a:rPr>
              <a:t>Resonancia magnética</a:t>
            </a:r>
            <a:br>
              <a:rPr lang="es-AR" dirty="0" smtClean="0">
                <a:latin typeface="Agency FB" pitchFamily="34" charset="0"/>
              </a:rPr>
            </a:br>
            <a:r>
              <a:rPr lang="es-AR" sz="3600" dirty="0" smtClean="0">
                <a:latin typeface="Agency FB" pitchFamily="34" charset="0"/>
              </a:rPr>
              <a:t>plano horizontal</a:t>
            </a:r>
            <a:endParaRPr lang="es-AR" dirty="0"/>
          </a:p>
        </p:txBody>
      </p:sp>
      <p:pic>
        <p:nvPicPr>
          <p:cNvPr id="3" name="2 Imagen" descr="RM craneal 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857496"/>
            <a:ext cx="2953512" cy="3419856"/>
          </a:xfrm>
          <a:prstGeom prst="rect">
            <a:avLst/>
          </a:prstGeom>
        </p:spPr>
      </p:pic>
      <p:pic>
        <p:nvPicPr>
          <p:cNvPr id="4" name="3 Imagen" descr="RM craneal 44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857232"/>
            <a:ext cx="1612392" cy="162763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071802" y="185736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3">
                    <a:lumMod val="75000"/>
                  </a:schemeClr>
                </a:solidFill>
              </a:rPr>
              <a:t>LÓBULOS FRONTALES</a:t>
            </a:r>
            <a:endParaRPr lang="es-A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143372" y="4857760"/>
            <a:ext cx="428628" cy="158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errar llave"/>
          <p:cNvSpPr/>
          <p:nvPr/>
        </p:nvSpPr>
        <p:spPr>
          <a:xfrm rot="16200000">
            <a:off x="3143240" y="2428868"/>
            <a:ext cx="2428892" cy="2000264"/>
          </a:xfrm>
          <a:prstGeom prst="rightBrace">
            <a:avLst>
              <a:gd name="adj1" fmla="val 13035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29322" y="564357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92D050"/>
                </a:solidFill>
              </a:rPr>
              <a:t>LÓBULO PARIETAL</a:t>
            </a:r>
            <a:endParaRPr lang="es-AR" b="1" dirty="0">
              <a:solidFill>
                <a:srgbClr val="92D05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0034" y="542926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92D050"/>
                </a:solidFill>
              </a:rPr>
              <a:t>LÓBULO PARIETAL</a:t>
            </a:r>
            <a:endParaRPr lang="es-AR" b="1" dirty="0">
              <a:solidFill>
                <a:srgbClr val="92D050"/>
              </a:solidFill>
            </a:endParaRPr>
          </a:p>
        </p:txBody>
      </p:sp>
      <p:sp>
        <p:nvSpPr>
          <p:cNvPr id="11" name="10 Cerrar llave"/>
          <p:cNvSpPr/>
          <p:nvPr/>
        </p:nvSpPr>
        <p:spPr>
          <a:xfrm rot="2347665">
            <a:off x="4960889" y="4723324"/>
            <a:ext cx="416539" cy="1366131"/>
          </a:xfrm>
          <a:prstGeom prst="rightBrace">
            <a:avLst>
              <a:gd name="adj1" fmla="val 20771"/>
              <a:gd name="adj2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14" name="13 Cerrar llave"/>
          <p:cNvSpPr/>
          <p:nvPr/>
        </p:nvSpPr>
        <p:spPr>
          <a:xfrm rot="7857815">
            <a:off x="3444432" y="4708331"/>
            <a:ext cx="416539" cy="1366131"/>
          </a:xfrm>
          <a:prstGeom prst="rightBrace">
            <a:avLst>
              <a:gd name="adj1" fmla="val 20771"/>
              <a:gd name="adj2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FF00"/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5072066" y="4357694"/>
            <a:ext cx="1428760" cy="4286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643702" y="4143380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SURCO CENTRAL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Agency FB" pitchFamily="34" charset="0"/>
              </a:rPr>
              <a:t>Resonancia magnética</a:t>
            </a:r>
            <a:br>
              <a:rPr lang="es-AR" dirty="0" smtClean="0">
                <a:latin typeface="Agency FB" pitchFamily="34" charset="0"/>
              </a:rPr>
            </a:br>
            <a:r>
              <a:rPr lang="es-AR" sz="3600" dirty="0" smtClean="0">
                <a:latin typeface="Agency FB" pitchFamily="34" charset="0"/>
              </a:rPr>
              <a:t>plano horizontal</a:t>
            </a:r>
            <a:endParaRPr lang="es-AR" dirty="0"/>
          </a:p>
        </p:txBody>
      </p:sp>
      <p:pic>
        <p:nvPicPr>
          <p:cNvPr id="3" name="2 Imagen" descr="RM craneal 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643182"/>
            <a:ext cx="2989328" cy="3788055"/>
          </a:xfrm>
          <a:prstGeom prst="rect">
            <a:avLst/>
          </a:prstGeom>
        </p:spPr>
      </p:pic>
      <p:pic>
        <p:nvPicPr>
          <p:cNvPr id="4" name="3 Imagen" descr="RM craneal 54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071546"/>
            <a:ext cx="1658112" cy="1645920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 flipV="1">
            <a:off x="4357686" y="3643314"/>
            <a:ext cx="2214578" cy="500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errar llave"/>
          <p:cNvSpPr/>
          <p:nvPr/>
        </p:nvSpPr>
        <p:spPr>
          <a:xfrm rot="16200000">
            <a:off x="3357554" y="2071678"/>
            <a:ext cx="2000264" cy="2286016"/>
          </a:xfrm>
          <a:prstGeom prst="rightBrace">
            <a:avLst>
              <a:gd name="adj1" fmla="val 13035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14678" y="185736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3">
                    <a:lumMod val="75000"/>
                  </a:schemeClr>
                </a:solidFill>
              </a:rPr>
              <a:t>LÓBULOS FRONTALES</a:t>
            </a:r>
            <a:endParaRPr lang="es-A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8 Cerrar llave"/>
          <p:cNvSpPr/>
          <p:nvPr/>
        </p:nvSpPr>
        <p:spPr>
          <a:xfrm rot="21338004">
            <a:off x="5373954" y="4228604"/>
            <a:ext cx="378842" cy="438292"/>
          </a:xfrm>
          <a:prstGeom prst="rightBrace">
            <a:avLst>
              <a:gd name="adj1" fmla="val 20771"/>
              <a:gd name="adj2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00760" y="428625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92D050"/>
                </a:solidFill>
              </a:rPr>
              <a:t>LÓBULO PARIETAL</a:t>
            </a:r>
            <a:endParaRPr lang="es-AR" b="1" dirty="0">
              <a:solidFill>
                <a:srgbClr val="92D050"/>
              </a:solidFill>
            </a:endParaRPr>
          </a:p>
        </p:txBody>
      </p:sp>
      <p:sp>
        <p:nvSpPr>
          <p:cNvPr id="11" name="10 Cerrar llave"/>
          <p:cNvSpPr/>
          <p:nvPr/>
        </p:nvSpPr>
        <p:spPr>
          <a:xfrm rot="1355166">
            <a:off x="5214942" y="4857760"/>
            <a:ext cx="428628" cy="64294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6000760" y="5143512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LÓBULO TEMPORAL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3" name="12 Cerrar llave"/>
          <p:cNvSpPr/>
          <p:nvPr/>
        </p:nvSpPr>
        <p:spPr>
          <a:xfrm rot="5400000">
            <a:off x="4000496" y="5143512"/>
            <a:ext cx="642942" cy="1643074"/>
          </a:xfrm>
          <a:prstGeom prst="rightBrace">
            <a:avLst>
              <a:gd name="adj1" fmla="val 56250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CuadroTexto"/>
          <p:cNvSpPr txBox="1"/>
          <p:nvPr/>
        </p:nvSpPr>
        <p:spPr>
          <a:xfrm>
            <a:off x="3071802" y="648866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F0"/>
                </a:solidFill>
              </a:rPr>
              <a:t>LÓBULOS OCCIPITALES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215074" y="292893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VENTRÍCULO LATERAL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16 Conector recto"/>
          <p:cNvCxnSpPr/>
          <p:nvPr/>
        </p:nvCxnSpPr>
        <p:spPr>
          <a:xfrm flipV="1">
            <a:off x="2071670" y="5000636"/>
            <a:ext cx="2214578" cy="500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785786" y="528638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CUERPO CALLOSO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 flipV="1">
            <a:off x="2143108" y="4786322"/>
            <a:ext cx="2214578" cy="71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500034" y="457200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TERCER VENTRÍCULO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1714480" y="4000504"/>
            <a:ext cx="2428892" cy="500066"/>
          </a:xfrm>
          <a:prstGeom prst="line">
            <a:avLst/>
          </a:prstGeom>
          <a:ln w="28575">
            <a:solidFill>
              <a:srgbClr val="AA7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571472" y="378619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7030A0"/>
                </a:solidFill>
              </a:rPr>
              <a:t>TÁLAMO</a:t>
            </a:r>
            <a:endParaRPr lang="es-A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Agency FB" pitchFamily="34" charset="0"/>
              </a:rPr>
              <a:t>Resonancia magnética</a:t>
            </a:r>
            <a:br>
              <a:rPr lang="es-AR" dirty="0" smtClean="0">
                <a:latin typeface="Agency FB" pitchFamily="34" charset="0"/>
              </a:rPr>
            </a:br>
            <a:r>
              <a:rPr lang="es-AR" sz="3600" dirty="0" smtClean="0">
                <a:latin typeface="Agency FB" pitchFamily="34" charset="0"/>
              </a:rPr>
              <a:t>plano horizontal</a:t>
            </a:r>
            <a:endParaRPr lang="es-AR" dirty="0"/>
          </a:p>
        </p:txBody>
      </p:sp>
      <p:pic>
        <p:nvPicPr>
          <p:cNvPr id="4" name="3 Imagen" descr="RM craneal 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500306"/>
            <a:ext cx="2898648" cy="3374136"/>
          </a:xfrm>
          <a:prstGeom prst="rect">
            <a:avLst/>
          </a:prstGeom>
        </p:spPr>
      </p:pic>
      <p:pic>
        <p:nvPicPr>
          <p:cNvPr id="5" name="4 Imagen" descr="RM craneal 66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857232"/>
            <a:ext cx="1609344" cy="1706880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 rot="5400000" flipH="1" flipV="1">
            <a:off x="4500562" y="2571744"/>
            <a:ext cx="100013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571868" y="171448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GLOBO OCULAR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 flipH="1" flipV="1">
            <a:off x="3572662" y="2570950"/>
            <a:ext cx="100013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10800000">
            <a:off x="2643174" y="3071810"/>
            <a:ext cx="1857388" cy="785818"/>
          </a:xfrm>
          <a:prstGeom prst="line">
            <a:avLst/>
          </a:prstGeom>
          <a:ln w="28575">
            <a:solidFill>
              <a:srgbClr val="00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285852" y="27860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40C0"/>
                </a:solidFill>
              </a:rPr>
              <a:t>HIPÓFISIS</a:t>
            </a:r>
            <a:endParaRPr lang="es-AR" b="1" dirty="0">
              <a:solidFill>
                <a:srgbClr val="0040C0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 flipV="1">
            <a:off x="5000628" y="3357562"/>
            <a:ext cx="1428760" cy="71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429388" y="2928934"/>
            <a:ext cx="271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VENTRÍCULO LATERAL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4572000" y="4214818"/>
            <a:ext cx="1785950" cy="158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500826" y="407194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PROTUBERANCIA</a:t>
            </a:r>
            <a:endParaRPr lang="es-A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4500562" y="4572008"/>
            <a:ext cx="1928826" cy="71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429388" y="514351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CUARTO VENTRÍCULO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21 Abrir llave"/>
          <p:cNvSpPr/>
          <p:nvPr/>
        </p:nvSpPr>
        <p:spPr>
          <a:xfrm>
            <a:off x="3428992" y="3571876"/>
            <a:ext cx="285752" cy="1214446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CuadroTexto"/>
          <p:cNvSpPr txBox="1"/>
          <p:nvPr/>
        </p:nvSpPr>
        <p:spPr>
          <a:xfrm>
            <a:off x="428596" y="400050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92D050"/>
                </a:solidFill>
              </a:rPr>
              <a:t>LÓBULO  TEMPORAL</a:t>
            </a:r>
            <a:endParaRPr lang="es-AR" b="1" dirty="0">
              <a:solidFill>
                <a:srgbClr val="92D050"/>
              </a:solidFill>
            </a:endParaRPr>
          </a:p>
        </p:txBody>
      </p:sp>
      <p:sp>
        <p:nvSpPr>
          <p:cNvPr id="24" name="23 Abrir llave"/>
          <p:cNvSpPr/>
          <p:nvPr/>
        </p:nvSpPr>
        <p:spPr>
          <a:xfrm rot="18900293">
            <a:off x="3637165" y="4724612"/>
            <a:ext cx="571504" cy="825545"/>
          </a:xfrm>
          <a:prstGeom prst="lef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24 CuadroTexto"/>
          <p:cNvSpPr txBox="1"/>
          <p:nvPr/>
        </p:nvSpPr>
        <p:spPr>
          <a:xfrm>
            <a:off x="2214546" y="521495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</a:rPr>
              <a:t>CEREBELO</a:t>
            </a:r>
            <a:endParaRPr lang="es-AR" b="1" dirty="0">
              <a:solidFill>
                <a:srgbClr val="FFC000"/>
              </a:solidFill>
            </a:endParaRPr>
          </a:p>
        </p:txBody>
      </p:sp>
      <p:sp>
        <p:nvSpPr>
          <p:cNvPr id="26" name="25 Cerrar llave"/>
          <p:cNvSpPr/>
          <p:nvPr/>
        </p:nvSpPr>
        <p:spPr>
          <a:xfrm rot="2771221">
            <a:off x="4818567" y="4914329"/>
            <a:ext cx="430845" cy="744119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26 CuadroTexto"/>
          <p:cNvSpPr txBox="1"/>
          <p:nvPr/>
        </p:nvSpPr>
        <p:spPr>
          <a:xfrm>
            <a:off x="4572000" y="585789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F0"/>
                </a:solidFill>
              </a:rPr>
              <a:t>LÓBULO OCCIPITAL</a:t>
            </a:r>
            <a:endParaRPr lang="es-AR" b="1" dirty="0">
              <a:solidFill>
                <a:srgbClr val="00B0F0"/>
              </a:solidFill>
            </a:endParaRPr>
          </a:p>
        </p:txBody>
      </p:sp>
      <p:cxnSp>
        <p:nvCxnSpPr>
          <p:cNvPr id="30" name="29 Conector recto"/>
          <p:cNvCxnSpPr/>
          <p:nvPr/>
        </p:nvCxnSpPr>
        <p:spPr>
          <a:xfrm>
            <a:off x="4500562" y="4429132"/>
            <a:ext cx="1714512" cy="2857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6357950" y="457200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</a:rPr>
              <a:t>MESENCÉFALO</a:t>
            </a:r>
            <a:endParaRPr lang="es-AR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Agency FB" pitchFamily="34" charset="0"/>
              </a:rPr>
              <a:t>Resonancia magnética</a:t>
            </a:r>
            <a:br>
              <a:rPr lang="es-AR" dirty="0" smtClean="0">
                <a:latin typeface="Agency FB" pitchFamily="34" charset="0"/>
              </a:rPr>
            </a:br>
            <a:r>
              <a:rPr lang="es-AR" sz="3600" dirty="0" smtClean="0">
                <a:latin typeface="Agency FB" pitchFamily="34" charset="0"/>
              </a:rPr>
              <a:t>plano sagital</a:t>
            </a:r>
            <a:endParaRPr lang="es-AR" dirty="0"/>
          </a:p>
        </p:txBody>
      </p:sp>
      <p:pic>
        <p:nvPicPr>
          <p:cNvPr id="4" name="3 Imagen" descr="RM craneal 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793666"/>
            <a:ext cx="3991757" cy="4064334"/>
          </a:xfrm>
          <a:prstGeom prst="rect">
            <a:avLst/>
          </a:prstGeom>
        </p:spPr>
      </p:pic>
      <p:pic>
        <p:nvPicPr>
          <p:cNvPr id="5" name="4 Imagen" descr="RM craneal 84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0272" y="785794"/>
            <a:ext cx="1633728" cy="2194560"/>
          </a:xfrm>
          <a:prstGeom prst="rect">
            <a:avLst/>
          </a:prstGeom>
        </p:spPr>
      </p:pic>
      <p:sp>
        <p:nvSpPr>
          <p:cNvPr id="6" name="5 Cerrar llave"/>
          <p:cNvSpPr/>
          <p:nvPr/>
        </p:nvSpPr>
        <p:spPr>
          <a:xfrm rot="15556678">
            <a:off x="3285266" y="1951008"/>
            <a:ext cx="1357322" cy="2286016"/>
          </a:xfrm>
          <a:prstGeom prst="rightBrace">
            <a:avLst>
              <a:gd name="adj1" fmla="val 13035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00364" y="171448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3">
                    <a:lumMod val="75000"/>
                  </a:schemeClr>
                </a:solidFill>
              </a:rPr>
              <a:t>LÓBULO FRONTAL</a:t>
            </a:r>
            <a:endParaRPr lang="es-A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9 Cerrar llave"/>
          <p:cNvSpPr/>
          <p:nvPr/>
        </p:nvSpPr>
        <p:spPr>
          <a:xfrm rot="19137469">
            <a:off x="5488012" y="2866852"/>
            <a:ext cx="525427" cy="593236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5143504" y="22859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92D050"/>
                </a:solidFill>
              </a:rPr>
              <a:t>LÓBULO PARIETAL</a:t>
            </a:r>
            <a:endParaRPr lang="es-AR" b="1" dirty="0">
              <a:solidFill>
                <a:srgbClr val="92D050"/>
              </a:solidFill>
            </a:endParaRPr>
          </a:p>
        </p:txBody>
      </p:sp>
      <p:sp>
        <p:nvSpPr>
          <p:cNvPr id="12" name="11 Cerrar llave"/>
          <p:cNvSpPr/>
          <p:nvPr/>
        </p:nvSpPr>
        <p:spPr>
          <a:xfrm>
            <a:off x="5857884" y="3929066"/>
            <a:ext cx="642942" cy="857256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6643702" y="414338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F0"/>
                </a:solidFill>
              </a:rPr>
              <a:t>LÓBULO OCCIPITAL</a:t>
            </a:r>
            <a:endParaRPr lang="es-AR" b="1" dirty="0">
              <a:solidFill>
                <a:srgbClr val="00B0F0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5357818" y="5072074"/>
            <a:ext cx="1500198" cy="42862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7000892" y="542926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</a:rPr>
              <a:t>CEREBELO</a:t>
            </a:r>
            <a:endParaRPr lang="es-AR" b="1" dirty="0">
              <a:solidFill>
                <a:srgbClr val="FFC000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 rot="10800000">
            <a:off x="2000232" y="4143380"/>
            <a:ext cx="1928826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785786" y="385762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CUERPO CALLOSO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786546" y="471488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PROTUBERANCIA</a:t>
            </a:r>
            <a:endParaRPr lang="es-A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21 Conector recto"/>
          <p:cNvCxnSpPr>
            <a:endCxn id="20" idx="1"/>
          </p:cNvCxnSpPr>
          <p:nvPr/>
        </p:nvCxnSpPr>
        <p:spPr>
          <a:xfrm flipV="1">
            <a:off x="4714876" y="4899550"/>
            <a:ext cx="2071670" cy="10108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rot="10800000" flipV="1">
            <a:off x="1928794" y="5000636"/>
            <a:ext cx="2286016" cy="928694"/>
          </a:xfrm>
          <a:prstGeom prst="line">
            <a:avLst/>
          </a:prstGeom>
          <a:ln w="28575">
            <a:solidFill>
              <a:srgbClr val="00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500034" y="585789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40C0"/>
                </a:solidFill>
              </a:rPr>
              <a:t>HIPÓFISIS</a:t>
            </a:r>
            <a:endParaRPr lang="es-AR" b="1" dirty="0">
              <a:solidFill>
                <a:srgbClr val="004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Agency FB" pitchFamily="34" charset="0"/>
              </a:rPr>
              <a:t>Resonancia magnética</a:t>
            </a:r>
            <a:br>
              <a:rPr lang="es-AR" dirty="0" smtClean="0">
                <a:latin typeface="Agency FB" pitchFamily="34" charset="0"/>
              </a:rPr>
            </a:br>
            <a:r>
              <a:rPr lang="es-AR" sz="3600" dirty="0" smtClean="0">
                <a:latin typeface="Agency FB" pitchFamily="34" charset="0"/>
              </a:rPr>
              <a:t>plano coronal</a:t>
            </a:r>
            <a:endParaRPr lang="es-AR" dirty="0"/>
          </a:p>
        </p:txBody>
      </p:sp>
      <p:pic>
        <p:nvPicPr>
          <p:cNvPr id="4" name="3 Imagen" descr="RM craneal 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143116"/>
            <a:ext cx="3548354" cy="4023186"/>
          </a:xfrm>
          <a:prstGeom prst="rect">
            <a:avLst/>
          </a:prstGeom>
        </p:spPr>
      </p:pic>
      <p:pic>
        <p:nvPicPr>
          <p:cNvPr id="5" name="4 Imagen" descr="RM craneal 138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928670"/>
            <a:ext cx="1569720" cy="1999488"/>
          </a:xfrm>
          <a:prstGeom prst="rect">
            <a:avLst/>
          </a:prstGeom>
        </p:spPr>
      </p:pic>
      <p:sp>
        <p:nvSpPr>
          <p:cNvPr id="6" name="5 Cerrar llave"/>
          <p:cNvSpPr/>
          <p:nvPr/>
        </p:nvSpPr>
        <p:spPr>
          <a:xfrm rot="16200000">
            <a:off x="4107653" y="1321579"/>
            <a:ext cx="714380" cy="1928826"/>
          </a:xfrm>
          <a:prstGeom prst="rightBrace">
            <a:avLst>
              <a:gd name="adj1" fmla="val 13035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14678" y="150017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3">
                    <a:lumMod val="75000"/>
                  </a:schemeClr>
                </a:solidFill>
              </a:rPr>
              <a:t>LÓBULOS FRONTALES</a:t>
            </a:r>
            <a:endParaRPr lang="es-A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7 Abrir llave"/>
          <p:cNvSpPr/>
          <p:nvPr/>
        </p:nvSpPr>
        <p:spPr>
          <a:xfrm rot="1081819">
            <a:off x="2895535" y="2690477"/>
            <a:ext cx="428628" cy="775452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50003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92D050"/>
                </a:solidFill>
              </a:rPr>
              <a:t>LÓBULO PARIETAL</a:t>
            </a:r>
            <a:endParaRPr lang="es-AR" b="1" dirty="0">
              <a:solidFill>
                <a:srgbClr val="92D05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4282" y="3929066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LÓBULO TEMPORAL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2857488" y="3571876"/>
            <a:ext cx="285752" cy="107157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5" name="14 Conector recto"/>
          <p:cNvCxnSpPr/>
          <p:nvPr/>
        </p:nvCxnSpPr>
        <p:spPr>
          <a:xfrm rot="10800000" flipV="1">
            <a:off x="2214546" y="4786322"/>
            <a:ext cx="1357322" cy="1428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42910" y="471488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</a:rPr>
              <a:t>CEREBELO</a:t>
            </a:r>
            <a:endParaRPr lang="es-AR" b="1" dirty="0">
              <a:solidFill>
                <a:srgbClr val="FFC000"/>
              </a:solidFill>
            </a:endParaRPr>
          </a:p>
        </p:txBody>
      </p:sp>
      <p:sp>
        <p:nvSpPr>
          <p:cNvPr id="17" name="16 Cerrar llave"/>
          <p:cNvSpPr/>
          <p:nvPr/>
        </p:nvSpPr>
        <p:spPr>
          <a:xfrm>
            <a:off x="4714876" y="4071942"/>
            <a:ext cx="214314" cy="285752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9" name="18 Conector recto"/>
          <p:cNvCxnSpPr/>
          <p:nvPr/>
        </p:nvCxnSpPr>
        <p:spPr>
          <a:xfrm>
            <a:off x="5072066" y="4214818"/>
            <a:ext cx="1785950" cy="15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858016" y="4000504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</a:rPr>
              <a:t>MESENCÉFALO</a:t>
            </a:r>
            <a:endParaRPr lang="es-A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20 Cerrar llave"/>
          <p:cNvSpPr/>
          <p:nvPr/>
        </p:nvSpPr>
        <p:spPr>
          <a:xfrm>
            <a:off x="4857752" y="4357694"/>
            <a:ext cx="428628" cy="642942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3" name="22 Conector recto"/>
          <p:cNvCxnSpPr/>
          <p:nvPr/>
        </p:nvCxnSpPr>
        <p:spPr>
          <a:xfrm>
            <a:off x="5500694" y="4714884"/>
            <a:ext cx="1500198" cy="7143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929454" y="4572008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PROTUBERANCIA</a:t>
            </a:r>
            <a:endParaRPr lang="es-A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24 Cerrar llave"/>
          <p:cNvSpPr/>
          <p:nvPr/>
        </p:nvSpPr>
        <p:spPr>
          <a:xfrm>
            <a:off x="4643438" y="4929198"/>
            <a:ext cx="285752" cy="35719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7" name="26 Conector recto"/>
          <p:cNvCxnSpPr/>
          <p:nvPr/>
        </p:nvCxnSpPr>
        <p:spPr>
          <a:xfrm>
            <a:off x="5072066" y="5143512"/>
            <a:ext cx="1643074" cy="14287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6715140" y="5143512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BULBO RAQUÍDEO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0" name="29 Conector recto"/>
          <p:cNvCxnSpPr>
            <a:endCxn id="31" idx="1"/>
          </p:cNvCxnSpPr>
          <p:nvPr/>
        </p:nvCxnSpPr>
        <p:spPr>
          <a:xfrm flipV="1">
            <a:off x="4786314" y="3756542"/>
            <a:ext cx="2000264" cy="1725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6786578" y="357187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7030A0"/>
                </a:solidFill>
              </a:rPr>
              <a:t>TÁLAMO</a:t>
            </a:r>
            <a:endParaRPr lang="es-AR" b="1" dirty="0">
              <a:solidFill>
                <a:srgbClr val="7030A0"/>
              </a:solidFill>
            </a:endParaRPr>
          </a:p>
        </p:txBody>
      </p:sp>
      <p:cxnSp>
        <p:nvCxnSpPr>
          <p:cNvPr id="33" name="32 Conector recto"/>
          <p:cNvCxnSpPr>
            <a:endCxn id="34" idx="1"/>
          </p:cNvCxnSpPr>
          <p:nvPr/>
        </p:nvCxnSpPr>
        <p:spPr>
          <a:xfrm flipV="1">
            <a:off x="4786314" y="3180662"/>
            <a:ext cx="1857388" cy="3197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6643702" y="2857496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VENTRÍCULO LATERAL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Agency FB" pitchFamily="34" charset="0"/>
              </a:rPr>
              <a:t>Resonancia magnética</a:t>
            </a:r>
            <a:br>
              <a:rPr lang="es-AR" dirty="0" smtClean="0">
                <a:latin typeface="Agency FB" pitchFamily="34" charset="0"/>
              </a:rPr>
            </a:br>
            <a:r>
              <a:rPr lang="es-AR" sz="3600" dirty="0" smtClean="0">
                <a:latin typeface="Agency FB" pitchFamily="34" charset="0"/>
              </a:rPr>
              <a:t>plano coronal</a:t>
            </a:r>
            <a:endParaRPr lang="es-AR" dirty="0"/>
          </a:p>
        </p:txBody>
      </p:sp>
      <p:pic>
        <p:nvPicPr>
          <p:cNvPr id="4" name="3 Imagen" descr="RM craneal 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214554"/>
            <a:ext cx="3073983" cy="4096148"/>
          </a:xfrm>
          <a:prstGeom prst="rect">
            <a:avLst/>
          </a:prstGeom>
        </p:spPr>
      </p:pic>
      <p:pic>
        <p:nvPicPr>
          <p:cNvPr id="5" name="4 Imagen" descr="RM craneal 144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857232"/>
            <a:ext cx="1536192" cy="1972056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 rot="5400000" flipH="1" flipV="1">
            <a:off x="3857620" y="2214554"/>
            <a:ext cx="1357322" cy="35719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 flipH="1" flipV="1">
            <a:off x="4036215" y="2321711"/>
            <a:ext cx="1285884" cy="7143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786314" y="142873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3">
                    <a:lumMod val="75000"/>
                  </a:schemeClr>
                </a:solidFill>
              </a:rPr>
              <a:t>LÓBULOS FRONTALES</a:t>
            </a:r>
            <a:endParaRPr lang="es-A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10 Cerrar llave"/>
          <p:cNvSpPr/>
          <p:nvPr/>
        </p:nvSpPr>
        <p:spPr>
          <a:xfrm rot="1037920">
            <a:off x="5500694" y="4500570"/>
            <a:ext cx="357190" cy="714380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43636" y="485776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</a:rPr>
              <a:t>CEREBELO</a:t>
            </a:r>
            <a:endParaRPr lang="es-AR" b="1" dirty="0">
              <a:solidFill>
                <a:srgbClr val="FFC000"/>
              </a:solidFill>
            </a:endParaRPr>
          </a:p>
        </p:txBody>
      </p:sp>
      <p:sp>
        <p:nvSpPr>
          <p:cNvPr id="13" name="12 Cerrar llave"/>
          <p:cNvSpPr/>
          <p:nvPr/>
        </p:nvSpPr>
        <p:spPr>
          <a:xfrm>
            <a:off x="5572132" y="3571876"/>
            <a:ext cx="357190" cy="85725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286512" y="3929066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LÓBULO TEMPORAL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5" name="14 Cerrar llave"/>
          <p:cNvSpPr/>
          <p:nvPr/>
        </p:nvSpPr>
        <p:spPr>
          <a:xfrm rot="19167740">
            <a:off x="5132060" y="2318705"/>
            <a:ext cx="571504" cy="1274973"/>
          </a:xfrm>
          <a:prstGeom prst="righ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CuadroTexto"/>
          <p:cNvSpPr txBox="1"/>
          <p:nvPr/>
        </p:nvSpPr>
        <p:spPr>
          <a:xfrm>
            <a:off x="6215074" y="285749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92D050"/>
                </a:solidFill>
              </a:rPr>
              <a:t>LÓBULO PARIETAL</a:t>
            </a:r>
            <a:endParaRPr lang="es-AR" b="1" dirty="0">
              <a:solidFill>
                <a:srgbClr val="92D050"/>
              </a:solidFill>
            </a:endParaRPr>
          </a:p>
        </p:txBody>
      </p:sp>
      <p:pic>
        <p:nvPicPr>
          <p:cNvPr id="17" name="16 Imagen" descr="lamparit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786058"/>
            <a:ext cx="265109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erebro de dibujos animados dando el visto bueno y hablar fotomural •  fotomurales cerebral, membrana, empollón | myloview.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13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21" y="3068960"/>
            <a:ext cx="3810000" cy="328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Almacenamiento de acceso secuencial"/>
          <p:cNvSpPr/>
          <p:nvPr/>
        </p:nvSpPr>
        <p:spPr>
          <a:xfrm rot="919947">
            <a:off x="1808109" y="1202563"/>
            <a:ext cx="4222329" cy="2717774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7652" name="Picture 4" descr="44 ideas de Gracias | imagenes para dar gracias, imágenes de gracias,  graci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05" t="28312" r="10934" b="29185"/>
          <a:stretch/>
        </p:blipFill>
        <p:spPr bwMode="auto">
          <a:xfrm rot="1254929">
            <a:off x="2252688" y="1918911"/>
            <a:ext cx="3333169" cy="1285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37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504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s-AR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SISTEMA NERVIOSO</a:t>
            </a:r>
            <a:endParaRPr lang="es-AR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9394" name="AutoShape 2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21272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6" name="AutoShape 4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21272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8" name="AutoShape 6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21272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10 Flecha curvada hacia la izquierda"/>
          <p:cNvSpPr/>
          <p:nvPr/>
        </p:nvSpPr>
        <p:spPr>
          <a:xfrm>
            <a:off x="7643834" y="785794"/>
            <a:ext cx="1143008" cy="31432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85852" y="321468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tx2">
                    <a:lumMod val="25000"/>
                  </a:schemeClr>
                </a:solidFill>
              </a:rPr>
              <a:t>SNC</a:t>
            </a:r>
            <a:endParaRPr lang="es-AR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72264" y="342900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tx2">
                    <a:lumMod val="25000"/>
                  </a:schemeClr>
                </a:solidFill>
              </a:rPr>
              <a:t>SNP</a:t>
            </a:r>
            <a:endParaRPr lang="es-AR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3492" name="Picture 4" descr="Pegatinas: Cerebro Y M%C3%A9dula Espinal | Redbubble"/>
          <p:cNvPicPr>
            <a:picLocks noChangeAspect="1" noChangeArrowheads="1"/>
          </p:cNvPicPr>
          <p:nvPr/>
        </p:nvPicPr>
        <p:blipFill>
          <a:blip r:embed="rId2"/>
          <a:srcRect l="32500" t="8750" r="32500" b="8750"/>
          <a:stretch>
            <a:fillRect/>
          </a:stretch>
        </p:blipFill>
        <p:spPr bwMode="auto">
          <a:xfrm>
            <a:off x="3357554" y="1285860"/>
            <a:ext cx="2000264" cy="4714908"/>
          </a:xfrm>
          <a:prstGeom prst="rect">
            <a:avLst/>
          </a:prstGeom>
          <a:noFill/>
        </p:spPr>
      </p:pic>
      <p:sp>
        <p:nvSpPr>
          <p:cNvPr id="13" name="12 Flecha curvada hacia la derecha"/>
          <p:cNvSpPr/>
          <p:nvPr/>
        </p:nvSpPr>
        <p:spPr>
          <a:xfrm>
            <a:off x="396647" y="747607"/>
            <a:ext cx="1032082" cy="30003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928794" y="178592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ENCÉFALO</a:t>
            </a:r>
            <a:endParaRPr lang="es-AR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071670" y="464344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MÉDULA ESPINAL</a:t>
            </a:r>
            <a:endParaRPr lang="es-AR" sz="2000" dirty="0"/>
          </a:p>
        </p:txBody>
      </p:sp>
      <p:sp>
        <p:nvSpPr>
          <p:cNvPr id="20" name="19 Abrir corchete"/>
          <p:cNvSpPr/>
          <p:nvPr/>
        </p:nvSpPr>
        <p:spPr>
          <a:xfrm>
            <a:off x="3357554" y="1500174"/>
            <a:ext cx="214314" cy="1071570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Abrir corchete"/>
          <p:cNvSpPr/>
          <p:nvPr/>
        </p:nvSpPr>
        <p:spPr>
          <a:xfrm>
            <a:off x="3571868" y="2714620"/>
            <a:ext cx="214314" cy="3143272"/>
          </a:xfrm>
          <a:prstGeom prst="lef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3" name="22 Conector recto de flecha"/>
          <p:cNvCxnSpPr/>
          <p:nvPr/>
        </p:nvCxnSpPr>
        <p:spPr>
          <a:xfrm rot="5400000" flipH="1" flipV="1">
            <a:off x="1678761" y="2464587"/>
            <a:ext cx="785818" cy="42862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9" idx="2"/>
          </p:cNvCxnSpPr>
          <p:nvPr/>
        </p:nvCxnSpPr>
        <p:spPr>
          <a:xfrm rot="16200000" flipH="1">
            <a:off x="1708198" y="3851344"/>
            <a:ext cx="834102" cy="6072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s-AR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SISTEMA NERVIOSO</a:t>
            </a:r>
            <a:endParaRPr lang="es-AR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9394" name="AutoShape 2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6" name="AutoShape 4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8" name="AutoShape 6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10 Flecha curvada hacia la izquierda"/>
          <p:cNvSpPr/>
          <p:nvPr/>
        </p:nvSpPr>
        <p:spPr>
          <a:xfrm>
            <a:off x="7643834" y="428604"/>
            <a:ext cx="1143008" cy="31432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85852" y="285749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tx2">
                    <a:lumMod val="25000"/>
                  </a:schemeClr>
                </a:solidFill>
              </a:rPr>
              <a:t>SNC</a:t>
            </a:r>
            <a:endParaRPr lang="es-AR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72264" y="307181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tx2">
                    <a:lumMod val="25000"/>
                  </a:schemeClr>
                </a:solidFill>
              </a:rPr>
              <a:t>SNP</a:t>
            </a:r>
            <a:endParaRPr lang="es-AR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12 Flecha curvada hacia la derecha"/>
          <p:cNvSpPr/>
          <p:nvPr/>
        </p:nvSpPr>
        <p:spPr>
          <a:xfrm>
            <a:off x="396647" y="390417"/>
            <a:ext cx="1032082" cy="30003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18" name="Picture 2" descr="Infermeravirtual.com - Sistema nervioso, Actividades de la vida diaria"/>
          <p:cNvPicPr>
            <a:picLocks noChangeAspect="1" noChangeArrowheads="1"/>
          </p:cNvPicPr>
          <p:nvPr/>
        </p:nvPicPr>
        <p:blipFill>
          <a:blip r:embed="rId2"/>
          <a:srcRect r="28018"/>
          <a:stretch>
            <a:fillRect/>
          </a:stretch>
        </p:blipFill>
        <p:spPr bwMode="auto">
          <a:xfrm>
            <a:off x="2857488" y="3214686"/>
            <a:ext cx="2214578" cy="3419475"/>
          </a:xfrm>
          <a:prstGeom prst="rect">
            <a:avLst/>
          </a:prstGeom>
          <a:noFill/>
        </p:spPr>
      </p:pic>
      <p:pic>
        <p:nvPicPr>
          <p:cNvPr id="22" name="Picture 4" descr="https://encrypted-tbn0.gstatic.com/images?q=tbn:ANd9GcR-Ti49BzVsDfxofAk8cuS0fL9Gs9Cw_T-7KA&amp;usqp=C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928670"/>
            <a:ext cx="2286000" cy="2000251"/>
          </a:xfrm>
          <a:prstGeom prst="rect">
            <a:avLst/>
          </a:prstGeom>
          <a:noFill/>
        </p:spPr>
      </p:pic>
      <p:sp>
        <p:nvSpPr>
          <p:cNvPr id="24" name="23 CuadroTexto"/>
          <p:cNvSpPr txBox="1"/>
          <p:nvPr/>
        </p:nvSpPr>
        <p:spPr>
          <a:xfrm>
            <a:off x="5214942" y="1643050"/>
            <a:ext cx="184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SOMÁTICO</a:t>
            </a:r>
            <a:endParaRPr lang="es-AR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286380" y="450057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AUTÓNOMO</a:t>
            </a:r>
            <a:endParaRPr lang="es-AR" sz="2000" dirty="0"/>
          </a:p>
        </p:txBody>
      </p:sp>
      <p:cxnSp>
        <p:nvCxnSpPr>
          <p:cNvPr id="28" name="27 Conector recto de flecha"/>
          <p:cNvCxnSpPr>
            <a:stCxn id="12" idx="0"/>
            <a:endCxn id="24" idx="2"/>
          </p:cNvCxnSpPr>
          <p:nvPr/>
        </p:nvCxnSpPr>
        <p:spPr>
          <a:xfrm rot="16200000" flipV="1">
            <a:off x="6109285" y="2073046"/>
            <a:ext cx="1028650" cy="968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2" idx="2"/>
            <a:endCxn id="26" idx="0"/>
          </p:cNvCxnSpPr>
          <p:nvPr/>
        </p:nvCxnSpPr>
        <p:spPr>
          <a:xfrm rot="5400000">
            <a:off x="6226651" y="3619172"/>
            <a:ext cx="90554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146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s-AR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SISTEMA NERVIOSO</a:t>
            </a:r>
            <a:endParaRPr lang="es-AR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9394" name="AutoShape 2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3126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6" name="AutoShape 4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3126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8" name="AutoShape 6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3126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10 Flecha curvada hacia la izquierda"/>
          <p:cNvSpPr/>
          <p:nvPr/>
        </p:nvSpPr>
        <p:spPr>
          <a:xfrm>
            <a:off x="7643834" y="885750"/>
            <a:ext cx="1143008" cy="31432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85852" y="331464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tx2">
                    <a:lumMod val="25000"/>
                  </a:schemeClr>
                </a:solidFill>
              </a:rPr>
              <a:t>SNC</a:t>
            </a:r>
            <a:endParaRPr lang="es-AR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72264" y="352895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tx2">
                    <a:lumMod val="25000"/>
                  </a:schemeClr>
                </a:solidFill>
              </a:rPr>
              <a:t>SNP</a:t>
            </a:r>
            <a:endParaRPr lang="es-AR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214941" y="2100196"/>
            <a:ext cx="1985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SOMÁTICO</a:t>
            </a:r>
            <a:endParaRPr lang="es-AR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214942" y="5500702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AUTÓNOMO</a:t>
            </a:r>
            <a:endParaRPr lang="es-AR" sz="2000" dirty="0"/>
          </a:p>
        </p:txBody>
      </p:sp>
      <p:cxnSp>
        <p:nvCxnSpPr>
          <p:cNvPr id="28" name="27 Conector recto de flecha"/>
          <p:cNvCxnSpPr>
            <a:stCxn id="12" idx="0"/>
            <a:endCxn id="24" idx="2"/>
          </p:cNvCxnSpPr>
          <p:nvPr/>
        </p:nvCxnSpPr>
        <p:spPr>
          <a:xfrm rot="16200000" flipV="1">
            <a:off x="6143516" y="2564422"/>
            <a:ext cx="1028650" cy="9004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2" idx="2"/>
            <a:endCxn id="26" idx="0"/>
          </p:cNvCxnSpPr>
          <p:nvPr/>
        </p:nvCxnSpPr>
        <p:spPr>
          <a:xfrm rot="5400000">
            <a:off x="5955158" y="4347811"/>
            <a:ext cx="144852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86" name="Picture 2" descr="Vias aferentes y eferentes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5000628" cy="3429001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3643306" y="128586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00B0F0"/>
                </a:solidFill>
              </a:rPr>
              <a:t>Nervios aferentes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57620" y="421481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C00000"/>
                </a:solidFill>
              </a:rPr>
              <a:t>Nervios eferentes</a:t>
            </a:r>
            <a:endParaRPr lang="es-AR" sz="2000" b="1" dirty="0">
              <a:solidFill>
                <a:srgbClr val="C00000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rot="10800000">
            <a:off x="4786316" y="1643050"/>
            <a:ext cx="1000131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endCxn id="19" idx="0"/>
          </p:cNvCxnSpPr>
          <p:nvPr/>
        </p:nvCxnSpPr>
        <p:spPr>
          <a:xfrm rot="5400000">
            <a:off x="4518423" y="2875357"/>
            <a:ext cx="1714510" cy="964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28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s-AR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SISTEMA NERVIOSO</a:t>
            </a:r>
            <a:endParaRPr lang="es-AR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9394" name="AutoShape 2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6" name="AutoShape 4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8" name="AutoShape 6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10 Flecha curvada hacia la izquierda"/>
          <p:cNvSpPr/>
          <p:nvPr/>
        </p:nvSpPr>
        <p:spPr>
          <a:xfrm>
            <a:off x="7643834" y="785794"/>
            <a:ext cx="1143008" cy="27860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72264" y="307181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tx2">
                    <a:lumMod val="25000"/>
                  </a:schemeClr>
                </a:solidFill>
              </a:rPr>
              <a:t>SNP</a:t>
            </a:r>
            <a:endParaRPr lang="es-AR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214942" y="164305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SOMÁTICO</a:t>
            </a:r>
            <a:endParaRPr lang="es-AR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286380" y="450057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AUTÓNOMO</a:t>
            </a:r>
            <a:endParaRPr lang="es-AR" sz="2000" dirty="0"/>
          </a:p>
        </p:txBody>
      </p:sp>
      <p:cxnSp>
        <p:nvCxnSpPr>
          <p:cNvPr id="28" name="27 Conector recto de flecha"/>
          <p:cNvCxnSpPr>
            <a:stCxn id="12" idx="0"/>
            <a:endCxn id="24" idx="2"/>
          </p:cNvCxnSpPr>
          <p:nvPr/>
        </p:nvCxnSpPr>
        <p:spPr>
          <a:xfrm rot="16200000" flipV="1">
            <a:off x="6057939" y="2021700"/>
            <a:ext cx="102865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2" idx="2"/>
            <a:endCxn id="26" idx="0"/>
          </p:cNvCxnSpPr>
          <p:nvPr/>
        </p:nvCxnSpPr>
        <p:spPr>
          <a:xfrm rot="5400000">
            <a:off x="6226651" y="3619172"/>
            <a:ext cx="90554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714744" y="378619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00B0F0"/>
                </a:solidFill>
              </a:rPr>
              <a:t>Nervios aferentes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786182" y="535782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C00000"/>
                </a:solidFill>
              </a:rPr>
              <a:t>Nervios eferentes</a:t>
            </a:r>
            <a:endParaRPr lang="es-AR" sz="2000" b="1" dirty="0">
              <a:solidFill>
                <a:srgbClr val="C00000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rot="10800000">
            <a:off x="4857752" y="4000504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4929191" y="4929198"/>
            <a:ext cx="964415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4" name="Picture 2" descr="ÓRGANOS internos del cuerpo humano - ¡LISTA con VÍDEOS!"/>
          <p:cNvPicPr>
            <a:picLocks noChangeAspect="1" noChangeArrowheads="1"/>
          </p:cNvPicPr>
          <p:nvPr/>
        </p:nvPicPr>
        <p:blipFill>
          <a:blip r:embed="rId2"/>
          <a:srcRect t="13366"/>
          <a:stretch>
            <a:fillRect/>
          </a:stretch>
        </p:blipFill>
        <p:spPr bwMode="auto">
          <a:xfrm>
            <a:off x="0" y="3357562"/>
            <a:ext cx="3643338" cy="2656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Tres tipos principales de neuronas: Sensoriales, interneuronas y motoras  Fotografía de stock - Alamy"/>
          <p:cNvPicPr>
            <a:picLocks noChangeAspect="1" noChangeArrowheads="1"/>
          </p:cNvPicPr>
          <p:nvPr/>
        </p:nvPicPr>
        <p:blipFill>
          <a:blip r:embed="rId2"/>
          <a:srcRect t="9834" b="9526"/>
          <a:stretch>
            <a:fillRect/>
          </a:stretch>
        </p:blipFill>
        <p:spPr bwMode="auto">
          <a:xfrm>
            <a:off x="357158" y="1506668"/>
            <a:ext cx="3984652" cy="292895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656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s-AR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SISTEMA NERVIOSO</a:t>
            </a:r>
            <a:endParaRPr lang="es-AR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9394" name="AutoShape 2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36209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6" name="AutoShape 4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36209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8" name="AutoShape 6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36209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10 Flecha curvada hacia la izquierda"/>
          <p:cNvSpPr/>
          <p:nvPr/>
        </p:nvSpPr>
        <p:spPr>
          <a:xfrm>
            <a:off x="7643834" y="935164"/>
            <a:ext cx="1143008" cy="31432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72264" y="357837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tx2">
                    <a:lumMod val="25000"/>
                  </a:schemeClr>
                </a:solidFill>
              </a:rPr>
              <a:t>SNP</a:t>
            </a:r>
            <a:endParaRPr lang="es-AR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215074" y="2363924"/>
            <a:ext cx="184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SOMÁTICO</a:t>
            </a:r>
            <a:endParaRPr lang="es-AR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429388" y="486425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AUTÓNOMO</a:t>
            </a:r>
            <a:endParaRPr lang="es-AR" sz="2000" dirty="0"/>
          </a:p>
        </p:txBody>
      </p:sp>
      <p:cxnSp>
        <p:nvCxnSpPr>
          <p:cNvPr id="28" name="27 Conector recto de flecha"/>
          <p:cNvCxnSpPr>
            <a:stCxn id="12" idx="0"/>
          </p:cNvCxnSpPr>
          <p:nvPr/>
        </p:nvCxnSpPr>
        <p:spPr>
          <a:xfrm rot="16200000" flipV="1">
            <a:off x="6625843" y="3096163"/>
            <a:ext cx="714380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2" idx="2"/>
          </p:cNvCxnSpPr>
          <p:nvPr/>
        </p:nvCxnSpPr>
        <p:spPr>
          <a:xfrm rot="5400000">
            <a:off x="6708857" y="4322188"/>
            <a:ext cx="619790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643438" y="1720982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00B0F0"/>
                </a:solidFill>
              </a:rPr>
              <a:t>Nervios </a:t>
            </a:r>
          </a:p>
          <a:p>
            <a:r>
              <a:rPr lang="es-AR" sz="2000" b="1" dirty="0" smtClean="0">
                <a:solidFill>
                  <a:srgbClr val="00B0F0"/>
                </a:solidFill>
              </a:rPr>
              <a:t>aferentes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714876" y="314974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C00000"/>
                </a:solidFill>
              </a:rPr>
              <a:t>Nervios </a:t>
            </a:r>
          </a:p>
          <a:p>
            <a:r>
              <a:rPr lang="es-AR" sz="2000" b="1" dirty="0" smtClean="0">
                <a:solidFill>
                  <a:srgbClr val="C00000"/>
                </a:solidFill>
              </a:rPr>
              <a:t>eferentes</a:t>
            </a:r>
            <a:endParaRPr lang="es-AR" sz="2000" b="1" dirty="0">
              <a:solidFill>
                <a:srgbClr val="C00000"/>
              </a:solidFill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rot="10800000">
            <a:off x="5715008" y="2006734"/>
            <a:ext cx="1035852" cy="314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0800000" flipV="1">
            <a:off x="5715008" y="2792552"/>
            <a:ext cx="1107289" cy="571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0800000">
            <a:off x="1500166" y="1935296"/>
            <a:ext cx="32147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10800000">
            <a:off x="3143240" y="414987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4786314" y="4221312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00B0F0"/>
                </a:solidFill>
              </a:rPr>
              <a:t>Nervios </a:t>
            </a:r>
          </a:p>
          <a:p>
            <a:r>
              <a:rPr lang="es-AR" sz="2000" b="1" dirty="0" smtClean="0">
                <a:solidFill>
                  <a:srgbClr val="00B0F0"/>
                </a:solidFill>
              </a:rPr>
              <a:t>aferentes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929190" y="565007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C00000"/>
                </a:solidFill>
              </a:rPr>
              <a:t>Nervios </a:t>
            </a:r>
          </a:p>
          <a:p>
            <a:r>
              <a:rPr lang="es-AR" sz="2000" b="1" dirty="0" smtClean="0">
                <a:solidFill>
                  <a:srgbClr val="C00000"/>
                </a:solidFill>
              </a:rPr>
              <a:t>eferentes</a:t>
            </a:r>
            <a:endParaRPr lang="es-AR" sz="2000" b="1" dirty="0">
              <a:solidFill>
                <a:srgbClr val="C00000"/>
              </a:solidFill>
            </a:endParaRPr>
          </a:p>
        </p:txBody>
      </p:sp>
      <p:cxnSp>
        <p:nvCxnSpPr>
          <p:cNvPr id="38" name="37 Conector recto de flecha"/>
          <p:cNvCxnSpPr/>
          <p:nvPr/>
        </p:nvCxnSpPr>
        <p:spPr>
          <a:xfrm rot="10800000">
            <a:off x="5929322" y="4507064"/>
            <a:ext cx="1035852" cy="314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rot="10800000" flipV="1">
            <a:off x="5929322" y="5292882"/>
            <a:ext cx="1107289" cy="571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stCxn id="20" idx="1"/>
          </p:cNvCxnSpPr>
          <p:nvPr/>
        </p:nvCxnSpPr>
        <p:spPr>
          <a:xfrm rot="10800000" flipV="1">
            <a:off x="4000496" y="3503684"/>
            <a:ext cx="714380" cy="360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1357290" y="1506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B0F0"/>
                </a:solidFill>
              </a:rPr>
              <a:t>Neurona sensitiva </a:t>
            </a:r>
            <a:endParaRPr lang="es-AR" dirty="0">
              <a:solidFill>
                <a:srgbClr val="00B0F0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28926" y="435769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C00000"/>
                </a:solidFill>
              </a:rPr>
              <a:t>Neurona motora</a:t>
            </a:r>
            <a:endParaRPr lang="es-AR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28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s-AR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SISTEMA</a:t>
            </a:r>
            <a:r>
              <a:rPr lang="es-AR" sz="44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AR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NERVIOSO</a:t>
            </a:r>
            <a:endParaRPr lang="es-AR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9394" name="AutoShape 2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6" name="AutoShape 4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398" name="AutoShape 6" descr="SISTEMA NERVIOSO CENTRAL | Do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10 Flecha curvada hacia la izquierda"/>
          <p:cNvSpPr/>
          <p:nvPr/>
        </p:nvSpPr>
        <p:spPr>
          <a:xfrm>
            <a:off x="7643834" y="714356"/>
            <a:ext cx="1143008" cy="28575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72264" y="307181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tx2">
                    <a:lumMod val="25000"/>
                  </a:schemeClr>
                </a:solidFill>
              </a:rPr>
              <a:t>SNP</a:t>
            </a:r>
            <a:endParaRPr lang="es-AR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215074" y="1857364"/>
            <a:ext cx="184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SOMÁTICO</a:t>
            </a:r>
            <a:endParaRPr lang="es-AR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429388" y="435769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AUTÓNOMO</a:t>
            </a:r>
            <a:endParaRPr lang="es-AR" sz="2000" dirty="0"/>
          </a:p>
        </p:txBody>
      </p:sp>
      <p:cxnSp>
        <p:nvCxnSpPr>
          <p:cNvPr id="28" name="27 Conector recto de flecha"/>
          <p:cNvCxnSpPr>
            <a:stCxn id="12" idx="0"/>
          </p:cNvCxnSpPr>
          <p:nvPr/>
        </p:nvCxnSpPr>
        <p:spPr>
          <a:xfrm rot="16200000" flipV="1">
            <a:off x="6625843" y="2589603"/>
            <a:ext cx="714380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2" idx="2"/>
          </p:cNvCxnSpPr>
          <p:nvPr/>
        </p:nvCxnSpPr>
        <p:spPr>
          <a:xfrm rot="5400000">
            <a:off x="6708857" y="3815628"/>
            <a:ext cx="619790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5572132" y="550070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C00000"/>
                </a:solidFill>
              </a:rPr>
              <a:t>Nervios </a:t>
            </a:r>
          </a:p>
          <a:p>
            <a:r>
              <a:rPr lang="es-AR" sz="2000" b="1" dirty="0" smtClean="0">
                <a:solidFill>
                  <a:srgbClr val="C00000"/>
                </a:solidFill>
              </a:rPr>
              <a:t>eferentes</a:t>
            </a:r>
            <a:endParaRPr lang="es-AR" sz="2000" b="1" dirty="0">
              <a:solidFill>
                <a:srgbClr val="C00000"/>
              </a:solidFill>
            </a:endParaRPr>
          </a:p>
        </p:txBody>
      </p:sp>
      <p:cxnSp>
        <p:nvCxnSpPr>
          <p:cNvPr id="39" name="38 Conector recto de flecha"/>
          <p:cNvCxnSpPr/>
          <p:nvPr/>
        </p:nvCxnSpPr>
        <p:spPr>
          <a:xfrm rot="5400000">
            <a:off x="6340091" y="5089933"/>
            <a:ext cx="1000132" cy="39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82" name="Picture 2" descr="√ Diferencias entre sistema nervioso simpático y parasimpático | 【SOLUCIÓN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3014"/>
            <a:ext cx="5715000" cy="4286250"/>
          </a:xfrm>
          <a:prstGeom prst="rect">
            <a:avLst/>
          </a:prstGeom>
          <a:noFill/>
        </p:spPr>
      </p:pic>
      <p:sp>
        <p:nvSpPr>
          <p:cNvPr id="27" name="26 CuadroTexto"/>
          <p:cNvSpPr txBox="1"/>
          <p:nvPr/>
        </p:nvSpPr>
        <p:spPr>
          <a:xfrm>
            <a:off x="571472" y="6072206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00B050"/>
                </a:solidFill>
              </a:rPr>
              <a:t>Sistema nervioso parasimpático</a:t>
            </a:r>
            <a:endParaRPr lang="es-AR" sz="2000" b="1" dirty="0">
              <a:solidFill>
                <a:srgbClr val="00B05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071538" y="5643578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00B050"/>
                </a:solidFill>
              </a:rPr>
              <a:t>Sistema nervioso simpático</a:t>
            </a:r>
            <a:endParaRPr lang="es-AR" sz="2000" b="1" dirty="0">
              <a:solidFill>
                <a:srgbClr val="00B050"/>
              </a:solidFill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 flipH="1">
            <a:off x="4929190" y="5857892"/>
            <a:ext cx="571504" cy="14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H="1">
            <a:off x="5286380" y="5929330"/>
            <a:ext cx="214314" cy="37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545</TotalTime>
  <Words>298</Words>
  <Application>Microsoft Office PowerPoint</Application>
  <PresentationFormat>Presentación en pantalla (4:3)</PresentationFormat>
  <Paragraphs>160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Boticario</vt:lpstr>
      <vt:lpstr>BIOLOGÍA</vt:lpstr>
      <vt:lpstr>ORGANIZACIÓN DEL  SISTEMA NERVIOSO</vt:lpstr>
      <vt:lpstr>SISTEMA NERVIOSO</vt:lpstr>
      <vt:lpstr>SISTEMA NERVIOSO</vt:lpstr>
      <vt:lpstr>SISTEMA NERVIOSO</vt:lpstr>
      <vt:lpstr>SISTEMA NERVIOSO</vt:lpstr>
      <vt:lpstr>SISTEMA NERVIOSO</vt:lpstr>
      <vt:lpstr>SISTEMA NERVIOSO</vt:lpstr>
      <vt:lpstr>SISTEMA NERVIOSO</vt:lpstr>
      <vt:lpstr>SISTEMA NERVIOSO</vt:lpstr>
      <vt:lpstr>Diapositiva 11</vt:lpstr>
      <vt:lpstr>Diapositiva 12</vt:lpstr>
      <vt:lpstr>PROTECCIÓN DEL  SISTEMA NERVIOSO</vt:lpstr>
      <vt:lpstr>MENINGES</vt:lpstr>
      <vt:lpstr>VENTRÍCULOS</vt:lpstr>
      <vt:lpstr>LÍQUIDO CEFALORRAQUÍDEO</vt:lpstr>
      <vt:lpstr>CÉLULAS DEL SISTEMA NERVIOSO</vt:lpstr>
      <vt:lpstr>NEURONAS</vt:lpstr>
      <vt:lpstr>TIPOS DE NEURONAS</vt:lpstr>
      <vt:lpstr>TIPOS DE NEURONAS</vt:lpstr>
      <vt:lpstr>TIPOS DE NEURONAS</vt:lpstr>
      <vt:lpstr>TIPOS DE NEURONAS</vt:lpstr>
      <vt:lpstr>neuroglias</vt:lpstr>
      <vt:lpstr>neuroglias</vt:lpstr>
      <vt:lpstr>ORIENTACIÓN ANATÓMICA</vt:lpstr>
      <vt:lpstr>Direcciones anatómicas cerebrales</vt:lpstr>
      <vt:lpstr>Direcciones anatómicas cerebrales</vt:lpstr>
      <vt:lpstr>Cortes cerebrales</vt:lpstr>
      <vt:lpstr>PRÁCTICA</vt:lpstr>
      <vt:lpstr>Diapositiva 30</vt:lpstr>
      <vt:lpstr>Tomografía computarizada plano horizontal</vt:lpstr>
      <vt:lpstr>Resonancia magnética plano horizontal</vt:lpstr>
      <vt:lpstr>Resonancia magnética plano horizontal</vt:lpstr>
      <vt:lpstr>Resonancia magnética plano horizontal</vt:lpstr>
      <vt:lpstr>Resonancia magnética plano sagital</vt:lpstr>
      <vt:lpstr>Resonancia magnética plano coronal</vt:lpstr>
      <vt:lpstr>Resonancia magnética plano coronal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Eugenia</dc:creator>
  <cp:lastModifiedBy>María Eugenia Roibón</cp:lastModifiedBy>
  <cp:revision>69</cp:revision>
  <dcterms:created xsi:type="dcterms:W3CDTF">2022-03-29T18:12:46Z</dcterms:created>
  <dcterms:modified xsi:type="dcterms:W3CDTF">2024-03-10T14:17:13Z</dcterms:modified>
</cp:coreProperties>
</file>