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310" r:id="rId4"/>
    <p:sldId id="291" r:id="rId5"/>
    <p:sldId id="307" r:id="rId6"/>
    <p:sldId id="294" r:id="rId7"/>
    <p:sldId id="295" r:id="rId8"/>
    <p:sldId id="308" r:id="rId9"/>
    <p:sldId id="299" r:id="rId10"/>
    <p:sldId id="298" r:id="rId11"/>
    <p:sldId id="292" r:id="rId12"/>
    <p:sldId id="297" r:id="rId13"/>
    <p:sldId id="304" r:id="rId14"/>
    <p:sldId id="303" r:id="rId15"/>
    <p:sldId id="309" r:id="rId16"/>
    <p:sldId id="311" r:id="rId17"/>
    <p:sldId id="312" r:id="rId18"/>
    <p:sldId id="313" r:id="rId19"/>
    <p:sldId id="288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C9C"/>
    <a:srgbClr val="F57BEC"/>
    <a:srgbClr val="EF11D5"/>
    <a:srgbClr val="999B9D"/>
    <a:srgbClr val="797B7E"/>
    <a:srgbClr val="F3A4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>
        <p:scale>
          <a:sx n="60" d="100"/>
          <a:sy n="60" d="100"/>
        </p:scale>
        <p:origin x="-153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a\Desktop\UCSF\BIOLOG&#205;A\2022\2-%20Sistema%20nervioso\Sinapsis%20qu&#237;mica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a\Desktop\UCSF\BIOLOG&#205;A\2022\2-%20Sistema%20nervioso\Impulso%20nervioso%20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500570"/>
            <a:ext cx="6629400" cy="719135"/>
          </a:xfrm>
        </p:spPr>
        <p:txBody>
          <a:bodyPr/>
          <a:lstStyle/>
          <a:p>
            <a:pPr algn="ctr"/>
            <a:r>
              <a:rPr lang="es-AR" sz="3200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3643314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SINAPSIS</a:t>
            </a:r>
            <a:endParaRPr lang="es-A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neurotransmisores</a:t>
            </a:r>
            <a:endParaRPr lang="es-AR" dirty="0"/>
          </a:p>
        </p:txBody>
      </p:sp>
      <p:pic>
        <p:nvPicPr>
          <p:cNvPr id="23554" name="Picture 2" descr="GABA, el neurotransmisor de la calma y la relajación - La Mente es  Maravill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524943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 redondeado"/>
          <p:cNvSpPr/>
          <p:nvPr/>
        </p:nvSpPr>
        <p:spPr>
          <a:xfrm>
            <a:off x="5715008" y="4143380"/>
            <a:ext cx="3143272" cy="2357454"/>
          </a:xfrm>
          <a:prstGeom prst="roundRect">
            <a:avLst/>
          </a:prstGeom>
          <a:solidFill>
            <a:srgbClr val="999B9D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Es una </a:t>
            </a:r>
            <a:r>
              <a:rPr lang="es-A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sustancia química</a:t>
            </a:r>
            <a:r>
              <a:rPr lang="es-AR" dirty="0" smtClean="0">
                <a:solidFill>
                  <a:schemeClr val="tx1"/>
                </a:solidFill>
              </a:rPr>
              <a:t> que permite la transmisión de información de una neurona a otra, hacia una célula muscular o una glándula.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Qué es el IMPULSO NERVIOSO y la SINAPSIS NEURONAL? - Biologo de v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2 Imagen" descr="sinapsis-1024x7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07"/>
            <a:ext cx="9144000" cy="6402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C:\Users\Maria\Pictures\A NEUROPSICOLOG%C3%8DA\Neurotransmisores\111708113-lista-de-neurotransmisores-ilustraci%C3%B3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1962" t="13672" r="22035" b="6250"/>
          <a:stretch>
            <a:fillRect/>
          </a:stretch>
        </p:blipFill>
        <p:spPr bwMode="auto">
          <a:xfrm>
            <a:off x="928662" y="428604"/>
            <a:ext cx="728667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389309"/>
            <a:ext cx="8260672" cy="1039427"/>
          </a:xfrm>
        </p:spPr>
        <p:txBody>
          <a:bodyPr/>
          <a:lstStyle/>
          <a:p>
            <a:r>
              <a:rPr lang="es-AR" dirty="0" smtClean="0"/>
              <a:t>Sinapsis química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1611989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Los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neurotransmisores</a:t>
            </a:r>
            <a:r>
              <a:rPr lang="es-AR" dirty="0" smtClean="0"/>
              <a:t> se sintetizan en el terminal presináptico o en el soma neuronal. Se almacenan en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vesículas sinápticas</a:t>
            </a:r>
            <a:r>
              <a:rPr lang="es-AR" dirty="0" smtClean="0"/>
              <a:t>, que se forman en el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aparato de </a:t>
            </a:r>
            <a:r>
              <a:rPr lang="es-AR" i="1" dirty="0" err="1" smtClean="0">
                <a:solidFill>
                  <a:schemeClr val="accent2">
                    <a:lumMod val="75000"/>
                  </a:schemeClr>
                </a:solidFill>
              </a:rPr>
              <a:t>Golgi</a:t>
            </a:r>
            <a:r>
              <a:rPr lang="es-AR" dirty="0" smtClean="0"/>
              <a:t>. Estas vesículas viajan  por el axón ayudadas por </a:t>
            </a:r>
            <a:r>
              <a:rPr lang="es-AR" i="1" dirty="0" err="1" smtClean="0">
                <a:solidFill>
                  <a:schemeClr val="accent2">
                    <a:lumMod val="75000"/>
                  </a:schemeClr>
                </a:solidFill>
              </a:rPr>
              <a:t>microfilamentos</a:t>
            </a:r>
            <a:r>
              <a:rPr lang="es-AR" dirty="0" smtClean="0"/>
              <a:t>. Cuando llegan a los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botones terminales</a:t>
            </a:r>
            <a:r>
              <a:rPr lang="es-AR" dirty="0" smtClean="0"/>
              <a:t>, los neurotransmisores son liberados a la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hendidura sináptica</a:t>
            </a:r>
            <a:r>
              <a:rPr lang="es-AR" dirty="0" smtClean="0"/>
              <a:t>, alcanzando la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membrana postsináptica </a:t>
            </a:r>
            <a:r>
              <a:rPr lang="es-AR" dirty="0" smtClean="0"/>
              <a:t>donde interaccionan con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receptores </a:t>
            </a:r>
            <a:r>
              <a:rPr lang="es-AR" i="1" dirty="0" err="1" smtClean="0">
                <a:solidFill>
                  <a:schemeClr val="accent2">
                    <a:lumMod val="75000"/>
                  </a:schemeClr>
                </a:solidFill>
              </a:rPr>
              <a:t>postinápticos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u="sng" dirty="0" smtClean="0"/>
              <a:t>específicos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7" name="6 Imagen"/>
          <p:cNvPicPr/>
          <p:nvPr/>
        </p:nvPicPr>
        <p:blipFill>
          <a:blip r:embed="rId2"/>
          <a:srcRect l="18469" t="21096" r="29582" b="24657"/>
          <a:stretch>
            <a:fillRect/>
          </a:stretch>
        </p:blipFill>
        <p:spPr bwMode="auto">
          <a:xfrm>
            <a:off x="1714480" y="3643314"/>
            <a:ext cx="56578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174995"/>
            <a:ext cx="8260672" cy="1039427"/>
          </a:xfrm>
        </p:spPr>
        <p:txBody>
          <a:bodyPr/>
          <a:lstStyle/>
          <a:p>
            <a:r>
              <a:rPr lang="es-AR" dirty="0" smtClean="0"/>
              <a:t>Sinapsis química</a:t>
            </a:r>
            <a:endParaRPr lang="es-AR" dirty="0"/>
          </a:p>
        </p:txBody>
      </p:sp>
      <p:pic>
        <p:nvPicPr>
          <p:cNvPr id="28674" name="Picture 2" descr="C:\Users\Maria\Pictures\A NEUROPSICOLOGÍA\Sinapsis\sinaps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65679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174995"/>
            <a:ext cx="8260672" cy="1039427"/>
          </a:xfrm>
        </p:spPr>
        <p:txBody>
          <a:bodyPr/>
          <a:lstStyle/>
          <a:p>
            <a:r>
              <a:rPr lang="es-AR" dirty="0" smtClean="0"/>
              <a:t>Sinapsis química</a:t>
            </a:r>
            <a:endParaRPr lang="es-AR" dirty="0"/>
          </a:p>
        </p:txBody>
      </p:sp>
      <p:pic>
        <p:nvPicPr>
          <p:cNvPr id="4" name="Picture 2" descr="https://upload.wikimedia.org/wikipedia/commons/a/a0/Sinaps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491993" cy="4957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Video sinapsis química</a:t>
            </a:r>
            <a:endParaRPr lang="es-AR" dirty="0"/>
          </a:p>
        </p:txBody>
      </p:sp>
      <p:pic>
        <p:nvPicPr>
          <p:cNvPr id="4" name="Sinapsis químic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955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5" t="16601" r="39055" b="6250"/>
          <a:stretch>
            <a:fillRect/>
          </a:stretch>
        </p:blipFill>
        <p:spPr bwMode="auto">
          <a:xfrm>
            <a:off x="1214414" y="500042"/>
            <a:ext cx="678661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941" t="20508" r="29722" b="12109"/>
          <a:stretch>
            <a:fillRect/>
          </a:stretch>
        </p:blipFill>
        <p:spPr bwMode="auto">
          <a:xfrm>
            <a:off x="285720" y="1000108"/>
            <a:ext cx="8501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sinapsis</a:t>
            </a:r>
            <a:endParaRPr lang="es-AR" dirty="0"/>
          </a:p>
        </p:txBody>
      </p:sp>
      <p:pic>
        <p:nvPicPr>
          <p:cNvPr id="2050" name="Picture 2" descr="Entendiendo el cerebro: ¿Qué es la sinapsis? Dacer centro de  neurorrehabilitación y daño cerebral"/>
          <p:cNvPicPr>
            <a:picLocks noChangeAspect="1" noChangeArrowheads="1"/>
          </p:cNvPicPr>
          <p:nvPr/>
        </p:nvPicPr>
        <p:blipFill>
          <a:blip r:embed="rId2"/>
          <a:srcRect r="8270"/>
          <a:stretch>
            <a:fillRect/>
          </a:stretch>
        </p:blipFill>
        <p:spPr bwMode="auto">
          <a:xfrm>
            <a:off x="214282" y="2143116"/>
            <a:ext cx="8715404" cy="39588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58" y="2500306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Contactos funcionales por medio de los cuales las neuronas se comunican entre sí y con otras células no nerviosas para transmitir información.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Videos impulsos nerviosos</a:t>
            </a:r>
            <a:endParaRPr lang="es-AR" dirty="0"/>
          </a:p>
        </p:txBody>
      </p:sp>
      <p:pic>
        <p:nvPicPr>
          <p:cNvPr id="6" name="Impulso nervioso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955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 sinapsis (artículo) | Biología humana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55" y="1285860"/>
            <a:ext cx="9267825" cy="3150933"/>
          </a:xfrm>
          <a:prstGeom prst="rect">
            <a:avLst/>
          </a:prstGeom>
          <a:noFill/>
        </p:spPr>
      </p:pic>
      <p:sp>
        <p:nvSpPr>
          <p:cNvPr id="3" name="2 Acorde"/>
          <p:cNvSpPr/>
          <p:nvPr/>
        </p:nvSpPr>
        <p:spPr>
          <a:xfrm rot="6583675">
            <a:off x="5853462" y="1574722"/>
            <a:ext cx="898621" cy="1267507"/>
          </a:xfrm>
          <a:prstGeom prst="chord">
            <a:avLst/>
          </a:prstGeom>
          <a:solidFill>
            <a:srgbClr val="F3A405">
              <a:alpha val="38824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transmisión sináptica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785786" y="2143116"/>
            <a:ext cx="7643866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Transmisión excitadora</a:t>
            </a:r>
            <a:r>
              <a:rPr lang="es-AR" sz="2400" dirty="0" smtClean="0"/>
              <a:t>: aquella que </a:t>
            </a:r>
            <a:r>
              <a:rPr lang="es-AR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incrementa </a:t>
            </a:r>
            <a:r>
              <a:rPr lang="es-AR" sz="2400" dirty="0" smtClean="0"/>
              <a:t>la posibilidad de producir un potencial de acción.</a:t>
            </a:r>
          </a:p>
          <a:p>
            <a:endParaRPr lang="es-AR" sz="2400" dirty="0" smtClean="0"/>
          </a:p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Transmisión inhibidora</a:t>
            </a:r>
            <a:r>
              <a:rPr lang="es-AR" sz="2400" dirty="0" smtClean="0"/>
              <a:t>: aquella que </a:t>
            </a:r>
            <a:r>
              <a:rPr lang="es-AR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reduce</a:t>
            </a:r>
            <a:r>
              <a:rPr lang="es-AR" sz="2400" dirty="0" smtClean="0"/>
              <a:t> la posibilidad de producir un potencial de acción.</a:t>
            </a:r>
          </a:p>
          <a:p>
            <a:endParaRPr lang="es-AR" sz="2400" dirty="0" smtClean="0"/>
          </a:p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Transmisión moduladora</a:t>
            </a:r>
            <a:r>
              <a:rPr lang="es-AR" sz="2400" dirty="0" smtClean="0"/>
              <a:t>: aquella que cambia el patrón y/o la frecuencia de la actividad producida por las células involucradas.</a:t>
            </a:r>
          </a:p>
          <a:p>
            <a:pPr algn="ctr"/>
            <a:endParaRPr lang="es-A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SINPSIS</a:t>
            </a:r>
            <a:endParaRPr lang="es-AR" dirty="0"/>
          </a:p>
        </p:txBody>
      </p:sp>
      <p:pic>
        <p:nvPicPr>
          <p:cNvPr id="20482" name="Picture 2" descr="Pin de Andrea Otero en Nurse student en 2022 | Sinapsis química,  Neurociencia y educacion, Anatomia y fisiologia"/>
          <p:cNvPicPr>
            <a:picLocks noChangeAspect="1" noChangeArrowheads="1"/>
          </p:cNvPicPr>
          <p:nvPr/>
        </p:nvPicPr>
        <p:blipFill>
          <a:blip r:embed="rId2"/>
          <a:srcRect t="22419"/>
          <a:stretch>
            <a:fillRect/>
          </a:stretch>
        </p:blipFill>
        <p:spPr bwMode="auto">
          <a:xfrm>
            <a:off x="1000100" y="1419235"/>
            <a:ext cx="7010400" cy="5438765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4929190" y="2571744"/>
            <a:ext cx="2000264" cy="285752"/>
          </a:xfrm>
          <a:prstGeom prst="roundRect">
            <a:avLst/>
          </a:prstGeom>
          <a:solidFill>
            <a:srgbClr val="F57BEC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 redondeado"/>
          <p:cNvSpPr/>
          <p:nvPr/>
        </p:nvSpPr>
        <p:spPr>
          <a:xfrm>
            <a:off x="4572000" y="3071810"/>
            <a:ext cx="1928826" cy="285752"/>
          </a:xfrm>
          <a:prstGeom prst="roundRect">
            <a:avLst/>
          </a:prstGeom>
          <a:solidFill>
            <a:srgbClr val="F57BEC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5143504" y="3571876"/>
            <a:ext cx="1500198" cy="285752"/>
          </a:xfrm>
          <a:prstGeom prst="roundRect">
            <a:avLst/>
          </a:prstGeom>
          <a:solidFill>
            <a:srgbClr val="F57BEC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4714876" y="3857628"/>
            <a:ext cx="1000132" cy="214314"/>
          </a:xfrm>
          <a:prstGeom prst="roundRect">
            <a:avLst/>
          </a:prstGeom>
          <a:solidFill>
            <a:srgbClr val="F57BEC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2071670" y="4500570"/>
            <a:ext cx="3143272" cy="285752"/>
          </a:xfrm>
          <a:prstGeom prst="round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1428728" y="5000636"/>
            <a:ext cx="642942" cy="214314"/>
          </a:xfrm>
          <a:prstGeom prst="round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2214546" y="5214950"/>
            <a:ext cx="2214578" cy="285752"/>
          </a:xfrm>
          <a:prstGeom prst="round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 redondeado"/>
          <p:cNvSpPr/>
          <p:nvPr/>
        </p:nvSpPr>
        <p:spPr>
          <a:xfrm>
            <a:off x="1142976" y="5929330"/>
            <a:ext cx="1357322" cy="285752"/>
          </a:xfrm>
          <a:prstGeom prst="round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3571868" y="6215082"/>
            <a:ext cx="1000132" cy="285752"/>
          </a:xfrm>
          <a:prstGeom prst="round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 redondeado"/>
          <p:cNvSpPr/>
          <p:nvPr/>
        </p:nvSpPr>
        <p:spPr>
          <a:xfrm>
            <a:off x="6786578" y="357166"/>
            <a:ext cx="2143140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Según el mecanismo de transmisión</a:t>
            </a:r>
            <a:endParaRPr lang="es-A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SINAPSIS ELÉCTRICA</a:t>
            </a:r>
            <a:endParaRPr lang="es-AR" dirty="0"/>
          </a:p>
        </p:txBody>
      </p:sp>
      <p:pic>
        <p:nvPicPr>
          <p:cNvPr id="19458" name="Picture 2" descr="La sinapsis | El Sistema Nervi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93004" y="793022"/>
            <a:ext cx="5286388" cy="684356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714876" y="2612121"/>
            <a:ext cx="3286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Sinapsis en la que las </a:t>
            </a:r>
            <a:r>
              <a:rPr lang="es-AR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corrientes eléctricas </a:t>
            </a:r>
            <a:r>
              <a:rPr lang="es-AR" sz="2000" dirty="0" smtClean="0">
                <a:solidFill>
                  <a:schemeClr val="bg1"/>
                </a:solidFill>
              </a:rPr>
              <a:t>pasan de una neurona a otra debido a que sus membranas presentan </a:t>
            </a:r>
            <a:r>
              <a:rPr lang="es-A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canales iónicos </a:t>
            </a:r>
            <a:r>
              <a:rPr lang="es-AR" sz="2000" dirty="0" smtClean="0">
                <a:solidFill>
                  <a:schemeClr val="bg1"/>
                </a:solidFill>
              </a:rPr>
              <a:t>que se encuentran muy próximos.</a:t>
            </a:r>
            <a:endParaRPr lang="es-A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SINAPSIS ELÉCTRICA</a:t>
            </a:r>
            <a:endParaRPr lang="es-AR" dirty="0"/>
          </a:p>
        </p:txBody>
      </p:sp>
      <p:pic>
        <p:nvPicPr>
          <p:cNvPr id="4" name="3 Imagen" descr="Sinapsis eléctri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37" y="1357298"/>
            <a:ext cx="5638063" cy="550070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20" y="171448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Las membranas de las neuronas presináptica y postsináptica se unen por sus canales iónicos. A estas conexiones, se les llama </a:t>
            </a: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uniones hendidas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3714752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 través de estas uniones la información de una neurona pasa a la otra casi </a:t>
            </a: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instantáneamente</a:t>
            </a:r>
            <a:r>
              <a:rPr lang="es-AR" dirty="0" smtClean="0"/>
              <a:t>. La transmisión es generalmente </a:t>
            </a: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bidireccional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876" y="6072206"/>
            <a:ext cx="33575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Sincronización de las neuronas la mismo tiempo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Sinapsis química</a:t>
            </a:r>
            <a:endParaRPr lang="es-AR" dirty="0"/>
          </a:p>
        </p:txBody>
      </p:sp>
      <p:pic>
        <p:nvPicPr>
          <p:cNvPr id="4" name="Picture 2" descr="Neurotransmisores: ¿Qué son y por qué son importantes? - Médicos de  lesiones personales de El Paso 915-850-0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42" y="1756513"/>
            <a:ext cx="8942352" cy="503007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5720" y="2214554"/>
            <a:ext cx="214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Sinapsis en la que la neurona presináptica libera un </a:t>
            </a:r>
            <a:r>
              <a:rPr lang="es-A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neurotransmisor</a:t>
            </a:r>
            <a:r>
              <a:rPr lang="es-AR" dirty="0" smtClean="0">
                <a:solidFill>
                  <a:schemeClr val="bg1"/>
                </a:solidFill>
              </a:rPr>
              <a:t> al espacio o hendidura sináptica, que actúa sobre los receptores de la neurona postsináptica.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1594</TotalTime>
  <Words>306</Words>
  <Application>Microsoft Office PowerPoint</Application>
  <PresentationFormat>Presentación en pantalla (4:3)</PresentationFormat>
  <Paragraphs>29</Paragraphs>
  <Slides>19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Boticario</vt:lpstr>
      <vt:lpstr>BIOLOGÍA</vt:lpstr>
      <vt:lpstr>sinapsis</vt:lpstr>
      <vt:lpstr>Videos impulsos nerviosos</vt:lpstr>
      <vt:lpstr>Diapositiva 4</vt:lpstr>
      <vt:lpstr>Tipos de transmisión sináptica</vt:lpstr>
      <vt:lpstr>TIPOS DE SINPSIS</vt:lpstr>
      <vt:lpstr>SINAPSIS ELÉCTRICA</vt:lpstr>
      <vt:lpstr>SINAPSIS ELÉCTRICA</vt:lpstr>
      <vt:lpstr>Sinapsis química</vt:lpstr>
      <vt:lpstr>neurotransmisores</vt:lpstr>
      <vt:lpstr>Diapositiva 11</vt:lpstr>
      <vt:lpstr>Diapositiva 12</vt:lpstr>
      <vt:lpstr>Sinapsis química</vt:lpstr>
      <vt:lpstr>Sinapsis química</vt:lpstr>
      <vt:lpstr>Sinapsis química</vt:lpstr>
      <vt:lpstr>Video sinapsis química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75</cp:revision>
  <dcterms:created xsi:type="dcterms:W3CDTF">2022-03-29T18:12:46Z</dcterms:created>
  <dcterms:modified xsi:type="dcterms:W3CDTF">2024-03-10T14:16:12Z</dcterms:modified>
</cp:coreProperties>
</file>