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96" r:id="rId4"/>
    <p:sldId id="297" r:id="rId5"/>
    <p:sldId id="293" r:id="rId6"/>
    <p:sldId id="295" r:id="rId7"/>
    <p:sldId id="294" r:id="rId8"/>
    <p:sldId id="292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7" r:id="rId17"/>
    <p:sldId id="305" r:id="rId18"/>
    <p:sldId id="306" r:id="rId19"/>
    <p:sldId id="288" r:id="rId2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2D5"/>
    <a:srgbClr val="D9A2F8"/>
    <a:srgbClr val="F9A1EF"/>
    <a:srgbClr val="EF11D5"/>
    <a:srgbClr val="94B15F"/>
    <a:srgbClr val="B00C9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3" autoAdjust="0"/>
  </p:normalViewPr>
  <p:slideViewPr>
    <p:cSldViewPr>
      <p:cViewPr varScale="1">
        <p:scale>
          <a:sx n="65" d="100"/>
          <a:sy n="65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320F87-D249-4F71-988A-41A9F3FF0EF2}" type="datetimeFigureOut">
              <a:rPr lang="es-AR" smtClean="0"/>
              <a:pPr/>
              <a:t>09/03/2024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4419600" cy="723528"/>
          </a:xfrm>
        </p:spPr>
        <p:txBody>
          <a:bodyPr/>
          <a:lstStyle/>
          <a:p>
            <a:pPr algn="ctr"/>
            <a:r>
              <a:rPr lang="es-AR" dirty="0" smtClean="0"/>
              <a:t>2022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4000504"/>
            <a:ext cx="6629400" cy="1219201"/>
          </a:xfrm>
        </p:spPr>
        <p:txBody>
          <a:bodyPr/>
          <a:lstStyle/>
          <a:p>
            <a:pPr algn="ctr"/>
            <a:r>
              <a:rPr lang="es-AR" dirty="0" smtClean="0"/>
              <a:t>BIOLOGÍA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785786" y="371475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CONDUCCIÓN NEURAL</a:t>
            </a:r>
            <a:endParaRPr lang="es-A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La zona del cerebro que es más importante para perder peso que tu fuerza de  volunt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05" y="332656"/>
            <a:ext cx="4400359" cy="2475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4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71604" y="785794"/>
            <a:ext cx="6143668" cy="1285884"/>
          </a:xfrm>
          <a:prstGeom prst="rect">
            <a:avLst/>
          </a:prstGeom>
          <a:solidFill>
            <a:schemeClr val="accent2"/>
          </a:solidFill>
          <a:ln w="3175"/>
          <a:effectLst>
            <a:outerShdw blurRad="101600" dist="508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solidFill>
                  <a:schemeClr val="accent5">
                    <a:lumMod val="50000"/>
                  </a:schemeClr>
                </a:solidFill>
              </a:rPr>
              <a:t>POTENCIAL DE MEMBRANA</a:t>
            </a:r>
            <a:endParaRPr lang="es-A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42976" y="2598003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accent2">
                    <a:lumMod val="75000"/>
                  </a:schemeClr>
                </a:solidFill>
              </a:rPr>
              <a:t>Diferencia de carga eléctrica </a:t>
            </a:r>
          </a:p>
          <a:p>
            <a:pPr algn="ctr"/>
            <a:r>
              <a:rPr lang="es-AR" sz="2400" dirty="0" smtClean="0"/>
              <a:t>entre el interior de la membrana y el exterior.</a:t>
            </a:r>
            <a:endParaRPr lang="es-AR" sz="2400" dirty="0"/>
          </a:p>
        </p:txBody>
      </p:sp>
      <p:cxnSp>
        <p:nvCxnSpPr>
          <p:cNvPr id="5" name="4 Conector recto de flecha"/>
          <p:cNvCxnSpPr>
            <a:stCxn id="2" idx="2"/>
          </p:cNvCxnSpPr>
          <p:nvPr/>
        </p:nvCxnSpPr>
        <p:spPr>
          <a:xfrm rot="5400000">
            <a:off x="4357686" y="235743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00034" y="4143380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Las </a:t>
            </a:r>
            <a:r>
              <a:rPr lang="es-AR" b="1" dirty="0" smtClean="0">
                <a:solidFill>
                  <a:srgbClr val="94B15F"/>
                </a:solidFill>
              </a:rPr>
              <a:t>cargas eléctricas </a:t>
            </a:r>
            <a:r>
              <a:rPr lang="es-AR" dirty="0" smtClean="0"/>
              <a:t>se distribuyen de diferentes formas a ambos lados de la membrana.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3643306" y="4143380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Cuanto mayor es la diferencia, </a:t>
            </a:r>
            <a:r>
              <a:rPr lang="es-AR" b="1" dirty="0" smtClean="0">
                <a:solidFill>
                  <a:schemeClr val="accent3">
                    <a:lumMod val="75000"/>
                  </a:schemeClr>
                </a:solidFill>
              </a:rPr>
              <a:t>mayor carga eléctrica </a:t>
            </a:r>
            <a:r>
              <a:rPr lang="es-AR" dirty="0" smtClean="0"/>
              <a:t>presenta la membrana.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6643702" y="414338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Se expresa en </a:t>
            </a:r>
            <a:r>
              <a:rPr lang="es-AR" b="1" dirty="0" err="1" smtClean="0">
                <a:solidFill>
                  <a:srgbClr val="7030A0"/>
                </a:solidFill>
              </a:rPr>
              <a:t>milivoltios</a:t>
            </a:r>
            <a:r>
              <a:rPr lang="es-AR" dirty="0" smtClean="0"/>
              <a:t> (</a:t>
            </a:r>
            <a:r>
              <a:rPr lang="es-AR" dirty="0" err="1" smtClean="0"/>
              <a:t>mV</a:t>
            </a:r>
            <a:r>
              <a:rPr lang="es-AR" dirty="0" smtClean="0"/>
              <a:t>)</a:t>
            </a:r>
            <a:endParaRPr lang="es-AR" dirty="0"/>
          </a:p>
        </p:txBody>
      </p:sp>
      <p:cxnSp>
        <p:nvCxnSpPr>
          <p:cNvPr id="10" name="9 Conector recto de flecha"/>
          <p:cNvCxnSpPr>
            <a:stCxn id="3" idx="2"/>
          </p:cNvCxnSpPr>
          <p:nvPr/>
        </p:nvCxnSpPr>
        <p:spPr>
          <a:xfrm rot="5400000">
            <a:off x="3250397" y="2607463"/>
            <a:ext cx="571504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3" idx="2"/>
          </p:cNvCxnSpPr>
          <p:nvPr/>
        </p:nvCxnSpPr>
        <p:spPr>
          <a:xfrm rot="16200000" flipH="1">
            <a:off x="5536413" y="2536025"/>
            <a:ext cx="571504" cy="2357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3" idx="2"/>
          </p:cNvCxnSpPr>
          <p:nvPr/>
        </p:nvCxnSpPr>
        <p:spPr>
          <a:xfrm rot="5400000">
            <a:off x="4321967" y="375047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1214422"/>
            <a:ext cx="3857652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  <a:effectLst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accent6">
                    <a:lumMod val="50000"/>
                  </a:schemeClr>
                </a:solidFill>
              </a:rPr>
              <a:t>CAMBIOS EN LA </a:t>
            </a:r>
          </a:p>
          <a:p>
            <a:pPr algn="ctr"/>
            <a:r>
              <a:rPr lang="es-AR" sz="2000" b="1" dirty="0" smtClean="0">
                <a:solidFill>
                  <a:schemeClr val="accent6">
                    <a:lumMod val="50000"/>
                  </a:schemeClr>
                </a:solidFill>
              </a:rPr>
              <a:t>DISTRIBUCIÓN DE CARGAS</a:t>
            </a:r>
            <a:endParaRPr lang="es-A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86314" y="1357298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¿Cuáles son los factores que permiten que la distribución de cargas </a:t>
            </a:r>
            <a:r>
              <a:rPr lang="es-AR" sz="2000" b="1" dirty="0" smtClean="0"/>
              <a:t>cambie</a:t>
            </a:r>
            <a:r>
              <a:rPr lang="es-AR" sz="2000" dirty="0" smtClean="0"/>
              <a:t>?</a:t>
            </a:r>
            <a:endParaRPr lang="es-AR" sz="2000" dirty="0"/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1928794" y="4000504"/>
            <a:ext cx="2143140" cy="10715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MOVIMIENTOS DE IONES</a:t>
            </a:r>
            <a:endParaRPr lang="es-AR" dirty="0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5357818" y="4000504"/>
            <a:ext cx="2143140" cy="10715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PERMEABILIDAD DE LA MEMBRANA</a:t>
            </a:r>
            <a:endParaRPr lang="es-AR" dirty="0"/>
          </a:p>
        </p:txBody>
      </p:sp>
      <p:cxnSp>
        <p:nvCxnSpPr>
          <p:cNvPr id="9" name="8 Conector recto de flecha"/>
          <p:cNvCxnSpPr>
            <a:stCxn id="5" idx="2"/>
          </p:cNvCxnSpPr>
          <p:nvPr/>
        </p:nvCxnSpPr>
        <p:spPr>
          <a:xfrm rot="5400000">
            <a:off x="4197872" y="1554673"/>
            <a:ext cx="1176891" cy="3429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5" idx="2"/>
          </p:cNvCxnSpPr>
          <p:nvPr/>
        </p:nvCxnSpPr>
        <p:spPr>
          <a:xfrm rot="5400000">
            <a:off x="5947309" y="3233466"/>
            <a:ext cx="1106247" cy="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000496" y="714356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¿Qué es lo que ocasiona que los </a:t>
            </a:r>
            <a:r>
              <a:rPr lang="es-AR" sz="2000" b="1" dirty="0" smtClean="0"/>
              <a:t>iones</a:t>
            </a:r>
            <a:r>
              <a:rPr lang="es-AR" sz="2000" dirty="0" smtClean="0"/>
              <a:t> se muevan de un lugar a otro?</a:t>
            </a:r>
            <a:endParaRPr lang="es-AR" sz="2000" dirty="0"/>
          </a:p>
        </p:txBody>
      </p:sp>
      <p:sp>
        <p:nvSpPr>
          <p:cNvPr id="3" name="2 Redondear rectángulo de esquina diagonal"/>
          <p:cNvSpPr/>
          <p:nvPr/>
        </p:nvSpPr>
        <p:spPr>
          <a:xfrm>
            <a:off x="1214414" y="571480"/>
            <a:ext cx="2428892" cy="13573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/>
              <a:t>MOVIMIENTOS DE IONES</a:t>
            </a:r>
            <a:endParaRPr lang="es-AR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500562" y="17144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Dos fuerzas:</a:t>
            </a:r>
            <a:endParaRPr lang="es-AR" dirty="0"/>
          </a:p>
        </p:txBody>
      </p:sp>
      <p:sp>
        <p:nvSpPr>
          <p:cNvPr id="5" name="4 Explosión 1"/>
          <p:cNvSpPr/>
          <p:nvPr/>
        </p:nvSpPr>
        <p:spPr>
          <a:xfrm>
            <a:off x="500034" y="2928934"/>
            <a:ext cx="3071834" cy="3000396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6">
                    <a:lumMod val="50000"/>
                  </a:schemeClr>
                </a:solidFill>
              </a:rPr>
              <a:t>Fuerza de difusión</a:t>
            </a:r>
            <a:endParaRPr lang="es-A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5 Explosión 1"/>
          <p:cNvSpPr/>
          <p:nvPr/>
        </p:nvSpPr>
        <p:spPr>
          <a:xfrm>
            <a:off x="5072066" y="3429000"/>
            <a:ext cx="3357586" cy="3071834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6">
                    <a:lumMod val="50000"/>
                  </a:schemeClr>
                </a:solidFill>
              </a:rPr>
              <a:t>Presión electroestática</a:t>
            </a:r>
            <a:endParaRPr lang="es-AR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rot="10800000" flipV="1">
            <a:off x="3286128" y="2214554"/>
            <a:ext cx="1571625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H="1">
            <a:off x="5072067" y="2643180"/>
            <a:ext cx="1428758" cy="571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3286116" y="2857496"/>
            <a:ext cx="128588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QUÍMICA</a:t>
            </a:r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000628" y="3000372"/>
            <a:ext cx="150019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ELÉCTRICA</a:t>
            </a:r>
            <a:endParaRPr lang="es-AR" dirty="0"/>
          </a:p>
        </p:txBody>
      </p:sp>
      <p:sp>
        <p:nvSpPr>
          <p:cNvPr id="24" name="23 Bisel"/>
          <p:cNvSpPr/>
          <p:nvPr/>
        </p:nvSpPr>
        <p:spPr>
          <a:xfrm>
            <a:off x="857224" y="6143644"/>
            <a:ext cx="4572032" cy="500066"/>
          </a:xfrm>
          <a:prstGeom prst="beve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GRADIENTE ELECTROQUÍMICO</a:t>
            </a:r>
            <a:endParaRPr lang="es-A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 de flecha"/>
          <p:cNvCxnSpPr>
            <a:stCxn id="4" idx="3"/>
          </p:cNvCxnSpPr>
          <p:nvPr/>
        </p:nvCxnSpPr>
        <p:spPr>
          <a:xfrm flipV="1">
            <a:off x="3357554" y="3071811"/>
            <a:ext cx="3286148" cy="3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dondear rectángulo de esquina diagonal"/>
          <p:cNvSpPr/>
          <p:nvPr/>
        </p:nvSpPr>
        <p:spPr>
          <a:xfrm>
            <a:off x="714348" y="571480"/>
            <a:ext cx="2786082" cy="1428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/>
              <a:t>PERMEABILIDAD DE LA MEMBRANA</a:t>
            </a:r>
            <a:endParaRPr lang="es-AR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643306" y="770263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¿Qué es lo que hace que la membrana sea </a:t>
            </a:r>
            <a:r>
              <a:rPr lang="es-AR" sz="2000" b="1" dirty="0" smtClean="0"/>
              <a:t>permeable</a:t>
            </a:r>
            <a:r>
              <a:rPr lang="es-AR" sz="2000" dirty="0" smtClean="0"/>
              <a:t> a unos iones y a otros no?</a:t>
            </a:r>
            <a:endParaRPr lang="es-AR" sz="20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571472" y="2786058"/>
            <a:ext cx="2786082" cy="642942"/>
          </a:xfrm>
          <a:prstGeom prst="roundRect">
            <a:avLst/>
          </a:prstGeom>
          <a:solidFill>
            <a:srgbClr val="D9A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solidFill>
                  <a:schemeClr val="accent6">
                    <a:lumMod val="50000"/>
                  </a:schemeClr>
                </a:solidFill>
              </a:rPr>
              <a:t>MEMBRANA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86182" y="2857496"/>
            <a:ext cx="2286016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err="1" smtClean="0"/>
              <a:t>Bicapa</a:t>
            </a:r>
            <a:r>
              <a:rPr lang="es-AR" dirty="0" smtClean="0"/>
              <a:t> lipídica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6572264" y="2782669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La mayor parte </a:t>
            </a:r>
          </a:p>
          <a:p>
            <a:pPr algn="ctr"/>
            <a:r>
              <a:rPr lang="es-AR" dirty="0" smtClean="0"/>
              <a:t>es </a:t>
            </a:r>
            <a:r>
              <a:rPr lang="es-AR" b="1" dirty="0" err="1" smtClean="0"/>
              <a:t>hidrofóbica</a:t>
            </a:r>
            <a:endParaRPr lang="es-AR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421481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No</a:t>
            </a:r>
            <a:r>
              <a:rPr lang="es-AR" dirty="0" smtClean="0"/>
              <a:t> permite el paso de </a:t>
            </a:r>
            <a:r>
              <a:rPr lang="es-AR" b="1" dirty="0" smtClean="0"/>
              <a:t>IONES</a:t>
            </a:r>
            <a:r>
              <a:rPr lang="es-AR" dirty="0" smtClean="0"/>
              <a:t> porque son hidrosolubles.</a:t>
            </a:r>
            <a:endParaRPr lang="es-AR" b="1" dirty="0"/>
          </a:p>
        </p:txBody>
      </p:sp>
      <p:cxnSp>
        <p:nvCxnSpPr>
          <p:cNvPr id="14" name="13 Conector recto de flecha"/>
          <p:cNvCxnSpPr/>
          <p:nvPr/>
        </p:nvCxnSpPr>
        <p:spPr>
          <a:xfrm rot="5400000">
            <a:off x="7500958" y="378619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 redondeado"/>
          <p:cNvSpPr/>
          <p:nvPr/>
        </p:nvSpPr>
        <p:spPr>
          <a:xfrm>
            <a:off x="3857620" y="4214818"/>
            <a:ext cx="1571636" cy="11430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CANALES</a:t>
            </a:r>
          </a:p>
          <a:p>
            <a:pPr algn="ctr"/>
            <a:r>
              <a:rPr lang="es-AR" dirty="0" smtClean="0"/>
              <a:t> IÓNICOS</a:t>
            </a:r>
            <a:endParaRPr lang="es-AR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928662" y="5000636"/>
            <a:ext cx="1571636" cy="11430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BOMBAS</a:t>
            </a:r>
          </a:p>
          <a:p>
            <a:pPr algn="ctr"/>
            <a:r>
              <a:rPr lang="es-AR" dirty="0" smtClean="0"/>
              <a:t> IÓNICAS</a:t>
            </a:r>
            <a:endParaRPr lang="es-AR" dirty="0"/>
          </a:p>
        </p:txBody>
      </p:sp>
      <p:sp>
        <p:nvSpPr>
          <p:cNvPr id="21" name="20 Flecha izquierda"/>
          <p:cNvSpPr/>
          <p:nvPr/>
        </p:nvSpPr>
        <p:spPr>
          <a:xfrm>
            <a:off x="5643570" y="4572008"/>
            <a:ext cx="1000132" cy="357190"/>
          </a:xfrm>
          <a:prstGeom prst="leftArrow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Flecha izquierda"/>
          <p:cNvSpPr/>
          <p:nvPr/>
        </p:nvSpPr>
        <p:spPr>
          <a:xfrm rot="19939172">
            <a:off x="2740345" y="4926746"/>
            <a:ext cx="1000132" cy="357190"/>
          </a:xfrm>
          <a:prstGeom prst="leftArrow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642918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</a:t>
            </a:r>
            <a:r>
              <a:rPr lang="es-AR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diferentes valores </a:t>
            </a:r>
            <a:r>
              <a:rPr lang="es-A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adopta el </a:t>
            </a:r>
            <a:r>
              <a:rPr lang="es-AR" sz="2800" b="1" i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potencial de membrana </a:t>
            </a:r>
            <a:r>
              <a:rPr lang="es-A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dependen de los cambios en la </a:t>
            </a:r>
            <a:r>
              <a:rPr lang="es-AR" sz="2800" b="1" u="sng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distribución de cargas</a:t>
            </a:r>
            <a:r>
              <a:rPr lang="es-A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s-A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71472" y="4357694"/>
            <a:ext cx="2857520" cy="1643074"/>
          </a:xfrm>
          <a:prstGeom prst="roundRect">
            <a:avLst/>
          </a:prstGeom>
          <a:solidFill>
            <a:srgbClr val="6D72D5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/>
              <a:t>POTENCIAL </a:t>
            </a:r>
          </a:p>
          <a:p>
            <a:pPr algn="ctr"/>
            <a:r>
              <a:rPr lang="es-AR" sz="3200" dirty="0" smtClean="0"/>
              <a:t>DE </a:t>
            </a:r>
          </a:p>
          <a:p>
            <a:pPr algn="ctr"/>
            <a:r>
              <a:rPr lang="es-AR" sz="3200" dirty="0" smtClean="0"/>
              <a:t>REPOSO</a:t>
            </a:r>
            <a:endParaRPr lang="es-AR" sz="32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5786446" y="4357694"/>
            <a:ext cx="2857520" cy="1643074"/>
          </a:xfrm>
          <a:prstGeom prst="roundRect">
            <a:avLst/>
          </a:prstGeom>
          <a:solidFill>
            <a:srgbClr val="6D72D5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/>
              <a:t>POTENCIAL </a:t>
            </a:r>
          </a:p>
          <a:p>
            <a:pPr algn="ctr"/>
            <a:r>
              <a:rPr lang="es-AR" sz="3200" dirty="0" smtClean="0"/>
              <a:t>DE </a:t>
            </a:r>
          </a:p>
          <a:p>
            <a:pPr algn="ctr"/>
            <a:r>
              <a:rPr lang="es-AR" sz="3200" dirty="0" smtClean="0"/>
              <a:t>ACCIÓN</a:t>
            </a:r>
            <a:endParaRPr lang="es-AR" sz="3200" dirty="0"/>
          </a:p>
        </p:txBody>
      </p:sp>
      <p:sp>
        <p:nvSpPr>
          <p:cNvPr id="5" name="4 Flecha a la derecha con bandas"/>
          <p:cNvSpPr/>
          <p:nvPr/>
        </p:nvSpPr>
        <p:spPr>
          <a:xfrm rot="2987065">
            <a:off x="5477853" y="2807548"/>
            <a:ext cx="2071702" cy="71438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Flecha a la derecha con bandas"/>
          <p:cNvSpPr/>
          <p:nvPr/>
        </p:nvSpPr>
        <p:spPr>
          <a:xfrm rot="7724057">
            <a:off x="1533961" y="2817445"/>
            <a:ext cx="2071702" cy="71438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428604"/>
            <a:ext cx="4000528" cy="11430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 smtClean="0">
                <a:solidFill>
                  <a:schemeClr val="accent6">
                    <a:lumMod val="75000"/>
                  </a:schemeClr>
                </a:solidFill>
              </a:rPr>
              <a:t>POTENCIAL DE REPOSO</a:t>
            </a:r>
            <a:endParaRPr lang="es-A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158" y="2214554"/>
            <a:ext cx="86565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/>
              <a:t>La diferencia de potencial a través de sus membranas es de </a:t>
            </a:r>
            <a:r>
              <a:rPr lang="es-AR" sz="2000" b="1" dirty="0" smtClean="0">
                <a:solidFill>
                  <a:schemeClr val="accent2"/>
                </a:solidFill>
              </a:rPr>
              <a:t>-70mV</a:t>
            </a:r>
            <a:r>
              <a:rPr lang="es-AR" sz="2000" dirty="0" smtClean="0"/>
              <a:t>.</a:t>
            </a:r>
          </a:p>
          <a:p>
            <a:endParaRPr lang="es-AR" sz="2000" dirty="0" smtClean="0"/>
          </a:p>
          <a:p>
            <a:r>
              <a:rPr lang="es-AR" sz="2000" dirty="0" smtClean="0"/>
              <a:t>El potencial de reposo es </a:t>
            </a:r>
            <a:r>
              <a:rPr lang="es-AR" sz="2000" b="1" dirty="0" smtClean="0">
                <a:solidFill>
                  <a:schemeClr val="accent2"/>
                </a:solidFill>
              </a:rPr>
              <a:t>negativo</a:t>
            </a:r>
            <a:r>
              <a:rPr lang="es-AR" sz="2000" dirty="0" smtClean="0"/>
              <a:t>.</a:t>
            </a:r>
          </a:p>
          <a:p>
            <a:endParaRPr lang="es-AR" sz="2000" dirty="0" smtClean="0"/>
          </a:p>
          <a:p>
            <a:r>
              <a:rPr lang="es-AR" sz="2000" dirty="0" smtClean="0"/>
              <a:t>La neurona está </a:t>
            </a:r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</a:rPr>
              <a:t>polarizada</a:t>
            </a:r>
            <a:r>
              <a:rPr lang="es-AR" sz="2000" dirty="0" smtClean="0"/>
              <a:t>.</a:t>
            </a:r>
            <a:endParaRPr lang="es-AR" sz="20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500166" y="4429132"/>
            <a:ext cx="6572296" cy="18573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Es más permeable al K+ que al </a:t>
            </a:r>
            <a:r>
              <a:rPr lang="es-AR" dirty="0" err="1" smtClean="0"/>
              <a:t>Na</a:t>
            </a:r>
            <a:r>
              <a:rPr lang="es-AR" dirty="0" smtClean="0"/>
              <a:t>+.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Es permeable sólo para algunos Cl-.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Es impermeable a las proteínas de carga negativa.</a:t>
            </a:r>
            <a:endParaRPr lang="es-A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hatsApp Image 2022-06-21 at 11.13.23 PM.jpeg"/>
          <p:cNvPicPr>
            <a:picLocks noChangeAspect="1"/>
          </p:cNvPicPr>
          <p:nvPr/>
        </p:nvPicPr>
        <p:blipFill>
          <a:blip r:embed="rId2"/>
          <a:srcRect l="13889" t="7291" r="9722" b="14583"/>
          <a:stretch>
            <a:fillRect/>
          </a:stretch>
        </p:blipFill>
        <p:spPr>
          <a:xfrm>
            <a:off x="2214546" y="214290"/>
            <a:ext cx="4714908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428604"/>
            <a:ext cx="4000528" cy="11430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 smtClean="0">
                <a:solidFill>
                  <a:schemeClr val="accent6">
                    <a:lumMod val="75000"/>
                  </a:schemeClr>
                </a:solidFill>
              </a:rPr>
              <a:t>POTENCIAL DE ACCIÓN</a:t>
            </a:r>
            <a:endParaRPr lang="es-A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158" y="2214554"/>
            <a:ext cx="85715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/>
              <a:t>La diferencia de potencial a través de sus membranas es de </a:t>
            </a:r>
            <a:r>
              <a:rPr lang="es-AR" sz="2000" b="1" dirty="0" smtClean="0">
                <a:solidFill>
                  <a:schemeClr val="accent2"/>
                </a:solidFill>
              </a:rPr>
              <a:t>50mV</a:t>
            </a:r>
            <a:r>
              <a:rPr lang="es-AR" sz="2000" dirty="0" smtClean="0"/>
              <a:t>.</a:t>
            </a:r>
          </a:p>
          <a:p>
            <a:endParaRPr lang="es-AR" sz="2000" dirty="0" smtClean="0"/>
          </a:p>
          <a:p>
            <a:r>
              <a:rPr lang="es-AR" sz="2000" dirty="0" smtClean="0"/>
              <a:t>El potencial de acción es </a:t>
            </a:r>
            <a:r>
              <a:rPr lang="es-AR" sz="2000" b="1" dirty="0" smtClean="0">
                <a:solidFill>
                  <a:schemeClr val="accent2"/>
                </a:solidFill>
              </a:rPr>
              <a:t>positivo</a:t>
            </a:r>
            <a:r>
              <a:rPr lang="es-AR" sz="2000" dirty="0" smtClean="0"/>
              <a:t>.</a:t>
            </a:r>
          </a:p>
          <a:p>
            <a:endParaRPr lang="es-AR" sz="2000" dirty="0" smtClean="0"/>
          </a:p>
          <a:p>
            <a:r>
              <a:rPr lang="es-AR" sz="2000" dirty="0" smtClean="0"/>
              <a:t>La neurona está </a:t>
            </a:r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</a:rPr>
              <a:t>despolarizada</a:t>
            </a:r>
            <a:r>
              <a:rPr lang="es-AR" sz="2000" dirty="0" smtClean="0"/>
              <a:t>.</a:t>
            </a:r>
            <a:endParaRPr lang="es-AR" sz="20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500166" y="4429132"/>
            <a:ext cx="6572296" cy="18573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 Aumenta la permeabilidad de </a:t>
            </a:r>
            <a:r>
              <a:rPr lang="es-AR" dirty="0" err="1" smtClean="0"/>
              <a:t>Na</a:t>
            </a:r>
            <a:r>
              <a:rPr lang="es-AR" dirty="0" smtClean="0"/>
              <a:t>+.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 Aumenta la permeabilidad de K+.</a:t>
            </a:r>
            <a:endParaRPr lang="es-A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▷ Todo sobre el potencial de acción [+VIDEO] ✓ mDurance estud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839" y="142876"/>
            <a:ext cx="6728053" cy="6643710"/>
          </a:xfrm>
          <a:prstGeom prst="rect">
            <a:avLst/>
          </a:prstGeom>
          <a:noFill/>
        </p:spPr>
      </p:pic>
      <p:sp>
        <p:nvSpPr>
          <p:cNvPr id="4" name="3 Rectángulo redondeado"/>
          <p:cNvSpPr/>
          <p:nvPr/>
        </p:nvSpPr>
        <p:spPr>
          <a:xfrm>
            <a:off x="5286380" y="357166"/>
            <a:ext cx="3500462" cy="22145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El cambio en la proporción de iones que entran y salen de la neurona se produce cuando el potencial de membrana alcanza el umbral de excitación.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erebro de dibujos animados dando el visto bueno y hablar fotomural •  fotomurales cerebral, membrana, empollón | myloview.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13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21" y="3068960"/>
            <a:ext cx="3810000" cy="328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Almacenamiento de acceso secuencial"/>
          <p:cNvSpPr/>
          <p:nvPr/>
        </p:nvSpPr>
        <p:spPr>
          <a:xfrm rot="919947">
            <a:off x="1808109" y="1202563"/>
            <a:ext cx="4222329" cy="2717774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7652" name="Picture 4" descr="44 ideas de Gracias | imagenes para dar gracias, imágenes de gracias,  graci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05" t="28312" r="10934" b="29185"/>
          <a:stretch/>
        </p:blipFill>
        <p:spPr bwMode="auto">
          <a:xfrm rot="1254929">
            <a:off x="2252688" y="1918911"/>
            <a:ext cx="3333169" cy="1285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37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a ilustración del vector. Ilustración de trazado, poste - 45645915"/>
          <p:cNvPicPr>
            <a:picLocks noChangeAspect="1" noChangeArrowheads="1"/>
          </p:cNvPicPr>
          <p:nvPr/>
        </p:nvPicPr>
        <p:blipFill>
          <a:blip r:embed="rId2"/>
          <a:srcRect l="3243" t="9730" r="4323" b="14053"/>
          <a:stretch>
            <a:fillRect/>
          </a:stretch>
        </p:blipFill>
        <p:spPr bwMode="auto">
          <a:xfrm>
            <a:off x="928662" y="214290"/>
            <a:ext cx="7500990" cy="639934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714612" y="1285860"/>
            <a:ext cx="371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“Para el </a:t>
            </a:r>
            <a:r>
              <a:rPr lang="es-AR" sz="2400" b="1" dirty="0" smtClean="0">
                <a:solidFill>
                  <a:srgbClr val="B00C9C"/>
                </a:solidFill>
              </a:rPr>
              <a:t>funcionamiento psicológico normal</a:t>
            </a:r>
            <a:r>
              <a:rPr lang="es-AR" sz="2400" dirty="0" smtClean="0"/>
              <a:t>, se requiere una </a:t>
            </a:r>
            <a:r>
              <a:rPr lang="es-AR" sz="2400" dirty="0" smtClean="0">
                <a:solidFill>
                  <a:srgbClr val="B00C9C"/>
                </a:solidFill>
              </a:rPr>
              <a:t>actividad neural normal</a:t>
            </a:r>
            <a:r>
              <a:rPr lang="es-AR" sz="2400" dirty="0" smtClean="0"/>
              <a:t>.</a:t>
            </a:r>
          </a:p>
          <a:p>
            <a:r>
              <a:rPr lang="es-AR" sz="2400" dirty="0" smtClean="0"/>
              <a:t>Los conocimientos de la conducción neural y la transmisión sináptica son la mejor baza de cualquier </a:t>
            </a:r>
            <a:r>
              <a:rPr lang="es-AR" sz="2400" b="1" dirty="0" smtClean="0">
                <a:solidFill>
                  <a:schemeClr val="accent4">
                    <a:lumMod val="75000"/>
                  </a:schemeClr>
                </a:solidFill>
              </a:rPr>
              <a:t>psicólogo</a:t>
            </a:r>
            <a:r>
              <a:rPr lang="es-AR" sz="2400" dirty="0" smtClean="0"/>
              <a:t>”.</a:t>
            </a:r>
            <a:endParaRPr lang="es-AR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572264" y="6143644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Pinel, John (2007)</a:t>
            </a:r>
            <a:endParaRPr lang="es-AR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Una red neuronal artificial puede 'aprender' el lenguaje humano |  TECNOLOGIA | EL COMERCIO PER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508" name="AutoShape 4" descr="Una red neuronal artificial puede 'aprender' el lenguaje hu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 l="14824" t="22461" r="39605" b="32617"/>
          <a:stretch>
            <a:fillRect/>
          </a:stretch>
        </p:blipFill>
        <p:spPr bwMode="auto">
          <a:xfrm>
            <a:off x="428596" y="1071546"/>
            <a:ext cx="837843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asta los 90 años, cerebro humano genera neuronas - Noticias de Michoac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33129" cy="5191128"/>
          </a:xfrm>
          <a:prstGeom prst="rect">
            <a:avLst/>
          </a:prstGeom>
          <a:noFill/>
        </p:spPr>
      </p:pic>
      <p:sp>
        <p:nvSpPr>
          <p:cNvPr id="3" name="2 Rectángulo redondeado"/>
          <p:cNvSpPr/>
          <p:nvPr/>
        </p:nvSpPr>
        <p:spPr>
          <a:xfrm>
            <a:off x="571472" y="5786454"/>
            <a:ext cx="1928826" cy="7143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CÓDIGO</a:t>
            </a:r>
            <a:endParaRPr lang="es-AR" b="1" dirty="0"/>
          </a:p>
        </p:txBody>
      </p:sp>
      <p:sp>
        <p:nvSpPr>
          <p:cNvPr id="4" name="3 Elipse"/>
          <p:cNvSpPr/>
          <p:nvPr/>
        </p:nvSpPr>
        <p:spPr>
          <a:xfrm>
            <a:off x="3143240" y="5786454"/>
            <a:ext cx="2286016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solidFill>
                  <a:schemeClr val="accent6">
                    <a:lumMod val="50000"/>
                  </a:schemeClr>
                </a:solidFill>
              </a:rPr>
              <a:t>Señales</a:t>
            </a:r>
            <a:endParaRPr lang="es-A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43636" y="5643578"/>
            <a:ext cx="2357454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ELÉCTRICAS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43636" y="6215082"/>
            <a:ext cx="2357454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</a:rPr>
              <a:t>QUÍMICAS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7 Conector recto"/>
          <p:cNvCxnSpPr>
            <a:stCxn id="3" idx="3"/>
            <a:endCxn id="4" idx="2"/>
          </p:cNvCxnSpPr>
          <p:nvPr/>
        </p:nvCxnSpPr>
        <p:spPr>
          <a:xfrm>
            <a:off x="2500298" y="6143644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4" idx="6"/>
            <a:endCxn id="5" idx="1"/>
          </p:cNvCxnSpPr>
          <p:nvPr/>
        </p:nvCxnSpPr>
        <p:spPr>
          <a:xfrm flipV="1">
            <a:off x="5429256" y="5822173"/>
            <a:ext cx="714380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4" idx="6"/>
            <a:endCxn id="6" idx="1"/>
          </p:cNvCxnSpPr>
          <p:nvPr/>
        </p:nvCxnSpPr>
        <p:spPr>
          <a:xfrm>
            <a:off x="5429256" y="6143644"/>
            <a:ext cx="714380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structura atomica | Atomo, Enseñanza de química, Atomos dibujo"/>
          <p:cNvPicPr>
            <a:picLocks noChangeAspect="1" noChangeArrowheads="1"/>
          </p:cNvPicPr>
          <p:nvPr/>
        </p:nvPicPr>
        <p:blipFill>
          <a:blip r:embed="rId2"/>
          <a:srcRect t="11552"/>
          <a:stretch>
            <a:fillRect/>
          </a:stretch>
        </p:blipFill>
        <p:spPr bwMode="auto">
          <a:xfrm>
            <a:off x="2285984" y="2357430"/>
            <a:ext cx="4584233" cy="4027611"/>
          </a:xfrm>
          <a:prstGeom prst="rect">
            <a:avLst/>
          </a:prstGeom>
          <a:noFill/>
        </p:spPr>
      </p:pic>
      <p:sp>
        <p:nvSpPr>
          <p:cNvPr id="4" name="3 Rectángulo redondeado"/>
          <p:cNvSpPr/>
          <p:nvPr/>
        </p:nvSpPr>
        <p:spPr>
          <a:xfrm>
            <a:off x="428596" y="642918"/>
            <a:ext cx="2857520" cy="92869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b="1" dirty="0" smtClean="0">
                <a:solidFill>
                  <a:schemeClr val="accent6">
                    <a:lumMod val="50000"/>
                  </a:schemeClr>
                </a:solidFill>
              </a:rPr>
              <a:t>ÁTOMO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00430" y="357166"/>
            <a:ext cx="5500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El átomo es la </a:t>
            </a:r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</a:rPr>
              <a:t>unidad más pequeña de la materia</a:t>
            </a:r>
            <a:r>
              <a:rPr lang="es-AR" sz="2000" dirty="0" smtClean="0"/>
              <a:t> que tiene propiedades de un elemento químico.​ </a:t>
            </a:r>
          </a:p>
          <a:p>
            <a:r>
              <a:rPr lang="es-AR" sz="2000" dirty="0" smtClean="0"/>
              <a:t>Cada sólido, líquido, gas y plasma se compone de </a:t>
            </a:r>
            <a:r>
              <a:rPr lang="es-AR" sz="2000" dirty="0" smtClean="0">
                <a:solidFill>
                  <a:schemeClr val="accent2">
                    <a:lumMod val="75000"/>
                  </a:schemeClr>
                </a:solidFill>
              </a:rPr>
              <a:t>átomos neutros o ionizados</a:t>
            </a:r>
            <a:r>
              <a:rPr lang="es-AR" sz="2000" dirty="0" smtClean="0"/>
              <a:t>. </a:t>
            </a:r>
            <a:endParaRPr lang="es-A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929322" y="357166"/>
            <a:ext cx="2857520" cy="92869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b="1" dirty="0" smtClean="0">
                <a:solidFill>
                  <a:schemeClr val="accent6">
                    <a:lumMod val="50000"/>
                  </a:schemeClr>
                </a:solidFill>
              </a:rPr>
              <a:t>ÁTOMO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2" name="Picture 2" descr="Qué es un Átomo? » Su definición y sus partes 2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5334037" cy="342902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215074" y="1857364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Eléctricamente neutro</a:t>
            </a:r>
            <a:endParaRPr lang="es-AR" sz="2000" dirty="0"/>
          </a:p>
        </p:txBody>
      </p:sp>
      <p:cxnSp>
        <p:nvCxnSpPr>
          <p:cNvPr id="6" name="5 Conector recto de flecha"/>
          <p:cNvCxnSpPr>
            <a:stCxn id="2" idx="2"/>
            <a:endCxn id="4" idx="0"/>
          </p:cNvCxnSpPr>
          <p:nvPr/>
        </p:nvCxnSpPr>
        <p:spPr>
          <a:xfrm rot="5400000">
            <a:off x="7072330" y="157161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 redondeado"/>
          <p:cNvSpPr/>
          <p:nvPr/>
        </p:nvSpPr>
        <p:spPr>
          <a:xfrm>
            <a:off x="5929322" y="3357562"/>
            <a:ext cx="2857520" cy="928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b="1" dirty="0" smtClean="0">
                <a:solidFill>
                  <a:schemeClr val="accent6">
                    <a:lumMod val="50000"/>
                  </a:schemeClr>
                </a:solidFill>
              </a:rPr>
              <a:t>ION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15074" y="4925809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Es un átomo con </a:t>
            </a:r>
            <a:r>
              <a:rPr lang="es-AR" sz="2000" b="1" dirty="0" smtClean="0"/>
              <a:t>carga eléctrica</a:t>
            </a:r>
            <a:endParaRPr lang="es-AR" sz="2000" b="1" dirty="0"/>
          </a:p>
        </p:txBody>
      </p:sp>
      <p:cxnSp>
        <p:nvCxnSpPr>
          <p:cNvPr id="10" name="9 Conector recto de flecha"/>
          <p:cNvCxnSpPr/>
          <p:nvPr/>
        </p:nvCxnSpPr>
        <p:spPr>
          <a:xfrm rot="5400000">
            <a:off x="7073124" y="457121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571472" y="1955061"/>
            <a:ext cx="8215370" cy="3545641"/>
            <a:chOff x="571472" y="1214422"/>
            <a:chExt cx="8215370" cy="3545641"/>
          </a:xfrm>
        </p:grpSpPr>
        <p:pic>
          <p:nvPicPr>
            <p:cNvPr id="19458" name="Picture 2" descr="Bienvenidos a Descubrir La Química : Diferencia entre catión y anión"/>
            <p:cNvPicPr>
              <a:picLocks noChangeAspect="1" noChangeArrowheads="1"/>
            </p:cNvPicPr>
            <p:nvPr/>
          </p:nvPicPr>
          <p:blipFill>
            <a:blip r:embed="rId2"/>
            <a:srcRect l="4348" t="10359" r="14130" b="2624"/>
            <a:stretch>
              <a:fillRect/>
            </a:stretch>
          </p:blipFill>
          <p:spPr bwMode="auto">
            <a:xfrm>
              <a:off x="4357686" y="1214422"/>
              <a:ext cx="4429156" cy="2480327"/>
            </a:xfrm>
            <a:prstGeom prst="rect">
              <a:avLst/>
            </a:prstGeom>
            <a:noFill/>
          </p:spPr>
        </p:pic>
        <p:sp>
          <p:nvSpPr>
            <p:cNvPr id="3" name="2 Rectángulo redondeado"/>
            <p:cNvSpPr/>
            <p:nvPr/>
          </p:nvSpPr>
          <p:spPr>
            <a:xfrm>
              <a:off x="642910" y="1928802"/>
              <a:ext cx="2857520" cy="92869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ION</a:t>
              </a:r>
              <a:endParaRPr lang="es-AR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571472" y="3929066"/>
              <a:ext cx="30718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dirty="0" smtClean="0"/>
                <a:t>Es un átomo con </a:t>
              </a:r>
              <a:r>
                <a:rPr lang="es-AR" sz="2400" b="1" dirty="0" smtClean="0"/>
                <a:t>carga eléctrica</a:t>
              </a:r>
              <a:endParaRPr lang="es-AR" sz="2400" b="1" dirty="0"/>
            </a:p>
          </p:txBody>
        </p:sp>
        <p:cxnSp>
          <p:nvCxnSpPr>
            <p:cNvPr id="6" name="5 Conector recto de flecha"/>
            <p:cNvCxnSpPr>
              <a:stCxn id="3" idx="3"/>
            </p:cNvCxnSpPr>
            <p:nvPr/>
          </p:nvCxnSpPr>
          <p:spPr>
            <a:xfrm flipV="1">
              <a:off x="3500430" y="1857364"/>
              <a:ext cx="1000132" cy="5357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>
              <a:stCxn id="3" idx="3"/>
            </p:cNvCxnSpPr>
            <p:nvPr/>
          </p:nvCxnSpPr>
          <p:spPr>
            <a:xfrm>
              <a:off x="3500430" y="2393149"/>
              <a:ext cx="1000132" cy="6786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Flecha abajo"/>
            <p:cNvSpPr/>
            <p:nvPr/>
          </p:nvSpPr>
          <p:spPr>
            <a:xfrm>
              <a:off x="1785918" y="3000372"/>
              <a:ext cx="428628" cy="785818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1" name="10 Redondear rectángulo de esquina diagonal"/>
          <p:cNvSpPr/>
          <p:nvPr/>
        </p:nvSpPr>
        <p:spPr>
          <a:xfrm>
            <a:off x="4500562" y="500042"/>
            <a:ext cx="1357322" cy="714380"/>
          </a:xfrm>
          <a:prstGeom prst="round2DiagRect">
            <a:avLst/>
          </a:prstGeom>
          <a:solidFill>
            <a:srgbClr val="6D7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K+</a:t>
            </a:r>
          </a:p>
          <a:p>
            <a:pPr algn="ctr"/>
            <a:r>
              <a:rPr lang="es-AR" b="1" dirty="0" err="1" smtClean="0"/>
              <a:t>Na</a:t>
            </a:r>
            <a:r>
              <a:rPr lang="es-AR" b="1" dirty="0" smtClean="0"/>
              <a:t>+</a:t>
            </a:r>
            <a:endParaRPr lang="es-AR" b="1" dirty="0"/>
          </a:p>
        </p:txBody>
      </p:sp>
      <p:sp>
        <p:nvSpPr>
          <p:cNvPr id="12" name="11 Redondear rectángulo de esquina diagonal"/>
          <p:cNvSpPr/>
          <p:nvPr/>
        </p:nvSpPr>
        <p:spPr>
          <a:xfrm>
            <a:off x="4500562" y="5143512"/>
            <a:ext cx="1357322" cy="71438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Cl-</a:t>
            </a:r>
          </a:p>
          <a:p>
            <a:pPr algn="ctr"/>
            <a:r>
              <a:rPr lang="es-AR" b="1" dirty="0" smtClean="0"/>
              <a:t>Proteínas-</a:t>
            </a:r>
            <a:endParaRPr lang="es-AR" b="1" dirty="0"/>
          </a:p>
        </p:txBody>
      </p:sp>
      <p:sp>
        <p:nvSpPr>
          <p:cNvPr id="13" name="12 Flecha arriba"/>
          <p:cNvSpPr/>
          <p:nvPr/>
        </p:nvSpPr>
        <p:spPr>
          <a:xfrm>
            <a:off x="4929190" y="1357298"/>
            <a:ext cx="357190" cy="357190"/>
          </a:xfrm>
          <a:prstGeom prst="up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Flecha abajo"/>
          <p:cNvSpPr/>
          <p:nvPr/>
        </p:nvSpPr>
        <p:spPr>
          <a:xfrm>
            <a:off x="4929190" y="4643446"/>
            <a:ext cx="357190" cy="35719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54356" t="16601" r="23682" b="6250"/>
          <a:stretch>
            <a:fillRect/>
          </a:stretch>
        </p:blipFill>
        <p:spPr bwMode="auto">
          <a:xfrm>
            <a:off x="2928926" y="357165"/>
            <a:ext cx="3214710" cy="634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ienvenidos a Descubrir La Química : Diferencia entre catión y anión"/>
          <p:cNvPicPr>
            <a:picLocks noChangeAspect="1" noChangeArrowheads="1"/>
          </p:cNvPicPr>
          <p:nvPr/>
        </p:nvPicPr>
        <p:blipFill>
          <a:blip r:embed="rId2"/>
          <a:srcRect l="5435" t="12431" r="14130" b="4695"/>
          <a:stretch>
            <a:fillRect/>
          </a:stretch>
        </p:blipFill>
        <p:spPr bwMode="auto">
          <a:xfrm>
            <a:off x="1071538" y="2786058"/>
            <a:ext cx="3039687" cy="164307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071538" y="57148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La distribución de moléculas cargadas eléctricamente (ION), va a determinar la carga eléctrica neta en el </a:t>
            </a:r>
            <a:r>
              <a:rPr lang="es-AR" sz="2400" b="1" dirty="0" smtClean="0">
                <a:solidFill>
                  <a:srgbClr val="7030A0"/>
                </a:solidFill>
              </a:rPr>
              <a:t>interior</a:t>
            </a:r>
            <a:r>
              <a:rPr lang="es-AR" sz="2400" dirty="0" smtClean="0"/>
              <a:t> o </a:t>
            </a:r>
            <a:r>
              <a:rPr lang="es-AR" sz="2400" b="1" dirty="0" smtClean="0">
                <a:solidFill>
                  <a:srgbClr val="7030A0"/>
                </a:solidFill>
              </a:rPr>
              <a:t>exterior</a:t>
            </a:r>
            <a:r>
              <a:rPr lang="es-AR" sz="2400" dirty="0" smtClean="0"/>
              <a:t> celular.</a:t>
            </a:r>
            <a:endParaRPr lang="es-AR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714876" y="2714620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Debe haber una </a:t>
            </a:r>
            <a:r>
              <a:rPr lang="es-AR" sz="2400" b="1" dirty="0" smtClean="0">
                <a:solidFill>
                  <a:schemeClr val="accent2">
                    <a:lumMod val="75000"/>
                  </a:schemeClr>
                </a:solidFill>
              </a:rPr>
              <a:t>diferenciación de cargas</a:t>
            </a:r>
            <a:r>
              <a:rPr lang="es-AR" sz="2400" dirty="0" smtClean="0"/>
              <a:t> entre la parte interna y externa de la neurona, para que se pueda dar la transmisión de la información.</a:t>
            </a:r>
            <a:endParaRPr lang="es-AR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1534</TotalTime>
  <Words>465</Words>
  <Application>Microsoft Office PowerPoint</Application>
  <PresentationFormat>Presentación en pantalla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Boticario</vt:lpstr>
      <vt:lpstr>BIOLOGÍA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Eugenia</dc:creator>
  <cp:lastModifiedBy>María Eugenia Roibón</cp:lastModifiedBy>
  <cp:revision>76</cp:revision>
  <dcterms:created xsi:type="dcterms:W3CDTF">2022-03-29T18:12:46Z</dcterms:created>
  <dcterms:modified xsi:type="dcterms:W3CDTF">2024-03-10T14:16:32Z</dcterms:modified>
</cp:coreProperties>
</file>