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0" r:id="rId3"/>
    <p:sldId id="309" r:id="rId4"/>
    <p:sldId id="312" r:id="rId5"/>
    <p:sldId id="311" r:id="rId6"/>
    <p:sldId id="313" r:id="rId7"/>
    <p:sldId id="314" r:id="rId8"/>
    <p:sldId id="315" r:id="rId9"/>
    <p:sldId id="326" r:id="rId10"/>
    <p:sldId id="316" r:id="rId11"/>
    <p:sldId id="324" r:id="rId12"/>
    <p:sldId id="321" r:id="rId13"/>
    <p:sldId id="319" r:id="rId14"/>
    <p:sldId id="320" r:id="rId15"/>
    <p:sldId id="322" r:id="rId16"/>
    <p:sldId id="323" r:id="rId17"/>
    <p:sldId id="288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C9C"/>
    <a:srgbClr val="4AD651"/>
    <a:srgbClr val="B93F99"/>
    <a:srgbClr val="EF11D5"/>
    <a:srgbClr val="FFCC00"/>
    <a:srgbClr val="A94F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13" autoAdjust="0"/>
  </p:normalViewPr>
  <p:slideViewPr>
    <p:cSldViewPr>
      <p:cViewPr>
        <p:scale>
          <a:sx n="90" d="100"/>
          <a:sy n="90" d="100"/>
        </p:scale>
        <p:origin x="-69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especie/" TargetMode="External"/><Relationship Id="rId2" Type="http://schemas.openxmlformats.org/officeDocument/2006/relationships/hyperlink" Target="https://concepto.de/seres-viv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4419600" cy="723528"/>
          </a:xfrm>
        </p:spPr>
        <p:txBody>
          <a:bodyPr/>
          <a:lstStyle/>
          <a:p>
            <a:pPr algn="ctr"/>
            <a:r>
              <a:rPr lang="es-AR" dirty="0" smtClean="0"/>
              <a:t>2022</a:t>
            </a: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5232" y="4082007"/>
            <a:ext cx="6629400" cy="1219201"/>
          </a:xfrm>
        </p:spPr>
        <p:txBody>
          <a:bodyPr/>
          <a:lstStyle/>
          <a:p>
            <a:pPr algn="ctr"/>
            <a:r>
              <a:rPr lang="es-AR" dirty="0" smtClean="0"/>
              <a:t>BIOLOGÍA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357301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y EXPRESIÓN DEL GEN</a:t>
            </a:r>
            <a:endParaRPr lang="es-AR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La zona del cerebro que es más importante para perder peso que tu fuerza de  volunt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8105" y="332656"/>
            <a:ext cx="4400359" cy="247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Expresión genética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857224" y="2357430"/>
            <a:ext cx="4071966" cy="9286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Se lleva a cabo mediante la síntesis de una proteína</a:t>
            </a:r>
            <a:endParaRPr lang="es-AR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rot="5400000">
            <a:off x="1785918" y="1643050"/>
            <a:ext cx="85725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4786314" y="2786058"/>
            <a:ext cx="92869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000760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Dos fases:</a:t>
            </a:r>
            <a:endParaRPr lang="es-AR" dirty="0"/>
          </a:p>
        </p:txBody>
      </p:sp>
      <p:sp>
        <p:nvSpPr>
          <p:cNvPr id="9" name="8 Rectángulo redondeado"/>
          <p:cNvSpPr/>
          <p:nvPr/>
        </p:nvSpPr>
        <p:spPr>
          <a:xfrm>
            <a:off x="4643438" y="3786190"/>
            <a:ext cx="3857652" cy="78581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1) </a:t>
            </a:r>
            <a:r>
              <a:rPr lang="es-AR" b="1" dirty="0" smtClean="0"/>
              <a:t>TRANSCRIPCIÓN</a:t>
            </a:r>
            <a:endParaRPr lang="es-AR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643438" y="5000636"/>
            <a:ext cx="3857652" cy="78581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2) </a:t>
            </a:r>
            <a:r>
              <a:rPr lang="es-AR" b="1" dirty="0" smtClean="0"/>
              <a:t>TRADUCCIÓN</a:t>
            </a:r>
            <a:endParaRPr lang="es-AR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esumen de la traducción (artículo) | Khan Academy"/>
          <p:cNvPicPr>
            <a:picLocks noChangeAspect="1" noChangeArrowheads="1"/>
          </p:cNvPicPr>
          <p:nvPr/>
        </p:nvPicPr>
        <p:blipFill>
          <a:blip r:embed="rId2"/>
          <a:srcRect l="9504" r="9713"/>
          <a:stretch>
            <a:fillRect/>
          </a:stretch>
        </p:blipFill>
        <p:spPr bwMode="auto">
          <a:xfrm>
            <a:off x="428628" y="571480"/>
            <a:ext cx="8429652" cy="1818168"/>
          </a:xfrm>
          <a:prstGeom prst="rect">
            <a:avLst/>
          </a:prstGeom>
          <a:noFill/>
        </p:spPr>
      </p:pic>
      <p:pic>
        <p:nvPicPr>
          <p:cNvPr id="26628" name="Picture 4" descr="Hoja de trabajo de transcripción vs traducción | Redes tecnológic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643182"/>
            <a:ext cx="6858046" cy="3857652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428728" y="3714752"/>
            <a:ext cx="142876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bg2">
                    <a:lumMod val="10000"/>
                  </a:schemeClr>
                </a:solidFill>
                <a:latin typeface="Agency FB" pitchFamily="34" charset="0"/>
              </a:rPr>
              <a:t>TRANSCRIPCIÓN</a:t>
            </a:r>
            <a:endParaRPr lang="es-AR" dirty="0">
              <a:solidFill>
                <a:schemeClr val="bg2">
                  <a:lumMod val="10000"/>
                </a:schemeClr>
              </a:solidFill>
              <a:latin typeface="Agency FB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28728" y="5429264"/>
            <a:ext cx="142876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bg2">
                    <a:lumMod val="10000"/>
                  </a:schemeClr>
                </a:solidFill>
                <a:latin typeface="Agency FB" pitchFamily="34" charset="0"/>
              </a:rPr>
              <a:t>TRADUCCIÓN</a:t>
            </a:r>
            <a:endParaRPr lang="es-AR" dirty="0">
              <a:solidFill>
                <a:schemeClr val="bg2">
                  <a:lumMod val="10000"/>
                </a:schemeClr>
              </a:solidFill>
              <a:latin typeface="Agency FB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643702" y="3571876"/>
            <a:ext cx="57150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bg2">
                    <a:lumMod val="10000"/>
                  </a:schemeClr>
                </a:solidFill>
                <a:latin typeface="Agency FB" pitchFamily="34" charset="0"/>
              </a:rPr>
              <a:t>ADN</a:t>
            </a:r>
            <a:endParaRPr lang="es-AR" dirty="0">
              <a:solidFill>
                <a:schemeClr val="bg2">
                  <a:lumMod val="10000"/>
                </a:schemeClr>
              </a:solidFill>
              <a:latin typeface="Agency FB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572264" y="4714884"/>
            <a:ext cx="57150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bg2">
                    <a:lumMod val="10000"/>
                  </a:schemeClr>
                </a:solidFill>
                <a:latin typeface="Agency FB" pitchFamily="34" charset="0"/>
              </a:rPr>
              <a:t>ADN</a:t>
            </a:r>
            <a:endParaRPr lang="es-AR" dirty="0">
              <a:solidFill>
                <a:schemeClr val="bg2">
                  <a:lumMod val="10000"/>
                </a:schemeClr>
              </a:solidFill>
              <a:latin typeface="Agency FB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643570" y="4214818"/>
            <a:ext cx="57150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bg2">
                    <a:lumMod val="10000"/>
                  </a:schemeClr>
                </a:solidFill>
                <a:latin typeface="Agency FB" pitchFamily="34" charset="0"/>
              </a:rPr>
              <a:t>ARN</a:t>
            </a:r>
            <a:endParaRPr lang="es-AR" dirty="0">
              <a:solidFill>
                <a:schemeClr val="bg2">
                  <a:lumMod val="10000"/>
                </a:schemeClr>
              </a:solidFill>
              <a:latin typeface="Agency FB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357950" y="5857892"/>
            <a:ext cx="157163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bg2">
                    <a:lumMod val="10000"/>
                  </a:schemeClr>
                </a:solidFill>
                <a:latin typeface="Agency FB" pitchFamily="34" charset="0"/>
              </a:rPr>
              <a:t>POLIPÉPTIDO</a:t>
            </a:r>
            <a:endParaRPr lang="es-AR" dirty="0">
              <a:solidFill>
                <a:schemeClr val="bg2">
                  <a:lumMod val="10000"/>
                </a:schemeClr>
              </a:solidFill>
              <a:latin typeface="Agency FB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29388" y="5143512"/>
            <a:ext cx="857256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 smtClean="0">
                <a:solidFill>
                  <a:schemeClr val="bg2">
                    <a:lumMod val="10000"/>
                  </a:schemeClr>
                </a:solidFill>
                <a:latin typeface="Agency FB" pitchFamily="34" charset="0"/>
              </a:rPr>
              <a:t>ARN</a:t>
            </a:r>
            <a:endParaRPr lang="es-AR" dirty="0">
              <a:solidFill>
                <a:schemeClr val="bg2">
                  <a:lumMod val="10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43104" t="40000" r="18477" b="15000"/>
          <a:stretch>
            <a:fillRect/>
          </a:stretch>
        </p:blipFill>
        <p:spPr bwMode="auto">
          <a:xfrm>
            <a:off x="857224" y="857232"/>
            <a:ext cx="75935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sumen de la transcripción (artículo) | Khan Acade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633" y="571480"/>
            <a:ext cx="9213633" cy="5857916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000364" y="571480"/>
            <a:ext cx="1643074" cy="7143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bg2">
                    <a:lumMod val="10000"/>
                  </a:schemeClr>
                </a:solidFill>
              </a:rPr>
              <a:t>1</a:t>
            </a:r>
            <a:endParaRPr lang="es-A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429256" y="1000108"/>
            <a:ext cx="2643206" cy="6429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es-A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322463" y="1857364"/>
            <a:ext cx="821537" cy="7143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bg2">
                    <a:lumMod val="10000"/>
                  </a:schemeClr>
                </a:solidFill>
              </a:rPr>
              <a:t>3</a:t>
            </a:r>
            <a:endParaRPr lang="es-A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572132" y="2928934"/>
            <a:ext cx="1643074" cy="7143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bg2">
                    <a:lumMod val="10000"/>
                  </a:schemeClr>
                </a:solidFill>
              </a:rPr>
              <a:t>4</a:t>
            </a:r>
            <a:endParaRPr lang="es-A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000364" y="3357562"/>
            <a:ext cx="1000132" cy="7143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bg2">
                    <a:lumMod val="10000"/>
                  </a:schemeClr>
                </a:solidFill>
              </a:rPr>
              <a:t>5</a:t>
            </a:r>
            <a:endParaRPr lang="es-A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43042" y="4572008"/>
            <a:ext cx="2357454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bg2">
                    <a:lumMod val="10000"/>
                  </a:schemeClr>
                </a:solidFill>
              </a:rPr>
              <a:t>6</a:t>
            </a:r>
            <a:endParaRPr lang="es-A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643042" y="5214950"/>
            <a:ext cx="2357454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bg2">
                    <a:lumMod val="10000"/>
                  </a:schemeClr>
                </a:solidFill>
              </a:rPr>
              <a:t>7</a:t>
            </a:r>
            <a:endParaRPr lang="es-A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643042" y="5786454"/>
            <a:ext cx="2357454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2">
                    <a:lumMod val="10000"/>
                  </a:schemeClr>
                </a:solidFill>
              </a:rPr>
              <a:t>8</a:t>
            </a:r>
            <a:endParaRPr lang="es-AR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finición de transcripción - Diccionario de cáncer del NCI - N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143800" cy="5755077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928926" y="928670"/>
            <a:ext cx="64294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1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1500166" y="1142984"/>
            <a:ext cx="64294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2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3286116" y="2071678"/>
            <a:ext cx="85725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3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1142976" y="2357430"/>
            <a:ext cx="85725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4</a:t>
            </a:r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5214942" y="2357430"/>
            <a:ext cx="128588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5</a:t>
            </a:r>
            <a:endParaRPr lang="es-AR" dirty="0"/>
          </a:p>
        </p:txBody>
      </p:sp>
      <p:sp>
        <p:nvSpPr>
          <p:cNvPr id="9" name="8 Rectángulo"/>
          <p:cNvSpPr/>
          <p:nvPr/>
        </p:nvSpPr>
        <p:spPr>
          <a:xfrm>
            <a:off x="1357290" y="3143248"/>
            <a:ext cx="64294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6</a:t>
            </a:r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7358082" y="2571744"/>
            <a:ext cx="78581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7</a:t>
            </a:r>
            <a:endParaRPr lang="es-AR" dirty="0"/>
          </a:p>
        </p:txBody>
      </p:sp>
      <p:sp>
        <p:nvSpPr>
          <p:cNvPr id="11" name="10 Rectángulo"/>
          <p:cNvSpPr/>
          <p:nvPr/>
        </p:nvSpPr>
        <p:spPr>
          <a:xfrm>
            <a:off x="4357686" y="4286256"/>
            <a:ext cx="92869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9</a:t>
            </a:r>
            <a:endParaRPr lang="es-AR" dirty="0"/>
          </a:p>
        </p:txBody>
      </p:sp>
      <p:sp>
        <p:nvSpPr>
          <p:cNvPr id="12" name="11 Rectángulo"/>
          <p:cNvSpPr/>
          <p:nvPr/>
        </p:nvSpPr>
        <p:spPr>
          <a:xfrm>
            <a:off x="3143240" y="4429132"/>
            <a:ext cx="64294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8</a:t>
            </a:r>
            <a:endParaRPr lang="es-AR" dirty="0"/>
          </a:p>
        </p:txBody>
      </p:sp>
      <p:sp>
        <p:nvSpPr>
          <p:cNvPr id="13" name="12 Rectángulo"/>
          <p:cNvSpPr/>
          <p:nvPr/>
        </p:nvSpPr>
        <p:spPr>
          <a:xfrm>
            <a:off x="5857884" y="4500570"/>
            <a:ext cx="135732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10</a:t>
            </a:r>
            <a:endParaRPr lang="es-AR" dirty="0"/>
          </a:p>
        </p:txBody>
      </p:sp>
      <p:sp>
        <p:nvSpPr>
          <p:cNvPr id="14" name="13 Rectángulo"/>
          <p:cNvSpPr/>
          <p:nvPr/>
        </p:nvSpPr>
        <p:spPr>
          <a:xfrm>
            <a:off x="7143768" y="4000504"/>
            <a:ext cx="64294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11</a:t>
            </a:r>
            <a:endParaRPr lang="es-AR" dirty="0"/>
          </a:p>
        </p:txBody>
      </p:sp>
      <p:sp>
        <p:nvSpPr>
          <p:cNvPr id="15" name="14 Rectángulo"/>
          <p:cNvSpPr/>
          <p:nvPr/>
        </p:nvSpPr>
        <p:spPr>
          <a:xfrm>
            <a:off x="3143240" y="5929330"/>
            <a:ext cx="78581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12</a:t>
            </a:r>
            <a:endParaRPr lang="es-AR" dirty="0"/>
          </a:p>
        </p:txBody>
      </p:sp>
      <p:sp>
        <p:nvSpPr>
          <p:cNvPr id="16" name="15 Rectángulo"/>
          <p:cNvSpPr/>
          <p:nvPr/>
        </p:nvSpPr>
        <p:spPr>
          <a:xfrm>
            <a:off x="4500562" y="6000768"/>
            <a:ext cx="64294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13</a:t>
            </a:r>
            <a:endParaRPr lang="es-A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men de la transcripción (artículo) | Khan Acade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633" y="571480"/>
            <a:ext cx="9213633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finición de transcripción - Diccionario de cáncer del NCI - N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143800" cy="5755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erebro de dibujos animados dando el visto bueno y hablar fotomural •  fotomurales cerebral, membrana, empollón | myloview.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1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1421" y="3068960"/>
            <a:ext cx="38100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Almacenamiento de acceso secuencial"/>
          <p:cNvSpPr/>
          <p:nvPr/>
        </p:nvSpPr>
        <p:spPr>
          <a:xfrm rot="919947">
            <a:off x="1808109" y="1202563"/>
            <a:ext cx="4222329" cy="2717774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7652" name="Picture 4" descr="44 ideas de Gracias | imagenes para dar gracias, imágenes de gracias,  graci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05" t="28312" r="10934" b="29185"/>
          <a:stretch/>
        </p:blipFill>
        <p:spPr bwMode="auto">
          <a:xfrm rot="1254929">
            <a:off x="2252688" y="1918911"/>
            <a:ext cx="3333169" cy="12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37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gen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Un gen es la </a:t>
            </a:r>
            <a:r>
              <a:rPr lang="es-A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unidad mínima de información genética</a:t>
            </a:r>
            <a:r>
              <a:rPr lang="es-A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AR" dirty="0" smtClean="0"/>
              <a:t>que contiene el ADN de un </a:t>
            </a:r>
            <a:r>
              <a:rPr lang="es-AR" dirty="0" smtClean="0">
                <a:hlinkClick r:id="rId2"/>
              </a:rPr>
              <a:t>ser viviente</a:t>
            </a:r>
            <a:r>
              <a:rPr lang="es-AR" dirty="0" smtClean="0"/>
              <a:t>.</a:t>
            </a:r>
          </a:p>
          <a:p>
            <a:pPr>
              <a:buNone/>
            </a:pPr>
            <a:endParaRPr lang="es-AR" dirty="0" smtClean="0"/>
          </a:p>
          <a:p>
            <a:r>
              <a:rPr lang="es-AR" dirty="0" smtClean="0"/>
              <a:t>Todos los genes en su conjunto forman el </a:t>
            </a:r>
            <a:r>
              <a:rPr lang="es-A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genoma</a:t>
            </a:r>
            <a:r>
              <a:rPr lang="es-AR" dirty="0" smtClean="0"/>
              <a:t>, es decir, la información genética de la </a:t>
            </a:r>
            <a:r>
              <a:rPr lang="es-AR" dirty="0" smtClean="0">
                <a:hlinkClick r:id="rId3"/>
              </a:rPr>
              <a:t>especie</a:t>
            </a:r>
            <a:r>
              <a:rPr lang="es-AR" dirty="0" smtClean="0"/>
              <a:t>.</a:t>
            </a:r>
          </a:p>
          <a:p>
            <a:pPr>
              <a:buNone/>
            </a:pPr>
            <a:endParaRPr lang="es-AR" dirty="0" smtClean="0"/>
          </a:p>
          <a:p>
            <a:r>
              <a:rPr lang="es-AR" dirty="0" smtClean="0"/>
              <a:t>Cada gen lleva la información </a:t>
            </a:r>
          </a:p>
          <a:p>
            <a:pPr>
              <a:buNone/>
            </a:pPr>
            <a:r>
              <a:rPr lang="es-AR" smtClean="0"/>
              <a:t>	para </a:t>
            </a:r>
            <a:r>
              <a:rPr lang="es-AR" dirty="0" smtClean="0"/>
              <a:t>un </a:t>
            </a:r>
            <a:r>
              <a:rPr lang="es-A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proceso celular concreto</a:t>
            </a:r>
            <a:r>
              <a:rPr lang="es-AR" dirty="0" smtClean="0"/>
              <a:t>. </a:t>
            </a:r>
            <a:endParaRPr lang="es-AR" dirty="0"/>
          </a:p>
        </p:txBody>
      </p:sp>
      <p:pic>
        <p:nvPicPr>
          <p:cNvPr id="1026" name="Picture 2" descr="3.1. ADN, cromosomas y genes | Historia de la Tierra y de la vida: La  célula y la gené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214818"/>
            <a:ext cx="2857500" cy="240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GEN</a:t>
            </a:r>
            <a:endParaRPr lang="es-AR" dirty="0"/>
          </a:p>
        </p:txBody>
      </p:sp>
      <p:sp>
        <p:nvSpPr>
          <p:cNvPr id="2050" name="AutoShape 2" descr="Qué es un locus genético? - Curiosoa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" name="3 Imagen" descr="genes-alelos-loc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928802"/>
            <a:ext cx="3071834" cy="418886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000628" y="2571744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Cada gen ocupa una posición específica, denominado </a:t>
            </a:r>
            <a:r>
              <a:rPr lang="es-AR" sz="2000" b="1" i="1" dirty="0" smtClean="0"/>
              <a:t>locus</a:t>
            </a:r>
            <a:r>
              <a:rPr lang="es-AR" sz="2000" dirty="0" smtClean="0"/>
              <a:t>.</a:t>
            </a:r>
            <a:endParaRPr lang="es-AR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643570" y="4500570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Para cada gen existe una copia, denominado </a:t>
            </a:r>
            <a:r>
              <a:rPr lang="es-AR" sz="2000" b="1" i="1" dirty="0" smtClean="0"/>
              <a:t>alelo</a:t>
            </a:r>
            <a:r>
              <a:rPr lang="es-AR" sz="2000" dirty="0" smtClean="0"/>
              <a:t>.</a:t>
            </a:r>
            <a:endParaRPr lang="es-AR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Tipos de genes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4823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AR" b="1" dirty="0" smtClean="0">
                <a:solidFill>
                  <a:srgbClr val="B00C9C"/>
                </a:solidFill>
              </a:rPr>
              <a:t>Genes estructurales: </a:t>
            </a:r>
            <a:r>
              <a:rPr lang="es-AR" dirty="0" smtClean="0"/>
              <a:t>estructura de la célula. Genes codificantes de proteínas.</a:t>
            </a:r>
          </a:p>
          <a:p>
            <a:pPr>
              <a:lnSpc>
                <a:spcPct val="150000"/>
              </a:lnSpc>
            </a:pPr>
            <a:r>
              <a:rPr lang="es-AR" b="1" dirty="0" smtClean="0">
                <a:solidFill>
                  <a:srgbClr val="B00C9C"/>
                </a:solidFill>
              </a:rPr>
              <a:t>Genes operadores o reguladores: </a:t>
            </a:r>
            <a:r>
              <a:rPr lang="es-AR" dirty="0" smtClean="0"/>
              <a:t>no codifican proteínas pero regulan la actividad de otros genes.</a:t>
            </a:r>
          </a:p>
          <a:p>
            <a:pPr>
              <a:lnSpc>
                <a:spcPct val="150000"/>
              </a:lnSpc>
            </a:pPr>
            <a:r>
              <a:rPr lang="es-AR" b="1" dirty="0" smtClean="0">
                <a:solidFill>
                  <a:srgbClr val="B00C9C"/>
                </a:solidFill>
              </a:rPr>
              <a:t>Genes constitutivos: </a:t>
            </a:r>
            <a:r>
              <a:rPr lang="es-AR" dirty="0" smtClean="0"/>
              <a:t>siempre deben expresarse.</a:t>
            </a:r>
          </a:p>
          <a:p>
            <a:pPr>
              <a:lnSpc>
                <a:spcPct val="150000"/>
              </a:lnSpc>
            </a:pPr>
            <a:r>
              <a:rPr lang="es-AR" b="1" dirty="0" smtClean="0">
                <a:solidFill>
                  <a:srgbClr val="B00C9C"/>
                </a:solidFill>
              </a:rPr>
              <a:t>Genes no constitutivos: </a:t>
            </a:r>
            <a:r>
              <a:rPr lang="es-AR" dirty="0" smtClean="0"/>
              <a:t>no siempre deben expresarse.</a:t>
            </a:r>
          </a:p>
          <a:p>
            <a:pPr marL="990600">
              <a:lnSpc>
                <a:spcPct val="150000"/>
              </a:lnSpc>
              <a:buFont typeface="Wingdings" pitchFamily="2" charset="2"/>
              <a:buChar char="ü"/>
            </a:pPr>
            <a:r>
              <a:rPr lang="es-AR" dirty="0" smtClean="0">
                <a:solidFill>
                  <a:srgbClr val="B00C9C"/>
                </a:solidFill>
              </a:rPr>
              <a:t>Genes inducibles: </a:t>
            </a:r>
            <a:r>
              <a:rPr lang="es-AR" dirty="0" smtClean="0"/>
              <a:t>genes que se activan.</a:t>
            </a:r>
          </a:p>
          <a:p>
            <a:pPr marL="990600">
              <a:lnSpc>
                <a:spcPct val="150000"/>
              </a:lnSpc>
              <a:buFont typeface="Wingdings" pitchFamily="2" charset="2"/>
              <a:buChar char="ü"/>
            </a:pPr>
            <a:r>
              <a:rPr lang="es-AR" dirty="0" smtClean="0">
                <a:solidFill>
                  <a:srgbClr val="B00C9C"/>
                </a:solidFill>
              </a:rPr>
              <a:t>Genes reprimibles: </a:t>
            </a:r>
            <a:r>
              <a:rPr lang="es-AR" dirty="0" smtClean="0"/>
              <a:t>genes que se apagan.</a:t>
            </a:r>
            <a:endParaRPr lang="es-A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Estructura del gen</a:t>
            </a:r>
            <a:endParaRPr lang="es-AR" dirty="0"/>
          </a:p>
        </p:txBody>
      </p:sp>
      <p:pic>
        <p:nvPicPr>
          <p:cNvPr id="31746" name="Picture 2" descr="Archivo:Gen diagrama.JPG - Wikipedia, la enciclopedia lib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143116"/>
            <a:ext cx="4743482" cy="3952903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642910" y="2571744"/>
            <a:ext cx="2786082" cy="1285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EXONES: </a:t>
            </a: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contiene el ADN codificante.</a:t>
            </a:r>
            <a:endParaRPr lang="es-A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42910" y="4214818"/>
            <a:ext cx="2786082" cy="1285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INTRONES: </a:t>
            </a: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no contiene el ADN codificante.</a:t>
            </a:r>
            <a:endParaRPr lang="es-A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¿qué es lo que hace </a:t>
            </a:r>
            <a:br>
              <a:rPr lang="es-AR" dirty="0" smtClean="0"/>
            </a:br>
            <a:r>
              <a:rPr lang="es-AR" dirty="0" smtClean="0"/>
              <a:t>que un gen se exprese?</a:t>
            </a:r>
            <a:endParaRPr lang="es-AR" dirty="0"/>
          </a:p>
        </p:txBody>
      </p:sp>
      <p:pic>
        <p:nvPicPr>
          <p:cNvPr id="32770" name="Picture 2" descr="Libertad de Expresión - Concepto, origen y límites"/>
          <p:cNvPicPr>
            <a:picLocks noChangeAspect="1" noChangeArrowheads="1"/>
          </p:cNvPicPr>
          <p:nvPr/>
        </p:nvPicPr>
        <p:blipFill>
          <a:blip r:embed="rId2"/>
          <a:srcRect l="20625"/>
          <a:stretch>
            <a:fillRect/>
          </a:stretch>
        </p:blipFill>
        <p:spPr bwMode="auto">
          <a:xfrm>
            <a:off x="2643174" y="2357430"/>
            <a:ext cx="6048364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El gen se expresa a través </a:t>
            </a:r>
            <a:br>
              <a:rPr lang="es-AR" dirty="0" smtClean="0"/>
            </a:br>
            <a:r>
              <a:rPr lang="es-AR" dirty="0" smtClean="0"/>
              <a:t>de la síntesis de proteínas</a:t>
            </a:r>
            <a:endParaRPr lang="es-AR" dirty="0"/>
          </a:p>
        </p:txBody>
      </p:sp>
      <p:pic>
        <p:nvPicPr>
          <p:cNvPr id="33794" name="Picture 2" descr="Del gen a la proteína | Guía metaból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5715000" cy="3962401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500826" y="2786058"/>
            <a:ext cx="2357454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/>
              <a:t>El </a:t>
            </a:r>
            <a:r>
              <a:rPr lang="es-AR" sz="2000" b="1" dirty="0" smtClean="0"/>
              <a:t>ADN</a:t>
            </a:r>
            <a:r>
              <a:rPr lang="es-AR" sz="2000" dirty="0" smtClean="0"/>
              <a:t> contiene la información acerca de qué </a:t>
            </a:r>
            <a:r>
              <a:rPr lang="es-AR" sz="2000" b="1" i="1" dirty="0" smtClean="0"/>
              <a:t>proteína</a:t>
            </a:r>
            <a:r>
              <a:rPr lang="es-AR" sz="2000" dirty="0" smtClean="0"/>
              <a:t> debe sintetizar el cuerpo y qué debe hacer.</a:t>
            </a:r>
            <a:endParaRPr lang="es-A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¿qué es una proteína?</a:t>
            </a:r>
            <a:endParaRPr lang="es-AR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00628" y="4286256"/>
            <a:ext cx="3857652" cy="22145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Una </a:t>
            </a:r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PROTEÍNA</a:t>
            </a: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 es una molécula grande y compleja formada por </a:t>
            </a:r>
            <a:r>
              <a:rPr lang="es-AR" i="1" dirty="0" smtClean="0">
                <a:solidFill>
                  <a:schemeClr val="accent3">
                    <a:lumMod val="50000"/>
                  </a:schemeClr>
                </a:solidFill>
              </a:rPr>
              <a:t>aminoácidos</a:t>
            </a: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, que están unidos entre sí mediante </a:t>
            </a:r>
            <a:r>
              <a:rPr lang="es-AR" b="1" dirty="0" smtClean="0">
                <a:solidFill>
                  <a:schemeClr val="accent3">
                    <a:lumMod val="50000"/>
                  </a:schemeClr>
                </a:solidFill>
              </a:rPr>
              <a:t>enlaces peptídicos</a:t>
            </a: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A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6" name="Picture 2" descr="Los aminoácidos, parte fundamental de nuestra vida” 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5397538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285720" y="4643446"/>
            <a:ext cx="2286016" cy="857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smtClean="0">
                <a:solidFill>
                  <a:schemeClr val="accent6">
                    <a:lumMod val="75000"/>
                  </a:schemeClr>
                </a:solidFill>
              </a:rPr>
              <a:t>Los aminoácidos son moléculas que se combinan para formar proteínas.</a:t>
            </a:r>
            <a:endParaRPr lang="es-A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rot="5400000">
            <a:off x="357952" y="421402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/>
        </p:nvSpPr>
        <p:spPr>
          <a:xfrm>
            <a:off x="285720" y="5643578"/>
            <a:ext cx="2286016" cy="857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smtClean="0">
                <a:solidFill>
                  <a:schemeClr val="accent6">
                    <a:lumMod val="75000"/>
                  </a:schemeClr>
                </a:solidFill>
              </a:rPr>
              <a:t>Al conjunto de aminoácidos se lo conoce como POLIPÉPTIDO.</a:t>
            </a:r>
            <a:endParaRPr lang="es-A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ciones De Las Proteínas Con Funciones Anatómicas En El Conjunto De  Recopilación De Esquemas Corporales Ilustración del Vector - Ilustración de  educativo, cuerpo: 2270723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1614</TotalTime>
  <Words>251</Words>
  <Application>Microsoft Office PowerPoint</Application>
  <PresentationFormat>Presentación en pantalla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Boticario</vt:lpstr>
      <vt:lpstr>BIOLOGÍA</vt:lpstr>
      <vt:lpstr>gen</vt:lpstr>
      <vt:lpstr>GEN</vt:lpstr>
      <vt:lpstr>Tipos de genes</vt:lpstr>
      <vt:lpstr>Estructura del gen</vt:lpstr>
      <vt:lpstr>¿qué es lo que hace  que un gen se exprese?</vt:lpstr>
      <vt:lpstr>El gen se expresa a través  de la síntesis de proteínas</vt:lpstr>
      <vt:lpstr>¿qué es una proteína?</vt:lpstr>
      <vt:lpstr>Diapositiva 9</vt:lpstr>
      <vt:lpstr>Expresión genética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Eugenia</dc:creator>
  <cp:lastModifiedBy>María Eugenia Roibón</cp:lastModifiedBy>
  <cp:revision>94</cp:revision>
  <dcterms:created xsi:type="dcterms:W3CDTF">2022-03-29T18:12:46Z</dcterms:created>
  <dcterms:modified xsi:type="dcterms:W3CDTF">2024-03-10T14:17:58Z</dcterms:modified>
</cp:coreProperties>
</file>