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01" r:id="rId3"/>
    <p:sldId id="302" r:id="rId4"/>
    <p:sldId id="303" r:id="rId5"/>
    <p:sldId id="304" r:id="rId6"/>
    <p:sldId id="305" r:id="rId7"/>
    <p:sldId id="306" r:id="rId8"/>
    <p:sldId id="320" r:id="rId9"/>
    <p:sldId id="321" r:id="rId10"/>
    <p:sldId id="308" r:id="rId11"/>
    <p:sldId id="307" r:id="rId12"/>
    <p:sldId id="326" r:id="rId13"/>
    <p:sldId id="331" r:id="rId14"/>
    <p:sldId id="330" r:id="rId15"/>
    <p:sldId id="329" r:id="rId16"/>
    <p:sldId id="322" r:id="rId17"/>
    <p:sldId id="324" r:id="rId18"/>
    <p:sldId id="296" r:id="rId19"/>
    <p:sldId id="323" r:id="rId20"/>
    <p:sldId id="319" r:id="rId21"/>
    <p:sldId id="327" r:id="rId22"/>
    <p:sldId id="334" r:id="rId23"/>
    <p:sldId id="332" r:id="rId24"/>
    <p:sldId id="333" r:id="rId25"/>
    <p:sldId id="335" r:id="rId26"/>
    <p:sldId id="337" r:id="rId27"/>
    <p:sldId id="298" r:id="rId28"/>
    <p:sldId id="336" r:id="rId29"/>
    <p:sldId id="299" r:id="rId30"/>
    <p:sldId id="338" r:id="rId31"/>
    <p:sldId id="339" r:id="rId32"/>
    <p:sldId id="297" r:id="rId33"/>
    <p:sldId id="300" r:id="rId34"/>
    <p:sldId id="288" r:id="rId35"/>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D651"/>
    <a:srgbClr val="B00C9C"/>
    <a:srgbClr val="B93F99"/>
    <a:srgbClr val="EF11D5"/>
    <a:srgbClr val="FFCC00"/>
    <a:srgbClr val="A94F8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13" autoAdjust="0"/>
  </p:normalViewPr>
  <p:slideViewPr>
    <p:cSldViewPr>
      <p:cViewPr varScale="1">
        <p:scale>
          <a:sx n="65" d="100"/>
          <a:sy n="65" d="100"/>
        </p:scale>
        <p:origin x="-141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4320F87-D249-4F71-988A-41A9F3FF0EF2}" type="datetimeFigureOut">
              <a:rPr lang="es-AR" smtClean="0"/>
              <a:pPr/>
              <a:t>10/03/2024</a:t>
            </a:fld>
            <a:endParaRPr lang="es-AR"/>
          </a:p>
        </p:txBody>
      </p:sp>
      <p:sp>
        <p:nvSpPr>
          <p:cNvPr id="5" name="Footer Placeholder 4"/>
          <p:cNvSpPr>
            <a:spLocks noGrp="1"/>
          </p:cNvSpPr>
          <p:nvPr>
            <p:ph type="ftr" sz="quarter" idx="11"/>
          </p:nvPr>
        </p:nvSpPr>
        <p:spPr/>
        <p:txBody>
          <a:bodyPr/>
          <a:lstStyle/>
          <a:p>
            <a:endParaRPr lang="es-AR"/>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B3E5489D-8E7E-450A-824E-5F533C789F67}" type="slidenum">
              <a:rPr lang="es-AR" smtClean="0"/>
              <a:pPr/>
              <a:t>‹Nº›</a:t>
            </a:fld>
            <a:endParaRPr lang="es-AR"/>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4320F87-D249-4F71-988A-41A9F3FF0EF2}" type="datetimeFigureOut">
              <a:rPr lang="es-AR" smtClean="0"/>
              <a:pPr/>
              <a:t>10/03/2024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3E5489D-8E7E-450A-824E-5F533C789F67}"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4320F87-D249-4F71-988A-41A9F3FF0EF2}" type="datetimeFigureOut">
              <a:rPr lang="es-AR" smtClean="0"/>
              <a:pPr/>
              <a:t>10/03/2024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3E5489D-8E7E-450A-824E-5F533C789F67}" type="slidenum">
              <a:rPr lang="es-AR" smtClean="0"/>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4320F87-D249-4F71-988A-41A9F3FF0EF2}" type="datetimeFigureOut">
              <a:rPr lang="es-AR" smtClean="0"/>
              <a:pPr/>
              <a:t>10/03/2024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3E5489D-8E7E-450A-824E-5F533C789F67}" type="slidenum">
              <a:rPr lang="es-AR" smtClean="0"/>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4320F87-D249-4F71-988A-41A9F3FF0EF2}" type="datetimeFigureOut">
              <a:rPr lang="es-AR" smtClean="0"/>
              <a:pPr/>
              <a:t>10/03/2024</a:t>
            </a:fld>
            <a:endParaRPr lang="es-A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3E5489D-8E7E-450A-824E-5F533C789F67}" type="slidenum">
              <a:rPr lang="es-AR" smtClean="0"/>
              <a:pPr/>
              <a:t>‹Nº›</a:t>
            </a:fld>
            <a:endParaRPr lang="es-AR"/>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s-ES" smtClean="0"/>
              <a:t>Haga clic para modificar el estilo de título del patrón</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4320F87-D249-4F71-988A-41A9F3FF0EF2}" type="datetimeFigureOut">
              <a:rPr lang="es-AR" smtClean="0"/>
              <a:pPr/>
              <a:t>10/03/2024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B3E5489D-8E7E-450A-824E-5F533C789F67}" type="slidenum">
              <a:rPr lang="es-AR" smtClean="0"/>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4320F87-D249-4F71-988A-41A9F3FF0EF2}" type="datetimeFigureOut">
              <a:rPr lang="es-AR" smtClean="0"/>
              <a:pPr/>
              <a:t>10/03/2024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B3E5489D-8E7E-450A-824E-5F533C789F67}" type="slidenum">
              <a:rPr lang="es-AR" smtClean="0"/>
              <a:pPr/>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84320F87-D249-4F71-988A-41A9F3FF0EF2}" type="datetimeFigureOut">
              <a:rPr lang="es-AR" smtClean="0"/>
              <a:pPr/>
              <a:t>10/03/2024</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B3E5489D-8E7E-450A-824E-5F533C789F67}"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84320F87-D249-4F71-988A-41A9F3FF0EF2}" type="datetimeFigureOut">
              <a:rPr lang="es-AR" smtClean="0"/>
              <a:pPr/>
              <a:t>10/03/2024</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B3E5489D-8E7E-450A-824E-5F533C789F67}"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4320F87-D249-4F71-988A-41A9F3FF0EF2}" type="datetimeFigureOut">
              <a:rPr lang="es-AR" smtClean="0"/>
              <a:pPr/>
              <a:t>10/03/2024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B3E5489D-8E7E-450A-824E-5F533C789F67}" type="slidenum">
              <a:rPr lang="es-AR" smtClean="0"/>
              <a:pPr/>
              <a:t>‹Nº›</a:t>
            </a:fld>
            <a:endParaRPr lang="es-AR"/>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s-ES" smtClean="0"/>
              <a:t>Haga clic para modificar el estilo de título del patrón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5" name="Date Placeholder 4"/>
          <p:cNvSpPr>
            <a:spLocks noGrp="1"/>
          </p:cNvSpPr>
          <p:nvPr>
            <p:ph type="dt" sz="half" idx="10"/>
          </p:nvPr>
        </p:nvSpPr>
        <p:spPr/>
        <p:txBody>
          <a:bodyPr/>
          <a:lstStyle/>
          <a:p>
            <a:fld id="{84320F87-D249-4F71-988A-41A9F3FF0EF2}" type="datetimeFigureOut">
              <a:rPr lang="es-AR" smtClean="0"/>
              <a:pPr/>
              <a:t>10/03/2024</a:t>
            </a:fld>
            <a:endParaRPr lang="es-AR"/>
          </a:p>
        </p:txBody>
      </p:sp>
      <p:sp>
        <p:nvSpPr>
          <p:cNvPr id="7" name="Slide Number Placeholder 6"/>
          <p:cNvSpPr>
            <a:spLocks noGrp="1"/>
          </p:cNvSpPr>
          <p:nvPr>
            <p:ph type="sldNum" sz="quarter" idx="12"/>
          </p:nvPr>
        </p:nvSpPr>
        <p:spPr/>
        <p:txBody>
          <a:bodyPr/>
          <a:lstStyle/>
          <a:p>
            <a:fld id="{B3E5489D-8E7E-450A-824E-5F533C789F67}" type="slidenum">
              <a:rPr lang="es-AR" smtClean="0"/>
              <a:pPr/>
              <a:t>‹Nº›</a:t>
            </a:fld>
            <a:endParaRPr lang="es-A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s-AR"/>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s-ES" smtClean="0"/>
              <a:t>Haga clic para modificar el estilo de título del patrón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4320F87-D249-4F71-988A-41A9F3FF0EF2}" type="datetimeFigureOut">
              <a:rPr lang="es-AR" smtClean="0"/>
              <a:pPr/>
              <a:t>10/03/2024</a:t>
            </a:fld>
            <a:endParaRPr lang="es-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3E5489D-8E7E-450A-824E-5F533C789F67}" type="slidenum">
              <a:rPr lang="es-AR" smtClean="0"/>
              <a:pPr/>
              <a:t>‹Nº›</a:t>
            </a:fld>
            <a:endParaRPr lang="es-A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Maria\Desktop\UCSF\BIOLOG&#205;A\2022\1-%20Evoluci&#243;n%20y%20Gen&#233;tica\3-%20Cadena%20de%20ADN%20volar.%20Resumen%203d%20alambre%20poligonal%20mol&#233;cula%20de%20ADN%20espiral%20de%20h&#233;lice..mp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51520" y="4005064"/>
            <a:ext cx="4419600" cy="723528"/>
          </a:xfrm>
        </p:spPr>
        <p:txBody>
          <a:bodyPr/>
          <a:lstStyle/>
          <a:p>
            <a:pPr algn="ctr"/>
            <a:r>
              <a:rPr lang="es-AR" dirty="0" smtClean="0"/>
              <a:t>2022</a:t>
            </a:r>
            <a:endParaRPr lang="es-AR" dirty="0"/>
          </a:p>
        </p:txBody>
      </p:sp>
      <p:sp>
        <p:nvSpPr>
          <p:cNvPr id="2" name="1 Título"/>
          <p:cNvSpPr>
            <a:spLocks noGrp="1"/>
          </p:cNvSpPr>
          <p:nvPr>
            <p:ph type="ctrTitle"/>
          </p:nvPr>
        </p:nvSpPr>
        <p:spPr>
          <a:xfrm>
            <a:off x="606896" y="4077072"/>
            <a:ext cx="6629400" cy="1219201"/>
          </a:xfrm>
        </p:spPr>
        <p:txBody>
          <a:bodyPr/>
          <a:lstStyle/>
          <a:p>
            <a:pPr algn="ctr"/>
            <a:r>
              <a:rPr lang="es-AR" dirty="0" smtClean="0"/>
              <a:t>BIOLOGÍA</a:t>
            </a:r>
            <a:endParaRPr lang="es-AR" dirty="0"/>
          </a:p>
        </p:txBody>
      </p:sp>
      <p:sp>
        <p:nvSpPr>
          <p:cNvPr id="4" name="3 CuadroTexto"/>
          <p:cNvSpPr txBox="1"/>
          <p:nvPr/>
        </p:nvSpPr>
        <p:spPr>
          <a:xfrm>
            <a:off x="683568" y="3635152"/>
            <a:ext cx="6408712" cy="707886"/>
          </a:xfrm>
          <a:prstGeom prst="rect">
            <a:avLst/>
          </a:prstGeom>
          <a:noFill/>
        </p:spPr>
        <p:txBody>
          <a:bodyPr wrap="square" rtlCol="0">
            <a:spAutoFit/>
          </a:bodyPr>
          <a:lstStyle/>
          <a:p>
            <a:pPr algn="ctr"/>
            <a:r>
              <a:rPr lang="es-AR" sz="4000" dirty="0" smtClean="0">
                <a:solidFill>
                  <a:schemeClr val="accent6">
                    <a:lumMod val="75000"/>
                  </a:schemeClr>
                </a:solidFill>
                <a:effectLst>
                  <a:outerShdw blurRad="38100" dist="38100" dir="2700000" algn="tl">
                    <a:srgbClr val="000000">
                      <a:alpha val="43137"/>
                    </a:srgbClr>
                  </a:outerShdw>
                </a:effectLst>
              </a:rPr>
              <a:t>ADN y CICLO CELULAR</a:t>
            </a:r>
            <a:endParaRPr lang="es-AR" sz="2800" dirty="0">
              <a:solidFill>
                <a:schemeClr val="accent6">
                  <a:lumMod val="75000"/>
                </a:schemeClr>
              </a:solidFill>
              <a:effectLst>
                <a:outerShdw blurRad="38100" dist="38100" dir="2700000" algn="tl">
                  <a:srgbClr val="000000">
                    <a:alpha val="43137"/>
                  </a:srgbClr>
                </a:outerShdw>
              </a:effectLst>
            </a:endParaRPr>
          </a:p>
        </p:txBody>
      </p:sp>
      <p:pic>
        <p:nvPicPr>
          <p:cNvPr id="5" name="Picture 2" descr="La zona del cerebro que es más importante para perder peso que tu fuerza de  volunta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48105" y="332656"/>
            <a:ext cx="4400359" cy="24752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5497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Esquema de estructura del ADN Fuente: Elaboración propia | Download  Scientific Diagram"/>
          <p:cNvPicPr>
            <a:picLocks noChangeAspect="1" noChangeArrowheads="1"/>
          </p:cNvPicPr>
          <p:nvPr/>
        </p:nvPicPr>
        <p:blipFill>
          <a:blip r:embed="rId2"/>
          <a:srcRect/>
          <a:stretch>
            <a:fillRect/>
          </a:stretch>
        </p:blipFill>
        <p:spPr bwMode="auto">
          <a:xfrm>
            <a:off x="2214546" y="1785926"/>
            <a:ext cx="4857784" cy="4822325"/>
          </a:xfrm>
          <a:prstGeom prst="rect">
            <a:avLst/>
          </a:prstGeom>
          <a:noFill/>
        </p:spPr>
      </p:pic>
      <p:sp>
        <p:nvSpPr>
          <p:cNvPr id="4" name="1 Título"/>
          <p:cNvSpPr>
            <a:spLocks noGrp="1"/>
          </p:cNvSpPr>
          <p:nvPr>
            <p:ph type="title"/>
          </p:nvPr>
        </p:nvSpPr>
        <p:spPr/>
        <p:txBody>
          <a:bodyPr/>
          <a:lstStyle/>
          <a:p>
            <a:r>
              <a:rPr lang="es-AR" dirty="0" err="1" smtClean="0"/>
              <a:t>BaseS</a:t>
            </a:r>
            <a:r>
              <a:rPr lang="es-AR" dirty="0" smtClean="0"/>
              <a:t> </a:t>
            </a:r>
            <a:r>
              <a:rPr lang="es-AR" dirty="0" err="1" smtClean="0"/>
              <a:t>nitrogenadaS</a:t>
            </a:r>
            <a:r>
              <a:rPr lang="es-AR" dirty="0" smtClean="0"/>
              <a:t> del </a:t>
            </a:r>
            <a:r>
              <a:rPr lang="es-AR" dirty="0" err="1" smtClean="0"/>
              <a:t>adn</a:t>
            </a:r>
            <a:endParaRPr lang="es-A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DIFERENCIA ENTRE ADN Y ARN</a:t>
            </a:r>
            <a:endParaRPr lang="es-AR" dirty="0"/>
          </a:p>
        </p:txBody>
      </p:sp>
      <p:pic>
        <p:nvPicPr>
          <p:cNvPr id="25602" name="Picture 2" descr="Archivo:Difference DNA RNA-ES.svg - Wikipedia, la enciclopedia libre"/>
          <p:cNvPicPr>
            <a:picLocks noChangeAspect="1" noChangeArrowheads="1"/>
          </p:cNvPicPr>
          <p:nvPr/>
        </p:nvPicPr>
        <p:blipFill>
          <a:blip r:embed="rId2"/>
          <a:srcRect/>
          <a:stretch>
            <a:fillRect/>
          </a:stretch>
        </p:blipFill>
        <p:spPr bwMode="auto">
          <a:xfrm>
            <a:off x="1571604" y="1571612"/>
            <a:ext cx="6357982" cy="508636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íntesis de ADN - Wikipedia, la enciclopedia libre"/>
          <p:cNvPicPr>
            <a:picLocks noChangeAspect="1" noChangeArrowheads="1"/>
          </p:cNvPicPr>
          <p:nvPr/>
        </p:nvPicPr>
        <p:blipFill>
          <a:blip r:embed="rId2"/>
          <a:srcRect t="12696" r="50820"/>
          <a:stretch>
            <a:fillRect/>
          </a:stretch>
        </p:blipFill>
        <p:spPr bwMode="auto">
          <a:xfrm>
            <a:off x="3357554" y="285728"/>
            <a:ext cx="2500330" cy="6304087"/>
          </a:xfrm>
          <a:prstGeom prst="rect">
            <a:avLst/>
          </a:prstGeom>
          <a:noFill/>
        </p:spPr>
      </p:pic>
      <p:sp>
        <p:nvSpPr>
          <p:cNvPr id="3" name="2 CuadroTexto"/>
          <p:cNvSpPr txBox="1"/>
          <p:nvPr/>
        </p:nvSpPr>
        <p:spPr>
          <a:xfrm>
            <a:off x="642910" y="571480"/>
            <a:ext cx="2000264" cy="369332"/>
          </a:xfrm>
          <a:prstGeom prst="rect">
            <a:avLst/>
          </a:prstGeom>
          <a:noFill/>
        </p:spPr>
        <p:txBody>
          <a:bodyPr wrap="square" rtlCol="0">
            <a:spAutoFit/>
          </a:bodyPr>
          <a:lstStyle/>
          <a:p>
            <a:r>
              <a:rPr lang="es-AR" dirty="0" smtClean="0"/>
              <a:t>Repaso….</a:t>
            </a:r>
            <a:endParaRPr lang="es-A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b="1" dirty="0" smtClean="0"/>
              <a:t>¿Qué significa 5 prima y 3 prima en el ADN?</a:t>
            </a:r>
            <a:endParaRPr lang="es-AR" dirty="0"/>
          </a:p>
        </p:txBody>
      </p:sp>
      <p:pic>
        <p:nvPicPr>
          <p:cNvPr id="3" name="Picture 4" descr="ADN II | Biology | Visionlearning"/>
          <p:cNvPicPr>
            <a:picLocks noChangeAspect="1" noChangeArrowheads="1"/>
          </p:cNvPicPr>
          <p:nvPr/>
        </p:nvPicPr>
        <p:blipFill>
          <a:blip r:embed="rId2"/>
          <a:srcRect/>
          <a:stretch>
            <a:fillRect/>
          </a:stretch>
        </p:blipFill>
        <p:spPr bwMode="auto">
          <a:xfrm>
            <a:off x="2143108" y="2000240"/>
            <a:ext cx="4500594" cy="4455589"/>
          </a:xfrm>
          <a:prstGeom prst="rect">
            <a:avLst/>
          </a:prstGeom>
          <a:noFill/>
        </p:spPr>
      </p:pic>
      <p:sp>
        <p:nvSpPr>
          <p:cNvPr id="4" name="3 Rectángulo"/>
          <p:cNvSpPr/>
          <p:nvPr/>
        </p:nvSpPr>
        <p:spPr>
          <a:xfrm rot="20571089">
            <a:off x="6398459" y="3467086"/>
            <a:ext cx="1962107" cy="1658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41300" dirty="0" smtClean="0">
                <a:solidFill>
                  <a:srgbClr val="FF0000"/>
                </a:solidFill>
                <a:latin typeface="Aharoni" pitchFamily="2" charset="-79"/>
                <a:cs typeface="Aharoni" pitchFamily="2" charset="-79"/>
              </a:rPr>
              <a:t>?</a:t>
            </a:r>
            <a:endParaRPr lang="es-AR" sz="41300" dirty="0">
              <a:solidFill>
                <a:srgbClr val="FF0000"/>
              </a:solidFill>
              <a:latin typeface="Aharoni" pitchFamily="2" charset="-79"/>
              <a:cs typeface="Aharoni" pitchFamily="2" charset="-79"/>
            </a:endParaRPr>
          </a:p>
        </p:txBody>
      </p:sp>
      <p:sp>
        <p:nvSpPr>
          <p:cNvPr id="5" name="4 Rectángulo"/>
          <p:cNvSpPr/>
          <p:nvPr/>
        </p:nvSpPr>
        <p:spPr>
          <a:xfrm rot="11883951">
            <a:off x="378895" y="3378001"/>
            <a:ext cx="1819211" cy="1447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41300" dirty="0" smtClean="0">
                <a:solidFill>
                  <a:srgbClr val="FF0000"/>
                </a:solidFill>
                <a:latin typeface="Aharoni" pitchFamily="2" charset="-79"/>
                <a:cs typeface="Aharoni" pitchFamily="2" charset="-79"/>
              </a:rPr>
              <a:t>?</a:t>
            </a:r>
            <a:endParaRPr lang="es-AR" sz="41300" dirty="0">
              <a:solidFill>
                <a:srgbClr val="FF0000"/>
              </a:solidFill>
              <a:latin typeface="Aharoni" pitchFamily="2" charset="-79"/>
              <a:cs typeface="Aharoni" pitchFamily="2" charset="-79"/>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s://qph.cf2.quoracdn.net/main-qimg-c1cd1c462834944c185df49884e1ce21-lq"/>
          <p:cNvPicPr/>
          <p:nvPr/>
        </p:nvPicPr>
        <p:blipFill>
          <a:blip r:embed="rId2"/>
          <a:srcRect/>
          <a:stretch>
            <a:fillRect/>
          </a:stretch>
        </p:blipFill>
        <p:spPr bwMode="auto">
          <a:xfrm>
            <a:off x="785786" y="1142984"/>
            <a:ext cx="2643206" cy="2214578"/>
          </a:xfrm>
          <a:prstGeom prst="rect">
            <a:avLst/>
          </a:prstGeom>
          <a:noFill/>
          <a:ln w="9525">
            <a:noFill/>
            <a:miter lim="800000"/>
            <a:headEnd/>
            <a:tailEnd/>
          </a:ln>
        </p:spPr>
      </p:pic>
      <p:pic>
        <p:nvPicPr>
          <p:cNvPr id="3" name="2 Imagen" descr="https://qph.cf2.quoracdn.net/main-qimg-e745a7a31928c249d470842a9d5b0e4f"/>
          <p:cNvPicPr/>
          <p:nvPr/>
        </p:nvPicPr>
        <p:blipFill>
          <a:blip r:embed="rId3"/>
          <a:srcRect/>
          <a:stretch>
            <a:fillRect/>
          </a:stretch>
        </p:blipFill>
        <p:spPr bwMode="auto">
          <a:xfrm>
            <a:off x="4786314" y="928670"/>
            <a:ext cx="3214710" cy="4572032"/>
          </a:xfrm>
          <a:prstGeom prst="rect">
            <a:avLst/>
          </a:prstGeom>
          <a:noFill/>
          <a:ln w="9525">
            <a:noFill/>
            <a:miter lim="800000"/>
            <a:headEnd/>
            <a:tailEnd/>
          </a:ln>
        </p:spPr>
      </p:pic>
      <p:sp>
        <p:nvSpPr>
          <p:cNvPr id="4" name="3 CuadroTexto"/>
          <p:cNvSpPr txBox="1"/>
          <p:nvPr/>
        </p:nvSpPr>
        <p:spPr>
          <a:xfrm>
            <a:off x="571472" y="3380432"/>
            <a:ext cx="3000396" cy="1477328"/>
          </a:xfrm>
          <a:prstGeom prst="rect">
            <a:avLst/>
          </a:prstGeom>
          <a:noFill/>
        </p:spPr>
        <p:txBody>
          <a:bodyPr wrap="square" rtlCol="0">
            <a:spAutoFit/>
          </a:bodyPr>
          <a:lstStyle/>
          <a:p>
            <a:pPr algn="ctr"/>
            <a:r>
              <a:rPr lang="es-AR" b="1" dirty="0" smtClean="0"/>
              <a:t>Desoxirribosa</a:t>
            </a:r>
            <a:r>
              <a:rPr lang="es-AR" dirty="0" smtClean="0"/>
              <a:t>: compuesta por 5 átomos de carbonos (enumerados en la imagen)</a:t>
            </a:r>
            <a:endParaRPr lang="es-AR" dirty="0"/>
          </a:p>
        </p:txBody>
      </p:sp>
      <p:sp>
        <p:nvSpPr>
          <p:cNvPr id="6" name="5 CuadroTexto"/>
          <p:cNvSpPr txBox="1"/>
          <p:nvPr/>
        </p:nvSpPr>
        <p:spPr>
          <a:xfrm>
            <a:off x="3857620" y="5497313"/>
            <a:ext cx="4929222" cy="646331"/>
          </a:xfrm>
          <a:prstGeom prst="rect">
            <a:avLst/>
          </a:prstGeom>
          <a:noFill/>
        </p:spPr>
        <p:txBody>
          <a:bodyPr wrap="square" rtlCol="0">
            <a:spAutoFit/>
          </a:bodyPr>
          <a:lstStyle/>
          <a:p>
            <a:pPr algn="ctr"/>
            <a:r>
              <a:rPr lang="es-AR" b="1" dirty="0" smtClean="0"/>
              <a:t>Fosfato</a:t>
            </a:r>
            <a:r>
              <a:rPr lang="es-AR" dirty="0" smtClean="0"/>
              <a:t>: unidos a los 3´o 5´de los carbonos </a:t>
            </a:r>
          </a:p>
          <a:p>
            <a:pPr algn="ctr"/>
            <a:r>
              <a:rPr lang="es-AR" dirty="0" smtClean="0"/>
              <a:t>(redondeados en celeste en la imagen)</a:t>
            </a:r>
            <a:endParaRPr lang="es-AR" dirty="0"/>
          </a:p>
        </p:txBody>
      </p:sp>
      <p:sp>
        <p:nvSpPr>
          <p:cNvPr id="7" name="6 Rectángulo redondeado"/>
          <p:cNvSpPr/>
          <p:nvPr/>
        </p:nvSpPr>
        <p:spPr>
          <a:xfrm>
            <a:off x="214282" y="214290"/>
            <a:ext cx="5857916" cy="571504"/>
          </a:xfrm>
          <a:prstGeom prst="roundRect">
            <a:avLst/>
          </a:prstGeom>
          <a:solidFill>
            <a:srgbClr val="FF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smtClean="0"/>
              <a:t>¿Qué significa 5 prima y 3 prima en el ADN?</a:t>
            </a:r>
            <a:endParaRPr lang="es-A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Qué significa 5 prima y 3 prima en el ADN? - Quora"/>
          <p:cNvPicPr>
            <a:picLocks noChangeAspect="1" noChangeArrowheads="1"/>
          </p:cNvPicPr>
          <p:nvPr/>
        </p:nvPicPr>
        <p:blipFill>
          <a:blip r:embed="rId2"/>
          <a:srcRect/>
          <a:stretch>
            <a:fillRect/>
          </a:stretch>
        </p:blipFill>
        <p:spPr bwMode="auto">
          <a:xfrm>
            <a:off x="285720" y="928670"/>
            <a:ext cx="8502552" cy="4929222"/>
          </a:xfrm>
          <a:prstGeom prst="rect">
            <a:avLst/>
          </a:prstGeom>
          <a:noFill/>
        </p:spPr>
      </p:pic>
      <p:sp>
        <p:nvSpPr>
          <p:cNvPr id="3" name="2 Rectángulo redondeado"/>
          <p:cNvSpPr/>
          <p:nvPr/>
        </p:nvSpPr>
        <p:spPr>
          <a:xfrm>
            <a:off x="214282" y="214290"/>
            <a:ext cx="5857916" cy="571504"/>
          </a:xfrm>
          <a:prstGeom prst="roundRect">
            <a:avLst/>
          </a:prstGeom>
          <a:solidFill>
            <a:srgbClr val="FF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smtClean="0"/>
              <a:t>¿Qué significa 5 prima y 3 prima en el ADN?</a:t>
            </a:r>
            <a:endParaRPr lang="es-AR" dirty="0"/>
          </a:p>
        </p:txBody>
      </p:sp>
      <p:sp>
        <p:nvSpPr>
          <p:cNvPr id="4" name="3 CuadroTexto"/>
          <p:cNvSpPr txBox="1"/>
          <p:nvPr/>
        </p:nvSpPr>
        <p:spPr>
          <a:xfrm>
            <a:off x="214282" y="5863256"/>
            <a:ext cx="8643998" cy="923330"/>
          </a:xfrm>
          <a:prstGeom prst="rect">
            <a:avLst/>
          </a:prstGeom>
          <a:noFill/>
        </p:spPr>
        <p:txBody>
          <a:bodyPr wrap="square" rtlCol="0">
            <a:spAutoFit/>
          </a:bodyPr>
          <a:lstStyle/>
          <a:p>
            <a:pPr algn="ctr"/>
            <a:r>
              <a:rPr lang="es-AR" b="1" dirty="0" smtClean="0"/>
              <a:t>Cadenas </a:t>
            </a:r>
            <a:r>
              <a:rPr lang="es-AR" b="1" dirty="0" err="1" smtClean="0"/>
              <a:t>antiparalelas</a:t>
            </a:r>
            <a:r>
              <a:rPr lang="es-AR" dirty="0" smtClean="0"/>
              <a:t>: se dice que las dos hebras del ADN son </a:t>
            </a:r>
            <a:r>
              <a:rPr lang="es-AR" dirty="0" err="1" smtClean="0"/>
              <a:t>antiparalelas</a:t>
            </a:r>
            <a:r>
              <a:rPr lang="es-AR" dirty="0" smtClean="0"/>
              <a:t>, porque una va en dirección de 5´a 3´y la otra va en dirección de 3´a 5´.</a:t>
            </a:r>
            <a:endParaRPr lang="es-A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CICLO CELULAR</a:t>
            </a:r>
            <a:endParaRPr lang="es-AR" dirty="0"/>
          </a:p>
        </p:txBody>
      </p:sp>
      <p:sp>
        <p:nvSpPr>
          <p:cNvPr id="40962" name="AutoShape 2" descr="El ciclo celular, mitosis y meiosis. - Homo medic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40963" name="Picture 3"/>
          <p:cNvPicPr>
            <a:picLocks noChangeAspect="1" noChangeArrowheads="1"/>
          </p:cNvPicPr>
          <p:nvPr/>
        </p:nvPicPr>
        <p:blipFill>
          <a:blip r:embed="rId2"/>
          <a:srcRect/>
          <a:stretch>
            <a:fillRect/>
          </a:stretch>
        </p:blipFill>
        <p:spPr bwMode="auto">
          <a:xfrm>
            <a:off x="3714744" y="3357562"/>
            <a:ext cx="4990477" cy="3067064"/>
          </a:xfrm>
          <a:prstGeom prst="rect">
            <a:avLst/>
          </a:prstGeom>
          <a:noFill/>
          <a:ln w="9525">
            <a:noFill/>
            <a:miter lim="800000"/>
            <a:headEnd/>
            <a:tailEnd/>
          </a:ln>
          <a:effectLst/>
        </p:spPr>
      </p:pic>
      <p:sp>
        <p:nvSpPr>
          <p:cNvPr id="5" name="4 CuadroTexto"/>
          <p:cNvSpPr txBox="1"/>
          <p:nvPr/>
        </p:nvSpPr>
        <p:spPr>
          <a:xfrm>
            <a:off x="500034" y="2000240"/>
            <a:ext cx="3000396" cy="2308324"/>
          </a:xfrm>
          <a:prstGeom prst="rect">
            <a:avLst/>
          </a:prstGeom>
          <a:solidFill>
            <a:schemeClr val="accent2">
              <a:lumMod val="60000"/>
              <a:lumOff val="40000"/>
            </a:schemeClr>
          </a:solidFill>
        </p:spPr>
        <p:txBody>
          <a:bodyPr wrap="square" rtlCol="0">
            <a:spAutoFit/>
          </a:bodyPr>
          <a:lstStyle/>
          <a:p>
            <a:pPr algn="ctr"/>
            <a:r>
              <a:rPr lang="es-AR" dirty="0" smtClean="0"/>
              <a:t>El </a:t>
            </a:r>
            <a:r>
              <a:rPr lang="es-AR" b="1" i="1" dirty="0" smtClean="0"/>
              <a:t>ciclo celular </a:t>
            </a:r>
            <a:r>
              <a:rPr lang="es-AR" dirty="0" smtClean="0"/>
              <a:t>es la serie ordenada de pasos por los que tiene que pasar una célula desde que </a:t>
            </a:r>
            <a:r>
              <a:rPr lang="es-AR" b="1" dirty="0" smtClean="0"/>
              <a:t>nace</a:t>
            </a:r>
            <a:r>
              <a:rPr lang="es-AR" dirty="0" smtClean="0"/>
              <a:t> por división de otra célula hasta que ella misma madura y se </a:t>
            </a:r>
            <a:r>
              <a:rPr lang="es-AR" b="1" dirty="0" smtClean="0"/>
              <a:t>divide</a:t>
            </a:r>
            <a:r>
              <a:rPr lang="es-AR" dirty="0" smtClean="0"/>
              <a:t> en dos.</a:t>
            </a:r>
            <a:endParaRPr lang="es-A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¿por qué es importante </a:t>
            </a:r>
            <a:br>
              <a:rPr lang="es-AR" dirty="0" smtClean="0"/>
            </a:br>
            <a:r>
              <a:rPr lang="es-AR" dirty="0" smtClean="0"/>
              <a:t>el ciclo celular?</a:t>
            </a:r>
            <a:endParaRPr lang="es-AR" dirty="0"/>
          </a:p>
        </p:txBody>
      </p:sp>
      <p:sp>
        <p:nvSpPr>
          <p:cNvPr id="3" name="2 Elipse"/>
          <p:cNvSpPr/>
          <p:nvPr/>
        </p:nvSpPr>
        <p:spPr>
          <a:xfrm>
            <a:off x="642910" y="2357430"/>
            <a:ext cx="3071834" cy="1500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CRECIMIENTO Y DESARROLLO DE LOS ORGANISMOS</a:t>
            </a:r>
            <a:endParaRPr lang="es-AR" dirty="0"/>
          </a:p>
        </p:txBody>
      </p:sp>
      <p:sp>
        <p:nvSpPr>
          <p:cNvPr id="4" name="3 Elipse"/>
          <p:cNvSpPr/>
          <p:nvPr/>
        </p:nvSpPr>
        <p:spPr>
          <a:xfrm>
            <a:off x="3000364" y="4643446"/>
            <a:ext cx="3071834" cy="1500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REGENERACIÓN DE TEJIDOS DAÑADOS</a:t>
            </a:r>
            <a:endParaRPr lang="es-AR" dirty="0"/>
          </a:p>
        </p:txBody>
      </p:sp>
      <p:sp>
        <p:nvSpPr>
          <p:cNvPr id="5" name="4 Elipse"/>
          <p:cNvSpPr/>
          <p:nvPr/>
        </p:nvSpPr>
        <p:spPr>
          <a:xfrm>
            <a:off x="5429256" y="2357430"/>
            <a:ext cx="3071834" cy="1500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SUSTITUCIÓN DE CÉLULAS MUERTAS</a:t>
            </a:r>
            <a:endParaRPr lang="es-AR" dirty="0"/>
          </a:p>
        </p:txBody>
      </p:sp>
      <p:cxnSp>
        <p:nvCxnSpPr>
          <p:cNvPr id="7" name="6 Conector recto de flecha"/>
          <p:cNvCxnSpPr>
            <a:stCxn id="2" idx="2"/>
            <a:endCxn id="3" idx="0"/>
          </p:cNvCxnSpPr>
          <p:nvPr/>
        </p:nvCxnSpPr>
        <p:spPr>
          <a:xfrm rot="5400000">
            <a:off x="2912831" y="713796"/>
            <a:ext cx="909631" cy="23776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a:stCxn id="2" idx="2"/>
            <a:endCxn id="4" idx="0"/>
          </p:cNvCxnSpPr>
          <p:nvPr/>
        </p:nvCxnSpPr>
        <p:spPr>
          <a:xfrm rot="5400000">
            <a:off x="2948550" y="3035531"/>
            <a:ext cx="3195647" cy="201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a:stCxn id="2" idx="2"/>
            <a:endCxn id="5" idx="0"/>
          </p:cNvCxnSpPr>
          <p:nvPr/>
        </p:nvCxnSpPr>
        <p:spPr>
          <a:xfrm rot="16200000" flipH="1">
            <a:off x="5306003" y="698259"/>
            <a:ext cx="909631" cy="24087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CICLO CELULAR</a:t>
            </a:r>
            <a:endParaRPr lang="es-AR" dirty="0"/>
          </a:p>
        </p:txBody>
      </p:sp>
      <p:sp>
        <p:nvSpPr>
          <p:cNvPr id="3" name="2 Marcador de contenido"/>
          <p:cNvSpPr>
            <a:spLocks noGrp="1"/>
          </p:cNvSpPr>
          <p:nvPr>
            <p:ph idx="1"/>
          </p:nvPr>
        </p:nvSpPr>
        <p:spPr>
          <a:xfrm>
            <a:off x="214282" y="1643050"/>
            <a:ext cx="8786874" cy="5214950"/>
          </a:xfrm>
        </p:spPr>
        <p:txBody>
          <a:bodyPr>
            <a:normAutofit lnSpcReduction="10000"/>
          </a:bodyPr>
          <a:lstStyle/>
          <a:p>
            <a:pPr marL="3175" indent="0">
              <a:buNone/>
            </a:pPr>
            <a:r>
              <a:rPr lang="es-AR" sz="2800" b="1" dirty="0" smtClean="0">
                <a:solidFill>
                  <a:schemeClr val="accent6">
                    <a:lumMod val="60000"/>
                    <a:lumOff val="40000"/>
                  </a:schemeClr>
                </a:solidFill>
              </a:rPr>
              <a:t>CICLO CELULAR:</a:t>
            </a:r>
            <a:r>
              <a:rPr lang="es-AR" dirty="0" smtClean="0"/>
              <a:t> conjunto de procesos que llevan al </a:t>
            </a:r>
            <a:r>
              <a:rPr lang="es-AR" u="sng" dirty="0" smtClean="0">
                <a:solidFill>
                  <a:schemeClr val="accent3">
                    <a:lumMod val="50000"/>
                  </a:schemeClr>
                </a:solidFill>
              </a:rPr>
              <a:t>crecimiento de la célula</a:t>
            </a:r>
            <a:r>
              <a:rPr lang="es-AR" dirty="0" smtClean="0">
                <a:solidFill>
                  <a:schemeClr val="accent3">
                    <a:lumMod val="75000"/>
                  </a:schemeClr>
                </a:solidFill>
              </a:rPr>
              <a:t> </a:t>
            </a:r>
            <a:r>
              <a:rPr lang="es-AR" dirty="0" smtClean="0"/>
              <a:t>y a su posterior </a:t>
            </a:r>
            <a:r>
              <a:rPr lang="es-AR" u="sng" dirty="0" smtClean="0">
                <a:solidFill>
                  <a:schemeClr val="accent3">
                    <a:lumMod val="50000"/>
                  </a:schemeClr>
                </a:solidFill>
              </a:rPr>
              <a:t>división</a:t>
            </a:r>
            <a:r>
              <a:rPr lang="es-AR" dirty="0" smtClean="0"/>
              <a:t>. </a:t>
            </a:r>
          </a:p>
          <a:p>
            <a:pPr marL="3175" indent="0">
              <a:buNone/>
            </a:pPr>
            <a:endParaRPr lang="es-AR" sz="1600" dirty="0" smtClean="0"/>
          </a:p>
          <a:p>
            <a:pPr marL="3175" indent="0">
              <a:buNone/>
            </a:pPr>
            <a:r>
              <a:rPr lang="es-AR" dirty="0" smtClean="0"/>
              <a:t>Dos fases:</a:t>
            </a:r>
          </a:p>
          <a:p>
            <a:pPr lvl="0"/>
            <a:r>
              <a:rPr lang="es-AR" b="1" i="1" dirty="0" smtClean="0">
                <a:solidFill>
                  <a:srgbClr val="B00C9C"/>
                </a:solidFill>
              </a:rPr>
              <a:t>Interfase:</a:t>
            </a:r>
            <a:r>
              <a:rPr lang="es-AR" dirty="0" smtClean="0"/>
              <a:t> se subdivide en tres fases.</a:t>
            </a:r>
          </a:p>
          <a:p>
            <a:pPr marL="725488" lvl="0"/>
            <a:r>
              <a:rPr lang="es-AR" b="1" dirty="0" smtClean="0"/>
              <a:t>G1:</a:t>
            </a:r>
            <a:r>
              <a:rPr lang="es-AR" dirty="0" smtClean="0"/>
              <a:t> la célula crece en tamaño.</a:t>
            </a:r>
          </a:p>
          <a:p>
            <a:pPr marL="725488" lvl="0"/>
            <a:r>
              <a:rPr lang="es-AR" b="1" dirty="0" smtClean="0"/>
              <a:t>S:</a:t>
            </a:r>
            <a:r>
              <a:rPr lang="es-AR" dirty="0" smtClean="0"/>
              <a:t> la célula duplica su material genético: </a:t>
            </a:r>
            <a:r>
              <a:rPr lang="es-AR" i="1" u="sng" dirty="0" smtClean="0">
                <a:effectLst>
                  <a:outerShdw blurRad="38100" dist="38100" dir="2700000" algn="tl">
                    <a:srgbClr val="000000">
                      <a:alpha val="43137"/>
                    </a:srgbClr>
                  </a:outerShdw>
                </a:effectLst>
              </a:rPr>
              <a:t>replicación</a:t>
            </a:r>
            <a:r>
              <a:rPr lang="es-AR" dirty="0" smtClean="0"/>
              <a:t>.</a:t>
            </a:r>
          </a:p>
          <a:p>
            <a:pPr marL="725488" lvl="0"/>
            <a:r>
              <a:rPr lang="es-AR" b="1" dirty="0" smtClean="0"/>
              <a:t>G2:</a:t>
            </a:r>
            <a:r>
              <a:rPr lang="es-AR" dirty="0" smtClean="0"/>
              <a:t> la célula continúa aumentando su tamaño.</a:t>
            </a:r>
          </a:p>
          <a:p>
            <a:pPr lvl="0"/>
            <a:r>
              <a:rPr lang="es-AR" b="1" i="1" dirty="0" smtClean="0">
                <a:solidFill>
                  <a:srgbClr val="B00C9C"/>
                </a:solidFill>
              </a:rPr>
              <a:t>División celular:</a:t>
            </a:r>
            <a:r>
              <a:rPr lang="es-AR" dirty="0" smtClean="0"/>
              <a:t> hay dos tipos.</a:t>
            </a:r>
          </a:p>
          <a:p>
            <a:pPr marL="725488" lvl="0" defTabSz="722313"/>
            <a:r>
              <a:rPr lang="es-AR" b="1" dirty="0" smtClean="0"/>
              <a:t>Mitosis:</a:t>
            </a:r>
            <a:r>
              <a:rPr lang="es-AR" dirty="0" smtClean="0"/>
              <a:t> división del material genético en células somáticas.</a:t>
            </a:r>
          </a:p>
          <a:p>
            <a:pPr marL="725488" lvl="0" defTabSz="722313"/>
            <a:r>
              <a:rPr lang="es-AR" b="1" dirty="0" smtClean="0"/>
              <a:t>Meiosis:</a:t>
            </a:r>
            <a:r>
              <a:rPr lang="es-AR" dirty="0" smtClean="0"/>
              <a:t> división del material genético en células sexuales (óvulo y espermatozoide).</a:t>
            </a:r>
          </a:p>
          <a:p>
            <a:endParaRPr lang="es-A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iclo celular – Acerca Ciencia"/>
          <p:cNvPicPr>
            <a:picLocks noChangeAspect="1" noChangeArrowheads="1"/>
          </p:cNvPicPr>
          <p:nvPr/>
        </p:nvPicPr>
        <p:blipFill>
          <a:blip r:embed="rId2"/>
          <a:srcRect/>
          <a:stretch>
            <a:fillRect/>
          </a:stretch>
        </p:blipFill>
        <p:spPr bwMode="auto">
          <a:xfrm>
            <a:off x="357190" y="194007"/>
            <a:ext cx="8429652" cy="6449703"/>
          </a:xfrm>
          <a:prstGeom prst="rect">
            <a:avLst/>
          </a:prstGeom>
          <a:noFill/>
        </p:spPr>
      </p:pic>
      <p:sp>
        <p:nvSpPr>
          <p:cNvPr id="3" name="2 Rectángulo"/>
          <p:cNvSpPr/>
          <p:nvPr/>
        </p:nvSpPr>
        <p:spPr>
          <a:xfrm>
            <a:off x="5857884" y="928670"/>
            <a:ext cx="2714644" cy="12858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3 Rectángulo"/>
          <p:cNvSpPr/>
          <p:nvPr/>
        </p:nvSpPr>
        <p:spPr>
          <a:xfrm>
            <a:off x="6715140" y="5286388"/>
            <a:ext cx="2000264" cy="12858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ADN</a:t>
            </a:r>
            <a:endParaRPr lang="es-AR" dirty="0"/>
          </a:p>
        </p:txBody>
      </p:sp>
      <p:sp>
        <p:nvSpPr>
          <p:cNvPr id="5" name="4 Marcador de contenido"/>
          <p:cNvSpPr>
            <a:spLocks noGrp="1"/>
          </p:cNvSpPr>
          <p:nvPr>
            <p:ph idx="1"/>
          </p:nvPr>
        </p:nvSpPr>
        <p:spPr/>
        <p:txBody>
          <a:bodyPr>
            <a:normAutofit fontScale="92500"/>
          </a:bodyPr>
          <a:lstStyle/>
          <a:p>
            <a:pPr>
              <a:buNone/>
            </a:pPr>
            <a:r>
              <a:rPr lang="es-AR" sz="8000" b="1" dirty="0" smtClean="0">
                <a:solidFill>
                  <a:srgbClr val="B00C9C"/>
                </a:solidFill>
              </a:rPr>
              <a:t>A</a:t>
            </a:r>
            <a:r>
              <a:rPr lang="es-AR" sz="8000" b="1" dirty="0" smtClean="0"/>
              <a:t> 	ÁCIDO</a:t>
            </a:r>
          </a:p>
          <a:p>
            <a:pPr>
              <a:buNone/>
            </a:pPr>
            <a:r>
              <a:rPr lang="es-AR" sz="8000" b="1" dirty="0" smtClean="0">
                <a:solidFill>
                  <a:srgbClr val="B00C9C"/>
                </a:solidFill>
              </a:rPr>
              <a:t>D</a:t>
            </a:r>
            <a:r>
              <a:rPr lang="es-AR" sz="8000" b="1" dirty="0" smtClean="0"/>
              <a:t>		DESOXIRRIBO</a:t>
            </a:r>
          </a:p>
          <a:p>
            <a:pPr>
              <a:buNone/>
            </a:pPr>
            <a:r>
              <a:rPr lang="es-AR" sz="8000" b="1" dirty="0" smtClean="0">
                <a:solidFill>
                  <a:srgbClr val="B00C9C"/>
                </a:solidFill>
              </a:rPr>
              <a:t>N</a:t>
            </a:r>
            <a:r>
              <a:rPr lang="es-AR" sz="8000" b="1" dirty="0" smtClean="0"/>
              <a:t>		NUCLEICO</a:t>
            </a:r>
            <a:endParaRPr lang="es-AR" sz="8000" b="1" dirty="0"/>
          </a:p>
        </p:txBody>
      </p:sp>
      <p:sp>
        <p:nvSpPr>
          <p:cNvPr id="4" name="3 Flecha derecha"/>
          <p:cNvSpPr/>
          <p:nvPr/>
        </p:nvSpPr>
        <p:spPr>
          <a:xfrm>
            <a:off x="1357290" y="2285992"/>
            <a:ext cx="100013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5 Flecha derecha"/>
          <p:cNvSpPr/>
          <p:nvPr/>
        </p:nvSpPr>
        <p:spPr>
          <a:xfrm>
            <a:off x="1357290" y="3643314"/>
            <a:ext cx="100013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6 Flecha derecha"/>
          <p:cNvSpPr/>
          <p:nvPr/>
        </p:nvSpPr>
        <p:spPr>
          <a:xfrm>
            <a:off x="1357290" y="5000636"/>
            <a:ext cx="100013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8" name="Picture 2" descr="ADN, último recurso en identificación de restos - eloriente.net"/>
          <p:cNvPicPr>
            <a:picLocks noChangeAspect="1" noChangeArrowheads="1"/>
          </p:cNvPicPr>
          <p:nvPr/>
        </p:nvPicPr>
        <p:blipFill>
          <a:blip r:embed="rId2" cstate="print"/>
          <a:srcRect/>
          <a:stretch>
            <a:fillRect/>
          </a:stretch>
        </p:blipFill>
        <p:spPr bwMode="auto">
          <a:xfrm>
            <a:off x="6286512" y="928670"/>
            <a:ext cx="2321735" cy="1857388"/>
          </a:xfrm>
          <a:prstGeom prst="rect">
            <a:avLst/>
          </a:prstGeom>
          <a:ln>
            <a:noFill/>
          </a:ln>
          <a:effectLst>
            <a:outerShdw blurRad="292100" dist="139700" dir="2700000" algn="tl" rotWithShape="0">
              <a:srgbClr val="333333">
                <a:alpha val="65000"/>
              </a:srgbClr>
            </a:outerShdw>
            <a:softEdge rad="635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b="1" u="sng" dirty="0" smtClean="0"/>
              <a:t>Fase s</a:t>
            </a:r>
            <a:r>
              <a:rPr lang="es-AR" dirty="0" smtClean="0"/>
              <a:t>: REPLICACIÓN DEL ADN</a:t>
            </a:r>
            <a:endParaRPr lang="es-AR" dirty="0"/>
          </a:p>
        </p:txBody>
      </p:sp>
      <p:pic>
        <p:nvPicPr>
          <p:cNvPr id="36866" name="Picture 2" descr="Replicación ADN | Biología avanzada, Enseñanza biología, Estudiar biologia"/>
          <p:cNvPicPr>
            <a:picLocks noChangeAspect="1" noChangeArrowheads="1"/>
          </p:cNvPicPr>
          <p:nvPr/>
        </p:nvPicPr>
        <p:blipFill>
          <a:blip r:embed="rId2"/>
          <a:srcRect/>
          <a:stretch>
            <a:fillRect/>
          </a:stretch>
        </p:blipFill>
        <p:spPr bwMode="auto">
          <a:xfrm>
            <a:off x="642910" y="1357298"/>
            <a:ext cx="7929618" cy="5281127"/>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Replicación de ADN - Wikipedia, la enciclopedia libre"/>
          <p:cNvPicPr>
            <a:picLocks noChangeAspect="1" noChangeArrowheads="1"/>
          </p:cNvPicPr>
          <p:nvPr/>
        </p:nvPicPr>
        <p:blipFill>
          <a:blip r:embed="rId2"/>
          <a:srcRect/>
          <a:stretch>
            <a:fillRect/>
          </a:stretch>
        </p:blipFill>
        <p:spPr bwMode="auto">
          <a:xfrm>
            <a:off x="857224" y="2428868"/>
            <a:ext cx="7544092" cy="2500330"/>
          </a:xfrm>
          <a:prstGeom prst="rect">
            <a:avLst/>
          </a:prstGeom>
          <a:noFill/>
        </p:spPr>
      </p:pic>
      <p:sp>
        <p:nvSpPr>
          <p:cNvPr id="4" name="1 Título"/>
          <p:cNvSpPr>
            <a:spLocks noGrp="1"/>
          </p:cNvSpPr>
          <p:nvPr>
            <p:ph type="title"/>
          </p:nvPr>
        </p:nvSpPr>
        <p:spPr/>
        <p:txBody>
          <a:bodyPr/>
          <a:lstStyle/>
          <a:p>
            <a:r>
              <a:rPr lang="es-AR" b="1" u="sng" dirty="0" smtClean="0"/>
              <a:t>Fase s</a:t>
            </a:r>
            <a:r>
              <a:rPr lang="es-AR" dirty="0" smtClean="0"/>
              <a:t>: REPLICACIÓN DEL ADN</a:t>
            </a:r>
            <a:endParaRPr lang="es-A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lstStyle/>
          <a:p>
            <a:r>
              <a:rPr lang="es-AR" b="1" u="sng" dirty="0" smtClean="0"/>
              <a:t>Fase s</a:t>
            </a:r>
            <a:r>
              <a:rPr lang="es-AR" dirty="0" smtClean="0"/>
              <a:t>: REPLICACIÓN DEL ADN</a:t>
            </a:r>
            <a:endParaRPr lang="es-AR" dirty="0"/>
          </a:p>
        </p:txBody>
      </p:sp>
      <p:pic>
        <p:nvPicPr>
          <p:cNvPr id="53250" name="Picture 2" descr="Replicación del ADN"/>
          <p:cNvPicPr>
            <a:picLocks noChangeAspect="1" noChangeArrowheads="1"/>
          </p:cNvPicPr>
          <p:nvPr/>
        </p:nvPicPr>
        <p:blipFill>
          <a:blip r:embed="rId2"/>
          <a:srcRect/>
          <a:stretch>
            <a:fillRect/>
          </a:stretch>
        </p:blipFill>
        <p:spPr bwMode="auto">
          <a:xfrm>
            <a:off x="857224" y="2500306"/>
            <a:ext cx="7677198" cy="278608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Replicación del ADN - Infogram"/>
          <p:cNvPicPr>
            <a:picLocks noChangeAspect="1" noChangeArrowheads="1"/>
          </p:cNvPicPr>
          <p:nvPr/>
        </p:nvPicPr>
        <p:blipFill>
          <a:blip r:embed="rId2"/>
          <a:srcRect/>
          <a:stretch>
            <a:fillRect/>
          </a:stretch>
        </p:blipFill>
        <p:spPr bwMode="auto">
          <a:xfrm>
            <a:off x="142844" y="1857364"/>
            <a:ext cx="8788274" cy="4719629"/>
          </a:xfrm>
          <a:prstGeom prst="rect">
            <a:avLst/>
          </a:prstGeom>
          <a:noFill/>
        </p:spPr>
      </p:pic>
      <p:sp>
        <p:nvSpPr>
          <p:cNvPr id="4" name="1 Título"/>
          <p:cNvSpPr>
            <a:spLocks noGrp="1"/>
          </p:cNvSpPr>
          <p:nvPr>
            <p:ph type="title"/>
          </p:nvPr>
        </p:nvSpPr>
        <p:spPr/>
        <p:txBody>
          <a:bodyPr/>
          <a:lstStyle/>
          <a:p>
            <a:r>
              <a:rPr lang="es-AR" b="1" u="sng" dirty="0" smtClean="0"/>
              <a:t>Fase s</a:t>
            </a:r>
            <a:r>
              <a:rPr lang="es-AR" dirty="0" smtClean="0"/>
              <a:t>: REPLICACIÓN DEL ADN</a:t>
            </a:r>
            <a:endParaRPr lang="es-A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ejercitación</a:t>
            </a:r>
            <a:endParaRPr lang="es-AR" dirty="0"/>
          </a:p>
        </p:txBody>
      </p:sp>
      <p:pic>
        <p:nvPicPr>
          <p:cNvPr id="52226" name="Picture 2" descr="TOMi.digital - REPLICACIÓN DEL ADN"/>
          <p:cNvPicPr>
            <a:picLocks noChangeAspect="1" noChangeArrowheads="1"/>
          </p:cNvPicPr>
          <p:nvPr/>
        </p:nvPicPr>
        <p:blipFill>
          <a:blip r:embed="rId2"/>
          <a:srcRect t="26181" b="14764"/>
          <a:stretch>
            <a:fillRect/>
          </a:stretch>
        </p:blipFill>
        <p:spPr bwMode="auto">
          <a:xfrm>
            <a:off x="0" y="2071678"/>
            <a:ext cx="9144000" cy="4286280"/>
          </a:xfrm>
          <a:prstGeom prst="rect">
            <a:avLst/>
          </a:prstGeom>
          <a:noFill/>
        </p:spPr>
      </p:pic>
      <p:sp>
        <p:nvSpPr>
          <p:cNvPr id="4" name="3 Rectángulo"/>
          <p:cNvSpPr/>
          <p:nvPr/>
        </p:nvSpPr>
        <p:spPr>
          <a:xfrm>
            <a:off x="7572396" y="4714884"/>
            <a:ext cx="1214446" cy="500066"/>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dirty="0" smtClean="0">
                <a:latin typeface="Arial Rounded MT Bold" pitchFamily="34" charset="0"/>
              </a:rPr>
              <a:t>1</a:t>
            </a:r>
            <a:endParaRPr lang="es-AR" dirty="0">
              <a:latin typeface="Arial Rounded MT Bold" pitchFamily="34" charset="0"/>
            </a:endParaRPr>
          </a:p>
        </p:txBody>
      </p:sp>
      <p:sp>
        <p:nvSpPr>
          <p:cNvPr id="7" name="6 Rectángulo"/>
          <p:cNvSpPr/>
          <p:nvPr/>
        </p:nvSpPr>
        <p:spPr>
          <a:xfrm>
            <a:off x="4929190" y="5715016"/>
            <a:ext cx="1214446" cy="500066"/>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dirty="0" smtClean="0">
                <a:latin typeface="Arial Rounded MT Bold" pitchFamily="34" charset="0"/>
              </a:rPr>
              <a:t>3</a:t>
            </a:r>
            <a:endParaRPr lang="es-AR" dirty="0">
              <a:latin typeface="Arial Rounded MT Bold" pitchFamily="34" charset="0"/>
            </a:endParaRPr>
          </a:p>
        </p:txBody>
      </p:sp>
      <p:sp>
        <p:nvSpPr>
          <p:cNvPr id="8" name="7 Rectángulo"/>
          <p:cNvSpPr/>
          <p:nvPr/>
        </p:nvSpPr>
        <p:spPr>
          <a:xfrm>
            <a:off x="2786050" y="5214950"/>
            <a:ext cx="2143140" cy="1000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5 Rectángulo"/>
          <p:cNvSpPr/>
          <p:nvPr/>
        </p:nvSpPr>
        <p:spPr>
          <a:xfrm>
            <a:off x="4286248" y="5357826"/>
            <a:ext cx="857256" cy="35719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dirty="0" smtClean="0">
                <a:latin typeface="Arial Rounded MT Bold" pitchFamily="34" charset="0"/>
              </a:rPr>
              <a:t>2</a:t>
            </a:r>
            <a:endParaRPr lang="es-AR" dirty="0">
              <a:latin typeface="Arial Rounded MT Bold" pitchFamily="34" charset="0"/>
            </a:endParaRPr>
          </a:p>
        </p:txBody>
      </p:sp>
      <p:sp>
        <p:nvSpPr>
          <p:cNvPr id="9" name="8 Rectángulo"/>
          <p:cNvSpPr/>
          <p:nvPr/>
        </p:nvSpPr>
        <p:spPr>
          <a:xfrm>
            <a:off x="3428992" y="4929198"/>
            <a:ext cx="785818" cy="35719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dirty="0" smtClean="0">
                <a:latin typeface="Arial Rounded MT Bold" pitchFamily="34" charset="0"/>
              </a:rPr>
              <a:t>4</a:t>
            </a:r>
            <a:endParaRPr lang="es-AR" dirty="0">
              <a:latin typeface="Arial Rounded MT Bold" pitchFamily="34" charset="0"/>
            </a:endParaRPr>
          </a:p>
        </p:txBody>
      </p:sp>
      <p:cxnSp>
        <p:nvCxnSpPr>
          <p:cNvPr id="11" name="10 Conector recto"/>
          <p:cNvCxnSpPr>
            <a:stCxn id="9" idx="3"/>
          </p:cNvCxnSpPr>
          <p:nvPr/>
        </p:nvCxnSpPr>
        <p:spPr>
          <a:xfrm>
            <a:off x="4214810" y="5107793"/>
            <a:ext cx="428628" cy="107157"/>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4" name="13 Rectángulo"/>
          <p:cNvSpPr/>
          <p:nvPr/>
        </p:nvSpPr>
        <p:spPr>
          <a:xfrm>
            <a:off x="928662" y="4500570"/>
            <a:ext cx="1214446" cy="500066"/>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dirty="0" smtClean="0">
                <a:latin typeface="Arial Rounded MT Bold" pitchFamily="34" charset="0"/>
              </a:rPr>
              <a:t>5</a:t>
            </a:r>
            <a:endParaRPr lang="es-AR" sz="2800" dirty="0">
              <a:latin typeface="Arial Rounded MT Bold" pitchFamily="34" charset="0"/>
            </a:endParaRPr>
          </a:p>
        </p:txBody>
      </p:sp>
      <p:sp>
        <p:nvSpPr>
          <p:cNvPr id="15" name="14 Rectángulo"/>
          <p:cNvSpPr/>
          <p:nvPr/>
        </p:nvSpPr>
        <p:spPr>
          <a:xfrm>
            <a:off x="0" y="3429000"/>
            <a:ext cx="1214446" cy="500066"/>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dirty="0" smtClean="0">
                <a:latin typeface="Arial Rounded MT Bold" pitchFamily="34" charset="0"/>
              </a:rPr>
              <a:t>6</a:t>
            </a:r>
            <a:endParaRPr lang="es-AR" sz="2800" dirty="0">
              <a:latin typeface="Arial Rounded MT Bold" pitchFamily="34" charset="0"/>
            </a:endParaRPr>
          </a:p>
        </p:txBody>
      </p:sp>
      <p:sp>
        <p:nvSpPr>
          <p:cNvPr id="16" name="15 Rectángulo"/>
          <p:cNvSpPr/>
          <p:nvPr/>
        </p:nvSpPr>
        <p:spPr>
          <a:xfrm>
            <a:off x="857224" y="2643182"/>
            <a:ext cx="1714512" cy="428628"/>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dirty="0" smtClean="0">
                <a:latin typeface="Arial Rounded MT Bold" pitchFamily="34" charset="0"/>
              </a:rPr>
              <a:t>7</a:t>
            </a:r>
            <a:endParaRPr lang="es-AR" sz="2800" dirty="0">
              <a:latin typeface="Arial Rounded MT Bold" pitchFamily="34" charset="0"/>
            </a:endParaRPr>
          </a:p>
        </p:txBody>
      </p:sp>
      <p:sp>
        <p:nvSpPr>
          <p:cNvPr id="17" name="16 Rectángulo"/>
          <p:cNvSpPr/>
          <p:nvPr/>
        </p:nvSpPr>
        <p:spPr>
          <a:xfrm>
            <a:off x="2500298" y="2357430"/>
            <a:ext cx="928694" cy="35719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dirty="0" smtClean="0">
                <a:latin typeface="Arial Rounded MT Bold" pitchFamily="34" charset="0"/>
              </a:rPr>
              <a:t>8</a:t>
            </a:r>
            <a:endParaRPr lang="es-AR" sz="2800" dirty="0">
              <a:latin typeface="Arial Rounded MT Bold" pitchFamily="34" charset="0"/>
            </a:endParaRPr>
          </a:p>
        </p:txBody>
      </p:sp>
      <p:sp>
        <p:nvSpPr>
          <p:cNvPr id="18" name="17 Rectángulo"/>
          <p:cNvSpPr/>
          <p:nvPr/>
        </p:nvSpPr>
        <p:spPr>
          <a:xfrm>
            <a:off x="3571868" y="1857364"/>
            <a:ext cx="1214446" cy="500066"/>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dirty="0" smtClean="0">
                <a:latin typeface="Arial Rounded MT Bold" pitchFamily="34" charset="0"/>
              </a:rPr>
              <a:t>9</a:t>
            </a:r>
            <a:endParaRPr lang="es-AR" sz="2800" dirty="0">
              <a:latin typeface="Arial Rounded MT Bold" pitchFamily="34" charset="0"/>
            </a:endParaRPr>
          </a:p>
        </p:txBody>
      </p:sp>
      <p:sp>
        <p:nvSpPr>
          <p:cNvPr id="19" name="18 Rectángulo"/>
          <p:cNvSpPr/>
          <p:nvPr/>
        </p:nvSpPr>
        <p:spPr>
          <a:xfrm>
            <a:off x="3643306" y="2428868"/>
            <a:ext cx="857256" cy="428628"/>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dirty="0" smtClean="0">
                <a:latin typeface="Arial Rounded MT Bold" pitchFamily="34" charset="0"/>
              </a:rPr>
              <a:t>10</a:t>
            </a:r>
            <a:endParaRPr lang="es-AR" sz="2800" dirty="0">
              <a:latin typeface="Arial Rounded MT Bold" pitchFamily="34" charset="0"/>
            </a:endParaRPr>
          </a:p>
        </p:txBody>
      </p:sp>
      <p:sp>
        <p:nvSpPr>
          <p:cNvPr id="20" name="19 Rectángulo"/>
          <p:cNvSpPr/>
          <p:nvPr/>
        </p:nvSpPr>
        <p:spPr>
          <a:xfrm>
            <a:off x="2000232" y="4071942"/>
            <a:ext cx="1714512" cy="214314"/>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400" dirty="0" smtClean="0">
                <a:latin typeface="Arial Rounded MT Bold" pitchFamily="34" charset="0"/>
              </a:rPr>
              <a:t>11</a:t>
            </a:r>
            <a:endParaRPr lang="es-AR" sz="2800" dirty="0">
              <a:latin typeface="Arial Rounded MT Bold" pitchFamily="34" charset="0"/>
            </a:endParaRPr>
          </a:p>
        </p:txBody>
      </p:sp>
      <p:sp>
        <p:nvSpPr>
          <p:cNvPr id="21" name="20 Rectángulo"/>
          <p:cNvSpPr/>
          <p:nvPr/>
        </p:nvSpPr>
        <p:spPr>
          <a:xfrm>
            <a:off x="7072330" y="5929330"/>
            <a:ext cx="1214446" cy="500066"/>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dirty="0" smtClean="0">
                <a:latin typeface="Arial Rounded MT Bold" pitchFamily="34" charset="0"/>
              </a:rPr>
              <a:t>12</a:t>
            </a:r>
            <a:endParaRPr lang="es-AR" sz="2800" dirty="0">
              <a:latin typeface="Arial Rounded MT Bold"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ejercitación</a:t>
            </a:r>
            <a:endParaRPr lang="es-AR" dirty="0"/>
          </a:p>
        </p:txBody>
      </p:sp>
      <p:pic>
        <p:nvPicPr>
          <p:cNvPr id="54274" name="Picture 2"/>
          <p:cNvPicPr>
            <a:picLocks noChangeAspect="1" noChangeArrowheads="1"/>
          </p:cNvPicPr>
          <p:nvPr/>
        </p:nvPicPr>
        <p:blipFill>
          <a:blip r:embed="rId2"/>
          <a:srcRect l="13726" t="17578" r="14348" b="6250"/>
          <a:stretch>
            <a:fillRect/>
          </a:stretch>
        </p:blipFill>
        <p:spPr bwMode="auto">
          <a:xfrm>
            <a:off x="0" y="1285860"/>
            <a:ext cx="9144000" cy="5572140"/>
          </a:xfrm>
          <a:prstGeom prst="rect">
            <a:avLst/>
          </a:prstGeom>
          <a:noFill/>
          <a:ln w="9525">
            <a:noFill/>
            <a:miter lim="800000"/>
            <a:headEnd/>
            <a:tailEnd/>
          </a:ln>
          <a:effectLst/>
        </p:spPr>
      </p:pic>
      <p:sp>
        <p:nvSpPr>
          <p:cNvPr id="4" name="3 Rectángulo redondeado"/>
          <p:cNvSpPr/>
          <p:nvPr/>
        </p:nvSpPr>
        <p:spPr>
          <a:xfrm>
            <a:off x="5500694" y="2643182"/>
            <a:ext cx="785818" cy="142876"/>
          </a:xfrm>
          <a:prstGeom prst="roundRect">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b="1" u="sng" dirty="0" smtClean="0"/>
              <a:t>Fase m</a:t>
            </a:r>
            <a:r>
              <a:rPr lang="es-AR" b="1" dirty="0" smtClean="0"/>
              <a:t>: </a:t>
            </a:r>
            <a:r>
              <a:rPr lang="es-AR" dirty="0" smtClean="0"/>
              <a:t>división celular</a:t>
            </a:r>
            <a:endParaRPr lang="es-AR" dirty="0"/>
          </a:p>
        </p:txBody>
      </p:sp>
      <p:pic>
        <p:nvPicPr>
          <p:cNvPr id="3" name="Picture 2" descr="La Replicación del ADN - El Blog de Genotipia"/>
          <p:cNvPicPr>
            <a:picLocks noChangeAspect="1" noChangeArrowheads="1"/>
          </p:cNvPicPr>
          <p:nvPr/>
        </p:nvPicPr>
        <p:blipFill>
          <a:blip r:embed="rId2"/>
          <a:srcRect l="64234" t="9580" r="13281" b="5565"/>
          <a:stretch>
            <a:fillRect/>
          </a:stretch>
        </p:blipFill>
        <p:spPr bwMode="auto">
          <a:xfrm rot="20789574">
            <a:off x="6841092" y="3453280"/>
            <a:ext cx="1181222" cy="3053549"/>
          </a:xfrm>
          <a:prstGeom prst="rect">
            <a:avLst/>
          </a:prstGeom>
          <a:noFill/>
        </p:spPr>
      </p:pic>
      <p:sp>
        <p:nvSpPr>
          <p:cNvPr id="45058" name="AutoShape 2" descr="ENVÍO DE RESÚME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45059" name="Picture 3"/>
          <p:cNvPicPr>
            <a:picLocks noChangeAspect="1" noChangeArrowheads="1"/>
          </p:cNvPicPr>
          <p:nvPr/>
        </p:nvPicPr>
        <p:blipFill>
          <a:blip r:embed="rId3"/>
          <a:srcRect/>
          <a:stretch>
            <a:fillRect/>
          </a:stretch>
        </p:blipFill>
        <p:spPr bwMode="auto">
          <a:xfrm rot="839233">
            <a:off x="753663" y="3959434"/>
            <a:ext cx="2381250" cy="2390775"/>
          </a:xfrm>
          <a:prstGeom prst="rect">
            <a:avLst/>
          </a:prstGeom>
          <a:noFill/>
          <a:ln w="9525">
            <a:noFill/>
            <a:miter lim="800000"/>
            <a:headEnd/>
            <a:tailEnd/>
          </a:ln>
          <a:effectLst/>
        </p:spPr>
      </p:pic>
      <p:sp>
        <p:nvSpPr>
          <p:cNvPr id="6" name="5 Flecha derecha"/>
          <p:cNvSpPr/>
          <p:nvPr/>
        </p:nvSpPr>
        <p:spPr>
          <a:xfrm>
            <a:off x="3214678" y="4816620"/>
            <a:ext cx="3571900" cy="1285884"/>
          </a:xfrm>
          <a:prstGeom prst="rightArrow">
            <a:avLst/>
          </a:prstGeom>
          <a:solidFill>
            <a:schemeClr val="tx2">
              <a:lumMod val="20000"/>
              <a:lumOff val="80000"/>
            </a:schemeClr>
          </a:solidFill>
          <a:ln>
            <a:solidFill>
              <a:srgbClr val="4AD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solidFill>
                  <a:schemeClr val="accent2">
                    <a:lumMod val="75000"/>
                  </a:schemeClr>
                </a:solidFill>
              </a:rPr>
              <a:t>El ADN ya está duplicado</a:t>
            </a:r>
            <a:endParaRPr lang="es-AR" dirty="0">
              <a:solidFill>
                <a:schemeClr val="accent2">
                  <a:lumMod val="75000"/>
                </a:schemeClr>
              </a:solidFill>
            </a:endParaRPr>
          </a:p>
        </p:txBody>
      </p:sp>
      <p:sp>
        <p:nvSpPr>
          <p:cNvPr id="7" name="6 Rectángulo redondeado"/>
          <p:cNvSpPr/>
          <p:nvPr/>
        </p:nvSpPr>
        <p:spPr>
          <a:xfrm>
            <a:off x="928662" y="2214554"/>
            <a:ext cx="3071834"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smtClean="0"/>
              <a:t>MITOSIS</a:t>
            </a:r>
          </a:p>
          <a:p>
            <a:pPr algn="ctr"/>
            <a:r>
              <a:rPr lang="es-AR" dirty="0" smtClean="0"/>
              <a:t>En células somáticas</a:t>
            </a:r>
            <a:endParaRPr lang="es-AR" dirty="0"/>
          </a:p>
        </p:txBody>
      </p:sp>
      <p:sp>
        <p:nvSpPr>
          <p:cNvPr id="8" name="7 Rectángulo redondeado"/>
          <p:cNvSpPr/>
          <p:nvPr/>
        </p:nvSpPr>
        <p:spPr>
          <a:xfrm>
            <a:off x="5214942" y="2214554"/>
            <a:ext cx="3071834"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smtClean="0"/>
              <a:t>MEIOSIS</a:t>
            </a:r>
          </a:p>
          <a:p>
            <a:pPr algn="ctr"/>
            <a:r>
              <a:rPr lang="es-AR" dirty="0" smtClean="0"/>
              <a:t>En células sexuales</a:t>
            </a:r>
            <a:endParaRPr lang="es-AR" dirty="0"/>
          </a:p>
        </p:txBody>
      </p:sp>
      <p:sp>
        <p:nvSpPr>
          <p:cNvPr id="9" name="8 Flecha izquierda, derecha y arriba"/>
          <p:cNvSpPr/>
          <p:nvPr/>
        </p:nvSpPr>
        <p:spPr>
          <a:xfrm>
            <a:off x="4071934" y="1643050"/>
            <a:ext cx="1071570" cy="1143008"/>
          </a:xfrm>
          <a:prstGeom prst="leftRightUpArrow">
            <a:avLst>
              <a:gd name="adj1" fmla="val 16742"/>
              <a:gd name="adj2" fmla="val 25000"/>
              <a:gd name="adj3" fmla="val 18118"/>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PARTES DE LA CÉLULA PARA COMPRENDER la división celular</a:t>
            </a:r>
            <a:endParaRPr lang="es-AR" dirty="0"/>
          </a:p>
        </p:txBody>
      </p:sp>
      <p:pic>
        <p:nvPicPr>
          <p:cNvPr id="23554" name="Picture 2" descr="Mitosis y Meiosis - YouTube"/>
          <p:cNvPicPr>
            <a:picLocks noChangeAspect="1" noChangeArrowheads="1"/>
          </p:cNvPicPr>
          <p:nvPr/>
        </p:nvPicPr>
        <p:blipFill>
          <a:blip r:embed="rId2">
            <a:duotone>
              <a:schemeClr val="accent1">
                <a:shade val="45000"/>
                <a:satMod val="135000"/>
              </a:schemeClr>
              <a:prstClr val="white"/>
            </a:duotone>
          </a:blip>
          <a:srcRect l="5860" t="13541" r="51953" b="13541"/>
          <a:stretch>
            <a:fillRect/>
          </a:stretch>
        </p:blipFill>
        <p:spPr bwMode="auto">
          <a:xfrm>
            <a:off x="2214546" y="1785926"/>
            <a:ext cx="4555703" cy="4429156"/>
          </a:xfrm>
          <a:prstGeom prst="rect">
            <a:avLst/>
          </a:prstGeom>
          <a:noFill/>
        </p:spPr>
      </p:pic>
      <p:sp>
        <p:nvSpPr>
          <p:cNvPr id="4" name="3 Elipse"/>
          <p:cNvSpPr/>
          <p:nvPr/>
        </p:nvSpPr>
        <p:spPr>
          <a:xfrm>
            <a:off x="2143108" y="1714488"/>
            <a:ext cx="4643470" cy="4572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6" name="5 Conector recto de flecha"/>
          <p:cNvCxnSpPr>
            <a:stCxn id="4" idx="7"/>
          </p:cNvCxnSpPr>
          <p:nvPr/>
        </p:nvCxnSpPr>
        <p:spPr>
          <a:xfrm rot="5400000" flipH="1" flipV="1">
            <a:off x="6826168" y="1637819"/>
            <a:ext cx="26616" cy="146583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7572396" y="1996851"/>
            <a:ext cx="1571604" cy="646331"/>
          </a:xfrm>
          <a:prstGeom prst="rect">
            <a:avLst/>
          </a:prstGeom>
          <a:noFill/>
        </p:spPr>
        <p:txBody>
          <a:bodyPr wrap="square" rtlCol="0">
            <a:spAutoFit/>
          </a:bodyPr>
          <a:lstStyle/>
          <a:p>
            <a:r>
              <a:rPr lang="es-AR" b="1" dirty="0" smtClean="0">
                <a:solidFill>
                  <a:srgbClr val="FF0000"/>
                </a:solidFill>
              </a:rPr>
              <a:t>Membrana nuclear</a:t>
            </a:r>
            <a:endParaRPr lang="es-AR" b="1" dirty="0">
              <a:solidFill>
                <a:srgbClr val="FF0000"/>
              </a:solidFill>
            </a:endParaRPr>
          </a:p>
        </p:txBody>
      </p:sp>
      <p:sp>
        <p:nvSpPr>
          <p:cNvPr id="9" name="8 Elipse"/>
          <p:cNvSpPr/>
          <p:nvPr/>
        </p:nvSpPr>
        <p:spPr>
          <a:xfrm>
            <a:off x="3857620" y="2214554"/>
            <a:ext cx="1143008" cy="1857388"/>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11" name="10 Conector recto de flecha"/>
          <p:cNvCxnSpPr/>
          <p:nvPr/>
        </p:nvCxnSpPr>
        <p:spPr>
          <a:xfrm>
            <a:off x="5000628" y="2928934"/>
            <a:ext cx="2071702" cy="7143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7072330" y="2857496"/>
            <a:ext cx="1643074" cy="369332"/>
          </a:xfrm>
          <a:prstGeom prst="rect">
            <a:avLst/>
          </a:prstGeom>
          <a:noFill/>
        </p:spPr>
        <p:txBody>
          <a:bodyPr wrap="square" rtlCol="0">
            <a:spAutoFit/>
          </a:bodyPr>
          <a:lstStyle/>
          <a:p>
            <a:r>
              <a:rPr lang="es-AR" b="1" dirty="0" smtClean="0">
                <a:solidFill>
                  <a:srgbClr val="00B050"/>
                </a:solidFill>
              </a:rPr>
              <a:t>Cromosoma </a:t>
            </a:r>
            <a:endParaRPr lang="es-AR" b="1" dirty="0">
              <a:solidFill>
                <a:srgbClr val="00B050"/>
              </a:solidFill>
            </a:endParaRPr>
          </a:p>
        </p:txBody>
      </p:sp>
      <p:sp>
        <p:nvSpPr>
          <p:cNvPr id="13" name="12 Rectángulo redondeado"/>
          <p:cNvSpPr/>
          <p:nvPr/>
        </p:nvSpPr>
        <p:spPr>
          <a:xfrm>
            <a:off x="5643570" y="3643314"/>
            <a:ext cx="928694" cy="785818"/>
          </a:xfrm>
          <a:prstGeom prst="roundRect">
            <a:avLst/>
          </a:prstGeom>
          <a:no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15" name="14 Conector recto de flecha"/>
          <p:cNvCxnSpPr>
            <a:stCxn id="13" idx="3"/>
          </p:cNvCxnSpPr>
          <p:nvPr/>
        </p:nvCxnSpPr>
        <p:spPr>
          <a:xfrm>
            <a:off x="6572264" y="4036223"/>
            <a:ext cx="642942" cy="180183"/>
          </a:xfrm>
          <a:prstGeom prst="straightConnector1">
            <a:avLst/>
          </a:prstGeom>
          <a:ln>
            <a:solidFill>
              <a:srgbClr val="FFCC00"/>
            </a:solidFill>
            <a:tailEnd type="arrow"/>
          </a:ln>
        </p:spPr>
        <p:style>
          <a:lnRef idx="1">
            <a:schemeClr val="accent1"/>
          </a:lnRef>
          <a:fillRef idx="0">
            <a:schemeClr val="accent1"/>
          </a:fillRef>
          <a:effectRef idx="0">
            <a:schemeClr val="accent1"/>
          </a:effectRef>
          <a:fontRef idx="minor">
            <a:schemeClr val="tx1"/>
          </a:fontRef>
        </p:style>
      </p:cxnSp>
      <p:sp>
        <p:nvSpPr>
          <p:cNvPr id="17" name="16 Rectángulo"/>
          <p:cNvSpPr/>
          <p:nvPr/>
        </p:nvSpPr>
        <p:spPr>
          <a:xfrm>
            <a:off x="4429124" y="2285992"/>
            <a:ext cx="357190" cy="164307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19" name="18 Conector recto de flecha"/>
          <p:cNvCxnSpPr/>
          <p:nvPr/>
        </p:nvCxnSpPr>
        <p:spPr>
          <a:xfrm>
            <a:off x="4786314" y="3500438"/>
            <a:ext cx="2357454" cy="1588"/>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20" name="19 CuadroTexto"/>
          <p:cNvSpPr txBox="1"/>
          <p:nvPr/>
        </p:nvSpPr>
        <p:spPr>
          <a:xfrm>
            <a:off x="7215206" y="3345420"/>
            <a:ext cx="1500198" cy="369332"/>
          </a:xfrm>
          <a:prstGeom prst="rect">
            <a:avLst/>
          </a:prstGeom>
          <a:noFill/>
        </p:spPr>
        <p:txBody>
          <a:bodyPr wrap="square" rtlCol="0">
            <a:spAutoFit/>
          </a:bodyPr>
          <a:lstStyle/>
          <a:p>
            <a:r>
              <a:rPr lang="es-AR" b="1" dirty="0" smtClean="0">
                <a:solidFill>
                  <a:srgbClr val="00B0F0"/>
                </a:solidFill>
              </a:rPr>
              <a:t>Cromátida </a:t>
            </a:r>
            <a:endParaRPr lang="es-AR" b="1" dirty="0">
              <a:solidFill>
                <a:srgbClr val="00B0F0"/>
              </a:solidFill>
            </a:endParaRPr>
          </a:p>
        </p:txBody>
      </p:sp>
      <p:sp>
        <p:nvSpPr>
          <p:cNvPr id="22" name="21 CuadroTexto"/>
          <p:cNvSpPr txBox="1"/>
          <p:nvPr/>
        </p:nvSpPr>
        <p:spPr>
          <a:xfrm>
            <a:off x="7429520" y="4000504"/>
            <a:ext cx="1357322" cy="369332"/>
          </a:xfrm>
          <a:prstGeom prst="rect">
            <a:avLst/>
          </a:prstGeom>
          <a:solidFill>
            <a:schemeClr val="tx1"/>
          </a:solidFill>
          <a:ln>
            <a:noFill/>
          </a:ln>
        </p:spPr>
        <p:txBody>
          <a:bodyPr wrap="square" rtlCol="0">
            <a:spAutoFit/>
          </a:bodyPr>
          <a:lstStyle/>
          <a:p>
            <a:r>
              <a:rPr lang="es-AR" dirty="0" smtClean="0">
                <a:solidFill>
                  <a:srgbClr val="FFFF00"/>
                </a:solidFill>
              </a:rPr>
              <a:t>Centríolo </a:t>
            </a:r>
            <a:endParaRPr lang="es-AR" dirty="0">
              <a:solidFill>
                <a:srgbClr val="FFFF00"/>
              </a:solidFill>
            </a:endParaRPr>
          </a:p>
        </p:txBody>
      </p:sp>
      <p:cxnSp>
        <p:nvCxnSpPr>
          <p:cNvPr id="24" name="23 Conector recto de flecha"/>
          <p:cNvCxnSpPr/>
          <p:nvPr/>
        </p:nvCxnSpPr>
        <p:spPr>
          <a:xfrm rot="10800000" flipV="1">
            <a:off x="1857357" y="5429264"/>
            <a:ext cx="1857388" cy="428628"/>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rot="10800000" flipV="1">
            <a:off x="1785918" y="4643446"/>
            <a:ext cx="1571636" cy="857256"/>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26 CuadroTexto"/>
          <p:cNvSpPr txBox="1"/>
          <p:nvPr/>
        </p:nvSpPr>
        <p:spPr>
          <a:xfrm>
            <a:off x="642910" y="5425875"/>
            <a:ext cx="1357322" cy="646331"/>
          </a:xfrm>
          <a:prstGeom prst="rect">
            <a:avLst/>
          </a:prstGeom>
          <a:noFill/>
        </p:spPr>
        <p:txBody>
          <a:bodyPr wrap="square" rtlCol="0">
            <a:spAutoFit/>
          </a:bodyPr>
          <a:lstStyle/>
          <a:p>
            <a:r>
              <a:rPr lang="es-AR" b="1" dirty="0" smtClean="0">
                <a:solidFill>
                  <a:schemeClr val="accent5">
                    <a:lumMod val="50000"/>
                  </a:schemeClr>
                </a:solidFill>
              </a:rPr>
              <a:t>Husos mitóticos  </a:t>
            </a:r>
            <a:endParaRPr lang="es-AR" b="1" dirty="0">
              <a:solidFill>
                <a:schemeClr val="accent5">
                  <a:lumMod val="50000"/>
                </a:schemeClr>
              </a:solidFill>
            </a:endParaRPr>
          </a:p>
        </p:txBody>
      </p:sp>
      <p:sp>
        <p:nvSpPr>
          <p:cNvPr id="28" name="27 Rectángulo redondeado"/>
          <p:cNvSpPr/>
          <p:nvPr/>
        </p:nvSpPr>
        <p:spPr>
          <a:xfrm>
            <a:off x="2357422" y="3571876"/>
            <a:ext cx="928694" cy="785818"/>
          </a:xfrm>
          <a:prstGeom prst="roundRect">
            <a:avLst/>
          </a:prstGeom>
          <a:no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30" name="29 Conector recto de flecha"/>
          <p:cNvCxnSpPr/>
          <p:nvPr/>
        </p:nvCxnSpPr>
        <p:spPr>
          <a:xfrm rot="10800000" flipV="1">
            <a:off x="1571604" y="3786190"/>
            <a:ext cx="785818" cy="428628"/>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1" name="30 CuadroTexto"/>
          <p:cNvSpPr txBox="1"/>
          <p:nvPr/>
        </p:nvSpPr>
        <p:spPr>
          <a:xfrm>
            <a:off x="357158" y="4286256"/>
            <a:ext cx="1357322" cy="369332"/>
          </a:xfrm>
          <a:prstGeom prst="rect">
            <a:avLst/>
          </a:prstGeom>
          <a:solidFill>
            <a:schemeClr val="tx1"/>
          </a:solidFill>
          <a:ln>
            <a:noFill/>
          </a:ln>
        </p:spPr>
        <p:txBody>
          <a:bodyPr wrap="square" rtlCol="0">
            <a:spAutoFit/>
          </a:bodyPr>
          <a:lstStyle/>
          <a:p>
            <a:r>
              <a:rPr lang="es-AR" dirty="0" smtClean="0">
                <a:solidFill>
                  <a:srgbClr val="FFFF00"/>
                </a:solidFill>
              </a:rPr>
              <a:t>Centríolo </a:t>
            </a:r>
            <a:endParaRPr lang="es-AR" dirty="0">
              <a:solidFill>
                <a:srgbClr val="FFFF00"/>
              </a:solidFill>
            </a:endParaRPr>
          </a:p>
        </p:txBody>
      </p:sp>
      <p:sp>
        <p:nvSpPr>
          <p:cNvPr id="32" name="31 Elipse"/>
          <p:cNvSpPr/>
          <p:nvPr/>
        </p:nvSpPr>
        <p:spPr>
          <a:xfrm>
            <a:off x="3643306" y="1785926"/>
            <a:ext cx="1500198" cy="4357718"/>
          </a:xfrm>
          <a:prstGeom prst="ellipse">
            <a:avLst/>
          </a:prstGeom>
          <a:solidFill>
            <a:srgbClr val="B93F99">
              <a:alpha val="14118"/>
            </a:srgbClr>
          </a:solidFill>
          <a:ln>
            <a:solidFill>
              <a:srgbClr val="EF1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34" name="33 Conector recto de flecha"/>
          <p:cNvCxnSpPr/>
          <p:nvPr/>
        </p:nvCxnSpPr>
        <p:spPr>
          <a:xfrm rot="10800000">
            <a:off x="1785918" y="2000240"/>
            <a:ext cx="2571768" cy="1588"/>
          </a:xfrm>
          <a:prstGeom prst="straightConnector1">
            <a:avLst/>
          </a:prstGeom>
          <a:ln w="28575">
            <a:solidFill>
              <a:srgbClr val="EF11D5"/>
            </a:solidFill>
            <a:tailEnd type="arrow"/>
          </a:ln>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857224" y="1785926"/>
            <a:ext cx="1428760" cy="646331"/>
          </a:xfrm>
          <a:prstGeom prst="rect">
            <a:avLst/>
          </a:prstGeom>
          <a:noFill/>
        </p:spPr>
        <p:txBody>
          <a:bodyPr wrap="square" rtlCol="0">
            <a:spAutoFit/>
          </a:bodyPr>
          <a:lstStyle/>
          <a:p>
            <a:r>
              <a:rPr lang="es-AR" b="1" dirty="0" smtClean="0">
                <a:solidFill>
                  <a:srgbClr val="B93F99"/>
                </a:solidFill>
              </a:rPr>
              <a:t>Plano ecuatorial</a:t>
            </a:r>
            <a:endParaRPr lang="es-AR" b="1" dirty="0">
              <a:solidFill>
                <a:srgbClr val="B93F99"/>
              </a:solidFill>
            </a:endParaRPr>
          </a:p>
        </p:txBody>
      </p:sp>
      <p:sp>
        <p:nvSpPr>
          <p:cNvPr id="43" name="42 Cerrar llave"/>
          <p:cNvSpPr/>
          <p:nvPr/>
        </p:nvSpPr>
        <p:spPr>
          <a:xfrm rot="2028591">
            <a:off x="6287103" y="4505221"/>
            <a:ext cx="500066" cy="2071702"/>
          </a:xfrm>
          <a:prstGeom prst="rightBrace">
            <a:avLst/>
          </a:prstGeom>
          <a:ln w="28575">
            <a:solidFill>
              <a:srgbClr val="4AD65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44" name="43 CuadroTexto"/>
          <p:cNvSpPr txBox="1"/>
          <p:nvPr/>
        </p:nvSpPr>
        <p:spPr>
          <a:xfrm>
            <a:off x="6786578" y="5572140"/>
            <a:ext cx="1143008" cy="369332"/>
          </a:xfrm>
          <a:prstGeom prst="rect">
            <a:avLst/>
          </a:prstGeom>
          <a:noFill/>
        </p:spPr>
        <p:txBody>
          <a:bodyPr wrap="square" rtlCol="0">
            <a:spAutoFit/>
          </a:bodyPr>
          <a:lstStyle/>
          <a:p>
            <a:r>
              <a:rPr lang="es-AR" b="1" dirty="0" smtClean="0">
                <a:solidFill>
                  <a:srgbClr val="4AD651"/>
                </a:solidFill>
              </a:rPr>
              <a:t>Núcleo </a:t>
            </a:r>
            <a:endParaRPr lang="es-AR" b="1" dirty="0">
              <a:solidFill>
                <a:srgbClr val="4AD65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b="1" u="sng" dirty="0" smtClean="0"/>
              <a:t>Fase m</a:t>
            </a:r>
            <a:r>
              <a:rPr lang="es-AR" b="1" dirty="0" smtClean="0"/>
              <a:t>: </a:t>
            </a:r>
            <a:r>
              <a:rPr lang="es-AR" dirty="0" smtClean="0"/>
              <a:t>Mitosis</a:t>
            </a:r>
            <a:br>
              <a:rPr lang="es-AR" dirty="0" smtClean="0"/>
            </a:br>
            <a:r>
              <a:rPr lang="es-AR" sz="1800" dirty="0" smtClean="0"/>
              <a:t>5 etapas:</a:t>
            </a:r>
            <a:endParaRPr lang="es-AR" dirty="0"/>
          </a:p>
        </p:txBody>
      </p:sp>
      <p:sp>
        <p:nvSpPr>
          <p:cNvPr id="6" name="5 Rectángulo redondeado"/>
          <p:cNvSpPr/>
          <p:nvPr/>
        </p:nvSpPr>
        <p:spPr>
          <a:xfrm>
            <a:off x="214282" y="1428736"/>
            <a:ext cx="8715436" cy="5357826"/>
          </a:xfrm>
          <a:prstGeom prst="roundRect">
            <a:avLst/>
          </a:prstGeom>
          <a:solidFill>
            <a:schemeClr val="tx2">
              <a:lumMod val="20000"/>
              <a:lumOff val="80000"/>
            </a:schemeClr>
          </a:solidFill>
          <a:ln>
            <a:solidFill>
              <a:srgbClr val="4AD65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mj-lt"/>
              <a:buAutoNum type="arabicPeriod"/>
            </a:pPr>
            <a:r>
              <a:rPr lang="es-AR" sz="1600" b="1" i="1" dirty="0" smtClean="0">
                <a:solidFill>
                  <a:schemeClr val="tx1"/>
                </a:solidFill>
              </a:rPr>
              <a:t>Profase: </a:t>
            </a:r>
            <a:r>
              <a:rPr lang="es-AR" sz="1600" dirty="0" smtClean="0">
                <a:solidFill>
                  <a:schemeClr val="tx1"/>
                </a:solidFill>
              </a:rPr>
              <a:t>el material genético que se encuentra en el núcleo de la célula se condensa formando las cromátidas. Éstas se unen de a pares para formar los cromosomas. Por lo tanto, cada cromosoma está compuesto por dos cromátidas. La membrana nuclear se desintegra, dejando a los cromosomas libres en el citoplasma y los centríolos se mueven hacia los polos de la célula.</a:t>
            </a:r>
          </a:p>
          <a:p>
            <a:pPr marL="342900" indent="-342900">
              <a:buFont typeface="+mj-lt"/>
              <a:buAutoNum type="arabicPeriod"/>
            </a:pPr>
            <a:endParaRPr lang="es-AR" sz="1600" dirty="0" smtClean="0">
              <a:solidFill>
                <a:schemeClr val="tx1"/>
              </a:solidFill>
            </a:endParaRPr>
          </a:p>
          <a:p>
            <a:pPr marL="342900" indent="-342900">
              <a:buFont typeface="+mj-lt"/>
              <a:buAutoNum type="arabicPeriod"/>
            </a:pPr>
            <a:r>
              <a:rPr lang="es-AR" sz="1600" b="1" i="1" dirty="0" smtClean="0">
                <a:solidFill>
                  <a:schemeClr val="tx1"/>
                </a:solidFill>
              </a:rPr>
              <a:t>Metafase: </a:t>
            </a:r>
            <a:r>
              <a:rPr lang="es-AR" sz="1600" dirty="0" smtClean="0">
                <a:solidFill>
                  <a:schemeClr val="tx1"/>
                </a:solidFill>
              </a:rPr>
              <a:t>los cromosomas se acomodan en el plano ecuatorial, es decir, se alinean en el centro de la célula para que luego los husos mitóticos, que parten de los centríolos, se les unan.</a:t>
            </a:r>
          </a:p>
          <a:p>
            <a:pPr marL="342900" indent="-342900">
              <a:buFont typeface="+mj-lt"/>
              <a:buAutoNum type="arabicPeriod"/>
            </a:pPr>
            <a:endParaRPr lang="es-AR" sz="1600" dirty="0" smtClean="0">
              <a:solidFill>
                <a:schemeClr val="tx1"/>
              </a:solidFill>
            </a:endParaRPr>
          </a:p>
          <a:p>
            <a:pPr marL="342900" indent="-342900">
              <a:buFont typeface="+mj-lt"/>
              <a:buAutoNum type="arabicPeriod"/>
            </a:pPr>
            <a:r>
              <a:rPr lang="es-AR" sz="1600" b="1" i="1" dirty="0" smtClean="0">
                <a:solidFill>
                  <a:schemeClr val="tx1"/>
                </a:solidFill>
              </a:rPr>
              <a:t>Anafase:</a:t>
            </a:r>
            <a:r>
              <a:rPr lang="es-AR" sz="1600" dirty="0" smtClean="0">
                <a:solidFill>
                  <a:schemeClr val="tx1"/>
                </a:solidFill>
              </a:rPr>
              <a:t> los microtúbulos que forman los husos mitóticos se cortan, haciendo que las cromátidas que componen a los cromosomas se separen, y cada una se dirige hacia un pulo opuesto de la célula.</a:t>
            </a:r>
          </a:p>
          <a:p>
            <a:pPr marL="342900" indent="-342900">
              <a:buFont typeface="+mj-lt"/>
              <a:buAutoNum type="arabicPeriod"/>
            </a:pPr>
            <a:endParaRPr lang="es-AR" sz="1600" dirty="0" smtClean="0">
              <a:solidFill>
                <a:schemeClr val="tx1"/>
              </a:solidFill>
            </a:endParaRPr>
          </a:p>
          <a:p>
            <a:pPr marL="342900" indent="-342900">
              <a:buFont typeface="+mj-lt"/>
              <a:buAutoNum type="arabicPeriod"/>
            </a:pPr>
            <a:r>
              <a:rPr lang="es-AR" sz="1600" b="1" i="1" dirty="0" smtClean="0">
                <a:solidFill>
                  <a:schemeClr val="tx1"/>
                </a:solidFill>
              </a:rPr>
              <a:t>Telofase:</a:t>
            </a:r>
            <a:r>
              <a:rPr lang="es-AR" sz="1600" dirty="0" smtClean="0">
                <a:solidFill>
                  <a:schemeClr val="tx1"/>
                </a:solidFill>
              </a:rPr>
              <a:t> las cromátidas llegan a los polos de las células y se forma nuevamente la membrana nuclear.</a:t>
            </a:r>
          </a:p>
          <a:p>
            <a:pPr marL="342900" indent="-342900">
              <a:buFont typeface="+mj-lt"/>
              <a:buAutoNum type="arabicPeriod"/>
            </a:pPr>
            <a:endParaRPr lang="es-AR" sz="1600" dirty="0" smtClean="0">
              <a:solidFill>
                <a:schemeClr val="tx1"/>
              </a:solidFill>
            </a:endParaRPr>
          </a:p>
          <a:p>
            <a:pPr marL="342900" indent="-342900">
              <a:buFont typeface="+mj-lt"/>
              <a:buAutoNum type="arabicPeriod"/>
            </a:pPr>
            <a:r>
              <a:rPr lang="es-AR" sz="1600" b="1" i="1" dirty="0" smtClean="0">
                <a:solidFill>
                  <a:schemeClr val="tx1"/>
                </a:solidFill>
              </a:rPr>
              <a:t>Citocinesis: </a:t>
            </a:r>
            <a:r>
              <a:rPr lang="es-AR" sz="1600" dirty="0" smtClean="0">
                <a:solidFill>
                  <a:schemeClr val="tx1"/>
                </a:solidFill>
              </a:rPr>
              <a:t>es la división del citoplasma, formando dos células idénticas entre sí.</a:t>
            </a:r>
            <a:endParaRPr lang="es-AR" sz="1600" dirty="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b="1" u="sng" dirty="0" smtClean="0"/>
              <a:t>Fase m</a:t>
            </a:r>
            <a:r>
              <a:rPr lang="es-AR" b="1" dirty="0" smtClean="0"/>
              <a:t>: </a:t>
            </a:r>
            <a:r>
              <a:rPr lang="es-AR" dirty="0" smtClean="0"/>
              <a:t>mitosis</a:t>
            </a:r>
            <a:endParaRPr lang="es-AR" dirty="0"/>
          </a:p>
        </p:txBody>
      </p:sp>
      <p:pic>
        <p:nvPicPr>
          <p:cNvPr id="24578" name="Picture 2" descr="Mitosis: qué es, fases y características - Toda Materia"/>
          <p:cNvPicPr>
            <a:picLocks noChangeAspect="1" noChangeArrowheads="1"/>
          </p:cNvPicPr>
          <p:nvPr/>
        </p:nvPicPr>
        <p:blipFill>
          <a:blip r:embed="rId2"/>
          <a:srcRect/>
          <a:stretch>
            <a:fillRect/>
          </a:stretch>
        </p:blipFill>
        <p:spPr bwMode="auto">
          <a:xfrm>
            <a:off x="1285852" y="1714488"/>
            <a:ext cx="6524625" cy="4886326"/>
          </a:xfrm>
          <a:prstGeom prst="rect">
            <a:avLst/>
          </a:prstGeom>
          <a:noFill/>
        </p:spPr>
      </p:pic>
      <p:cxnSp>
        <p:nvCxnSpPr>
          <p:cNvPr id="5" name="4 Conector recto de flecha"/>
          <p:cNvCxnSpPr/>
          <p:nvPr/>
        </p:nvCxnSpPr>
        <p:spPr>
          <a:xfrm>
            <a:off x="7858148" y="2928934"/>
            <a:ext cx="35719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a:srcRect l="34041" t="25391" r="33565" b="17968"/>
          <a:stretch>
            <a:fillRect/>
          </a:stretch>
        </p:blipFill>
        <p:spPr bwMode="auto">
          <a:xfrm>
            <a:off x="2857488" y="3500438"/>
            <a:ext cx="3124797" cy="3071834"/>
          </a:xfrm>
          <a:prstGeom prst="rect">
            <a:avLst/>
          </a:prstGeom>
          <a:noFill/>
          <a:ln w="9525">
            <a:noFill/>
            <a:miter lim="800000"/>
            <a:headEnd/>
            <a:tailEnd/>
          </a:ln>
          <a:effectLst/>
        </p:spPr>
      </p:pic>
      <p:sp>
        <p:nvSpPr>
          <p:cNvPr id="2" name="1 Título"/>
          <p:cNvSpPr>
            <a:spLocks noGrp="1"/>
          </p:cNvSpPr>
          <p:nvPr>
            <p:ph type="title"/>
          </p:nvPr>
        </p:nvSpPr>
        <p:spPr/>
        <p:txBody>
          <a:bodyPr/>
          <a:lstStyle/>
          <a:p>
            <a:r>
              <a:rPr lang="es-AR" dirty="0" err="1" smtClean="0"/>
              <a:t>adn</a:t>
            </a:r>
            <a:endParaRPr lang="es-AR" dirty="0"/>
          </a:p>
        </p:txBody>
      </p:sp>
      <p:sp>
        <p:nvSpPr>
          <p:cNvPr id="3" name="2 Marcador de contenido"/>
          <p:cNvSpPr>
            <a:spLocks noGrp="1"/>
          </p:cNvSpPr>
          <p:nvPr>
            <p:ph idx="1"/>
          </p:nvPr>
        </p:nvSpPr>
        <p:spPr>
          <a:xfrm>
            <a:off x="285720" y="1752600"/>
            <a:ext cx="8572560" cy="4373563"/>
          </a:xfrm>
        </p:spPr>
        <p:txBody>
          <a:bodyPr/>
          <a:lstStyle/>
          <a:p>
            <a:r>
              <a:rPr lang="es-AR" dirty="0" smtClean="0"/>
              <a:t>El ADN es portador de </a:t>
            </a:r>
            <a:r>
              <a:rPr lang="es-AR" b="1" dirty="0" smtClean="0">
                <a:solidFill>
                  <a:schemeClr val="accent6">
                    <a:lumMod val="60000"/>
                    <a:lumOff val="40000"/>
                  </a:schemeClr>
                </a:solidFill>
              </a:rPr>
              <a:t>información hereditaria</a:t>
            </a:r>
            <a:r>
              <a:rPr lang="es-AR" dirty="0" smtClean="0"/>
              <a:t>.</a:t>
            </a:r>
          </a:p>
          <a:p>
            <a:r>
              <a:rPr lang="es-AR" dirty="0" smtClean="0"/>
              <a:t>Es una </a:t>
            </a:r>
            <a:r>
              <a:rPr lang="es-AR" b="1" dirty="0" smtClean="0">
                <a:solidFill>
                  <a:schemeClr val="accent6">
                    <a:lumMod val="60000"/>
                    <a:lumOff val="40000"/>
                  </a:schemeClr>
                </a:solidFill>
              </a:rPr>
              <a:t>biomolécula</a:t>
            </a:r>
            <a:r>
              <a:rPr lang="es-AR" dirty="0" smtClean="0"/>
              <a:t> hecha de pequeñas unidades moleculares.</a:t>
            </a:r>
          </a:p>
          <a:p>
            <a:r>
              <a:rPr lang="es-AR" dirty="0" smtClean="0"/>
              <a:t>Está formado por una estructura de </a:t>
            </a:r>
            <a:r>
              <a:rPr lang="es-AR" b="1" dirty="0" smtClean="0">
                <a:solidFill>
                  <a:schemeClr val="accent6">
                    <a:lumMod val="60000"/>
                    <a:lumOff val="40000"/>
                  </a:schemeClr>
                </a:solidFill>
              </a:rPr>
              <a:t>doble hélice.</a:t>
            </a:r>
            <a:endParaRPr lang="es-AR" dirty="0">
              <a:solidFill>
                <a:schemeClr val="accent6">
                  <a:lumMod val="60000"/>
                  <a:lumOff val="40000"/>
                </a:schemeClr>
              </a:solidFill>
            </a:endParaRPr>
          </a:p>
        </p:txBody>
      </p:sp>
      <p:sp>
        <p:nvSpPr>
          <p:cNvPr id="5" name="4 CuadroTexto"/>
          <p:cNvSpPr txBox="1"/>
          <p:nvPr/>
        </p:nvSpPr>
        <p:spPr>
          <a:xfrm>
            <a:off x="6429388" y="4286256"/>
            <a:ext cx="2143140" cy="369332"/>
          </a:xfrm>
          <a:prstGeom prst="rect">
            <a:avLst/>
          </a:prstGeom>
          <a:noFill/>
        </p:spPr>
        <p:txBody>
          <a:bodyPr wrap="square" rtlCol="0">
            <a:spAutoFit/>
          </a:bodyPr>
          <a:lstStyle/>
          <a:p>
            <a:r>
              <a:rPr lang="es-AR" dirty="0" smtClean="0"/>
              <a:t>Segunda hélice</a:t>
            </a:r>
            <a:endParaRPr lang="es-AR" dirty="0"/>
          </a:p>
        </p:txBody>
      </p:sp>
      <p:sp>
        <p:nvSpPr>
          <p:cNvPr id="6" name="5 CuadroTexto"/>
          <p:cNvSpPr txBox="1"/>
          <p:nvPr/>
        </p:nvSpPr>
        <p:spPr>
          <a:xfrm>
            <a:off x="571472" y="5715016"/>
            <a:ext cx="2143140" cy="369332"/>
          </a:xfrm>
          <a:prstGeom prst="rect">
            <a:avLst/>
          </a:prstGeom>
          <a:noFill/>
        </p:spPr>
        <p:txBody>
          <a:bodyPr wrap="square" rtlCol="0">
            <a:spAutoFit/>
          </a:bodyPr>
          <a:lstStyle/>
          <a:p>
            <a:r>
              <a:rPr lang="es-AR" dirty="0" smtClean="0"/>
              <a:t>Primera hélice</a:t>
            </a:r>
            <a:endParaRPr lang="es-AR" dirty="0"/>
          </a:p>
        </p:txBody>
      </p:sp>
      <p:cxnSp>
        <p:nvCxnSpPr>
          <p:cNvPr id="8" name="7 Conector recto de flecha"/>
          <p:cNvCxnSpPr/>
          <p:nvPr/>
        </p:nvCxnSpPr>
        <p:spPr>
          <a:xfrm rot="10800000" flipV="1">
            <a:off x="2357422" y="5072074"/>
            <a:ext cx="1643074"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flipV="1">
            <a:off x="4643438" y="4572008"/>
            <a:ext cx="1643074"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46" name="AutoShape 2" descr="93,767 Molecula De Adn Vectores, Ilustraciones y Gráficos - 123R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6148" name="AutoShape 4" descr="93,767 Molecula De Adn Vectores, Ilustraciones y Gráficos - 123R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b="1" u="sng" dirty="0" smtClean="0"/>
              <a:t>Fase m</a:t>
            </a:r>
            <a:r>
              <a:rPr lang="es-AR" b="1" dirty="0" smtClean="0"/>
              <a:t>: </a:t>
            </a:r>
            <a:r>
              <a:rPr lang="es-AR" dirty="0" smtClean="0"/>
              <a:t>meiosis</a:t>
            </a:r>
            <a:br>
              <a:rPr lang="es-AR" dirty="0" smtClean="0"/>
            </a:br>
            <a:r>
              <a:rPr lang="es-AR" sz="1800" dirty="0" smtClean="0"/>
              <a:t>es el proceso de división celular en donde una célula experimenta dos divisiones sucesivas dando origen a cuatro células con la mitad de la información genética de la célula original.</a:t>
            </a:r>
            <a:endParaRPr lang="es-AR" dirty="0"/>
          </a:p>
        </p:txBody>
      </p:sp>
      <p:sp>
        <p:nvSpPr>
          <p:cNvPr id="4" name="3 Rectángulo redondeado"/>
          <p:cNvSpPr/>
          <p:nvPr/>
        </p:nvSpPr>
        <p:spPr>
          <a:xfrm>
            <a:off x="366682" y="1581136"/>
            <a:ext cx="8715436" cy="5357826"/>
          </a:xfrm>
          <a:prstGeom prst="roundRect">
            <a:avLst/>
          </a:prstGeom>
          <a:solidFill>
            <a:schemeClr val="tx2">
              <a:lumMod val="20000"/>
              <a:lumOff val="80000"/>
            </a:schemeClr>
          </a:solidFill>
          <a:ln>
            <a:solidFill>
              <a:srgbClr val="4AD65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r>
              <a:rPr lang="es-AR" sz="1600" b="1" i="1" dirty="0" smtClean="0">
                <a:solidFill>
                  <a:schemeClr val="tx1"/>
                </a:solidFill>
              </a:rPr>
              <a:t>MEIOSIS I:</a:t>
            </a:r>
          </a:p>
          <a:p>
            <a:pPr marL="342900" indent="-342900">
              <a:buFont typeface="+mj-lt"/>
              <a:buAutoNum type="arabicPeriod"/>
            </a:pPr>
            <a:r>
              <a:rPr lang="es-AR" sz="1600" b="1" i="1" dirty="0" smtClean="0">
                <a:solidFill>
                  <a:schemeClr val="tx1"/>
                </a:solidFill>
              </a:rPr>
              <a:t>Profase I: </a:t>
            </a:r>
            <a:r>
              <a:rPr lang="es-AR" sz="1600" dirty="0" smtClean="0">
                <a:solidFill>
                  <a:schemeClr val="tx1"/>
                </a:solidFill>
              </a:rPr>
              <a:t>el material genético se condensa formando las cromátidas. Éstas se unen de a pares para formar los cromosomas. La membrana nuclear se desintegra y los centríolos se mueven hacia los polos de la célula. Ocurre el </a:t>
            </a:r>
            <a:r>
              <a:rPr lang="es-AR" sz="1600" b="1" i="1" dirty="0" smtClean="0">
                <a:solidFill>
                  <a:srgbClr val="C00000"/>
                </a:solidFill>
              </a:rPr>
              <a:t>entrecruzamiento</a:t>
            </a:r>
            <a:r>
              <a:rPr lang="es-AR" sz="1600" dirty="0" smtClean="0">
                <a:solidFill>
                  <a:schemeClr val="tx1"/>
                </a:solidFill>
              </a:rPr>
              <a:t>: los cromosomas homólogos (uno del padre y otro de la madre) se aparean y se produce el </a:t>
            </a:r>
            <a:r>
              <a:rPr lang="es-AR" sz="1600" u="sng" dirty="0" smtClean="0">
                <a:solidFill>
                  <a:srgbClr val="C00000"/>
                </a:solidFill>
              </a:rPr>
              <a:t>intercambio del material genético</a:t>
            </a:r>
            <a:r>
              <a:rPr lang="es-AR" sz="1600" dirty="0" smtClean="0">
                <a:solidFill>
                  <a:schemeClr val="tx1"/>
                </a:solidFill>
              </a:rPr>
              <a:t>.</a:t>
            </a:r>
          </a:p>
          <a:p>
            <a:pPr marL="342900" indent="-342900">
              <a:buFont typeface="+mj-lt"/>
              <a:buAutoNum type="arabicPeriod"/>
            </a:pPr>
            <a:endParaRPr lang="es-AR" sz="1050" dirty="0" smtClean="0">
              <a:solidFill>
                <a:schemeClr val="tx1"/>
              </a:solidFill>
            </a:endParaRPr>
          </a:p>
          <a:p>
            <a:pPr marL="342900" indent="-342900">
              <a:buFont typeface="+mj-lt"/>
              <a:buAutoNum type="arabicPeriod"/>
            </a:pPr>
            <a:r>
              <a:rPr lang="es-AR" sz="1600" b="1" i="1" dirty="0" smtClean="0">
                <a:solidFill>
                  <a:schemeClr val="tx1"/>
                </a:solidFill>
              </a:rPr>
              <a:t>Metafase I: </a:t>
            </a:r>
            <a:r>
              <a:rPr lang="es-AR" sz="1600" dirty="0" smtClean="0">
                <a:solidFill>
                  <a:schemeClr val="tx1"/>
                </a:solidFill>
              </a:rPr>
              <a:t>los dos pares de cromosomas apareados se acomodan en el plano ecuatorial de la célula y luego los microtúbulos se acoplan a ellos en el centrómero de los cromosomas.</a:t>
            </a:r>
          </a:p>
          <a:p>
            <a:pPr marL="342900" indent="-342900">
              <a:buFont typeface="+mj-lt"/>
              <a:buAutoNum type="arabicPeriod"/>
            </a:pPr>
            <a:endParaRPr lang="es-AR" sz="1050" dirty="0" smtClean="0">
              <a:solidFill>
                <a:schemeClr val="tx1"/>
              </a:solidFill>
            </a:endParaRPr>
          </a:p>
          <a:p>
            <a:pPr marL="342900" indent="-342900">
              <a:buFont typeface="+mj-lt"/>
              <a:buAutoNum type="arabicPeriod"/>
            </a:pPr>
            <a:r>
              <a:rPr lang="es-AR" sz="1600" b="1" i="1" dirty="0" smtClean="0">
                <a:solidFill>
                  <a:schemeClr val="tx1"/>
                </a:solidFill>
              </a:rPr>
              <a:t>Anafase I:</a:t>
            </a:r>
            <a:r>
              <a:rPr lang="es-AR" sz="1600" dirty="0" smtClean="0">
                <a:solidFill>
                  <a:schemeClr val="tx1"/>
                </a:solidFill>
              </a:rPr>
              <a:t> los microtúbulos que forman los husos mitóticos se cortan, haciendo que cada cromosoma se divida de su homólogo y cada uno se dirige hacia un pulo opuesto de la célula. </a:t>
            </a:r>
            <a:r>
              <a:rPr lang="es-AR" sz="1600" dirty="0" smtClean="0">
                <a:solidFill>
                  <a:srgbClr val="C00000"/>
                </a:solidFill>
              </a:rPr>
              <a:t>Esta separación es al azar</a:t>
            </a:r>
            <a:r>
              <a:rPr lang="es-AR" sz="1600" dirty="0" smtClean="0">
                <a:solidFill>
                  <a:schemeClr val="tx1"/>
                </a:solidFill>
              </a:rPr>
              <a:t>, es decir que cada célula hija va a recibir información tanto de la madre como del padre.</a:t>
            </a:r>
          </a:p>
          <a:p>
            <a:pPr marL="342900" indent="-342900">
              <a:buFont typeface="+mj-lt"/>
              <a:buAutoNum type="arabicPeriod"/>
            </a:pPr>
            <a:endParaRPr lang="es-AR" sz="1050" dirty="0" smtClean="0">
              <a:solidFill>
                <a:schemeClr val="tx1"/>
              </a:solidFill>
            </a:endParaRPr>
          </a:p>
          <a:p>
            <a:pPr marL="342900" indent="-342900">
              <a:buFont typeface="+mj-lt"/>
              <a:buAutoNum type="arabicPeriod"/>
            </a:pPr>
            <a:r>
              <a:rPr lang="es-AR" sz="1600" b="1" i="1" dirty="0" smtClean="0">
                <a:solidFill>
                  <a:schemeClr val="tx1"/>
                </a:solidFill>
              </a:rPr>
              <a:t>Telofase I:</a:t>
            </a:r>
            <a:r>
              <a:rPr lang="es-AR" sz="1600" dirty="0" smtClean="0">
                <a:solidFill>
                  <a:schemeClr val="tx1"/>
                </a:solidFill>
              </a:rPr>
              <a:t> las cromátidas llegan a los polos de las células y se forma nuevamente la membrana nuclear.</a:t>
            </a:r>
          </a:p>
          <a:p>
            <a:pPr marL="342900" indent="-342900">
              <a:buFont typeface="+mj-lt"/>
              <a:buAutoNum type="arabicPeriod"/>
            </a:pPr>
            <a:endParaRPr lang="es-AR" sz="1050" dirty="0" smtClean="0">
              <a:solidFill>
                <a:schemeClr val="tx1"/>
              </a:solidFill>
            </a:endParaRPr>
          </a:p>
          <a:p>
            <a:pPr marL="342900" indent="-342900">
              <a:buFont typeface="+mj-lt"/>
              <a:buAutoNum type="arabicPeriod"/>
            </a:pPr>
            <a:r>
              <a:rPr lang="es-AR" sz="1600" b="1" i="1" dirty="0" smtClean="0">
                <a:solidFill>
                  <a:schemeClr val="tx1"/>
                </a:solidFill>
              </a:rPr>
              <a:t>Citocinesis I: </a:t>
            </a:r>
            <a:r>
              <a:rPr lang="es-AR" sz="1600" dirty="0" smtClean="0">
                <a:solidFill>
                  <a:schemeClr val="tx1"/>
                </a:solidFill>
              </a:rPr>
              <a:t>es la división del citoplasma, formando dos células idénticas entre sí.</a:t>
            </a:r>
            <a:endParaRPr lang="es-AR" sz="1600" dirty="0">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b="1" u="sng" dirty="0" smtClean="0"/>
              <a:t>Fase m</a:t>
            </a:r>
            <a:r>
              <a:rPr lang="es-AR" b="1" dirty="0" smtClean="0"/>
              <a:t>: </a:t>
            </a:r>
            <a:r>
              <a:rPr lang="es-AR" dirty="0" smtClean="0"/>
              <a:t>meiosis</a:t>
            </a:r>
            <a:endParaRPr lang="es-AR" dirty="0"/>
          </a:p>
        </p:txBody>
      </p:sp>
      <p:sp>
        <p:nvSpPr>
          <p:cNvPr id="4" name="3 Rectángulo redondeado"/>
          <p:cNvSpPr/>
          <p:nvPr/>
        </p:nvSpPr>
        <p:spPr>
          <a:xfrm>
            <a:off x="285720" y="1643050"/>
            <a:ext cx="8563036" cy="5153036"/>
          </a:xfrm>
          <a:prstGeom prst="roundRect">
            <a:avLst/>
          </a:prstGeom>
          <a:solidFill>
            <a:schemeClr val="tx2">
              <a:lumMod val="20000"/>
              <a:lumOff val="80000"/>
            </a:schemeClr>
          </a:solidFill>
          <a:ln>
            <a:solidFill>
              <a:srgbClr val="4AD65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r>
              <a:rPr lang="es-AR" sz="1600" b="1" i="1" dirty="0" smtClean="0">
                <a:solidFill>
                  <a:schemeClr val="tx1"/>
                </a:solidFill>
              </a:rPr>
              <a:t>MEIOSIS II: se organiza a partir de las células resultantes de la meiosis I. </a:t>
            </a:r>
          </a:p>
          <a:p>
            <a:pPr marL="342900" indent="-342900"/>
            <a:r>
              <a:rPr lang="es-AR" sz="1600" b="1" i="1" dirty="0" smtClean="0">
                <a:solidFill>
                  <a:schemeClr val="tx1"/>
                </a:solidFill>
              </a:rPr>
              <a:t>Este proceso es casi idéntico al de la mitosis.</a:t>
            </a:r>
          </a:p>
          <a:p>
            <a:pPr marL="342900" indent="-342900">
              <a:buFont typeface="+mj-lt"/>
              <a:buAutoNum type="arabicPeriod"/>
            </a:pPr>
            <a:r>
              <a:rPr lang="es-AR" sz="1600" b="1" i="1" dirty="0" smtClean="0">
                <a:solidFill>
                  <a:schemeClr val="tx1"/>
                </a:solidFill>
              </a:rPr>
              <a:t>Profase II</a:t>
            </a:r>
            <a:endParaRPr lang="es-AR" sz="1050" dirty="0" smtClean="0">
              <a:solidFill>
                <a:schemeClr val="tx1"/>
              </a:solidFill>
            </a:endParaRPr>
          </a:p>
          <a:p>
            <a:pPr marL="342900" indent="-342900">
              <a:buFont typeface="+mj-lt"/>
              <a:buAutoNum type="arabicPeriod"/>
            </a:pPr>
            <a:r>
              <a:rPr lang="es-AR" sz="1600" b="1" i="1" dirty="0" smtClean="0">
                <a:solidFill>
                  <a:schemeClr val="tx1"/>
                </a:solidFill>
              </a:rPr>
              <a:t>Metafase II</a:t>
            </a:r>
            <a:endParaRPr lang="es-AR" sz="1050" dirty="0" smtClean="0">
              <a:solidFill>
                <a:schemeClr val="tx1"/>
              </a:solidFill>
            </a:endParaRPr>
          </a:p>
          <a:p>
            <a:pPr marL="342900" indent="-342900">
              <a:buFont typeface="+mj-lt"/>
              <a:buAutoNum type="arabicPeriod"/>
            </a:pPr>
            <a:r>
              <a:rPr lang="es-AR" sz="1600" b="1" i="1" dirty="0" smtClean="0">
                <a:solidFill>
                  <a:schemeClr val="tx1"/>
                </a:solidFill>
              </a:rPr>
              <a:t>Anafase II</a:t>
            </a:r>
            <a:endParaRPr lang="es-AR" sz="1050" dirty="0" smtClean="0">
              <a:solidFill>
                <a:schemeClr val="tx1"/>
              </a:solidFill>
            </a:endParaRPr>
          </a:p>
          <a:p>
            <a:pPr marL="342900" indent="-342900">
              <a:buFont typeface="+mj-lt"/>
              <a:buAutoNum type="arabicPeriod"/>
            </a:pPr>
            <a:r>
              <a:rPr lang="es-AR" sz="1600" b="1" i="1" dirty="0" smtClean="0">
                <a:solidFill>
                  <a:schemeClr val="tx1"/>
                </a:solidFill>
              </a:rPr>
              <a:t>Telofase II: </a:t>
            </a:r>
            <a:endParaRPr lang="es-AR" sz="1050" dirty="0" smtClean="0">
              <a:solidFill>
                <a:schemeClr val="tx1"/>
              </a:solidFill>
            </a:endParaRPr>
          </a:p>
          <a:p>
            <a:pPr marL="342900" indent="-342900">
              <a:buFont typeface="+mj-lt"/>
              <a:buAutoNum type="arabicPeriod"/>
            </a:pPr>
            <a:r>
              <a:rPr lang="es-AR" sz="1600" b="1" i="1" dirty="0" smtClean="0">
                <a:solidFill>
                  <a:schemeClr val="tx1"/>
                </a:solidFill>
              </a:rPr>
              <a:t>Citocinesis II: </a:t>
            </a:r>
            <a:r>
              <a:rPr lang="es-AR" sz="1600" dirty="0" smtClean="0">
                <a:solidFill>
                  <a:schemeClr val="tx1"/>
                </a:solidFill>
              </a:rPr>
              <a:t>a partir de una única célula diploide se generan cuatro </a:t>
            </a:r>
            <a:r>
              <a:rPr lang="es-AR" sz="1600" b="1" dirty="0" smtClean="0">
                <a:solidFill>
                  <a:schemeClr val="tx1"/>
                </a:solidFill>
              </a:rPr>
              <a:t>células haploides</a:t>
            </a:r>
            <a:r>
              <a:rPr lang="es-AR" sz="1600" dirty="0" smtClean="0">
                <a:solidFill>
                  <a:schemeClr val="tx1"/>
                </a:solidFill>
              </a:rPr>
              <a:t> (con 23 cromosomas), genéticamente diferentes a la célula original y genéticamente diferentes entre ellas mismas.</a:t>
            </a:r>
            <a:endParaRPr lang="es-AR" sz="1600" dirty="0">
              <a:solidFill>
                <a:schemeClr val="tx1"/>
              </a:solidFill>
            </a:endParaRPr>
          </a:p>
        </p:txBody>
      </p:sp>
      <p:pic>
        <p:nvPicPr>
          <p:cNvPr id="46082" name="Picture 2" descr="Meiosis - Wikipedia, la enciclopedia libre"/>
          <p:cNvPicPr>
            <a:picLocks noChangeAspect="1" noChangeArrowheads="1"/>
          </p:cNvPicPr>
          <p:nvPr/>
        </p:nvPicPr>
        <p:blipFill>
          <a:blip r:embed="rId2"/>
          <a:srcRect/>
          <a:stretch>
            <a:fillRect/>
          </a:stretch>
        </p:blipFill>
        <p:spPr bwMode="auto">
          <a:xfrm>
            <a:off x="2571736" y="4286256"/>
            <a:ext cx="3987199" cy="2571744"/>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s-AR" b="1" u="sng" dirty="0" smtClean="0"/>
              <a:t>Fase m</a:t>
            </a:r>
            <a:r>
              <a:rPr lang="es-AR" b="1" dirty="0" smtClean="0"/>
              <a:t>: </a:t>
            </a:r>
            <a:br>
              <a:rPr lang="es-AR" b="1" dirty="0" smtClean="0"/>
            </a:br>
            <a:r>
              <a:rPr lang="es-AR" dirty="0" smtClean="0"/>
              <a:t>MEIOSIS</a:t>
            </a:r>
            <a:endParaRPr lang="es-AR" dirty="0"/>
          </a:p>
        </p:txBody>
      </p:sp>
      <p:pic>
        <p:nvPicPr>
          <p:cNvPr id="1030" name="Picture 6" descr="proceao general de la meiosis mostrando las etapas sucesivas desde la interfase hasta el fin"/>
          <p:cNvPicPr>
            <a:picLocks noChangeAspect="1" noChangeArrowheads="1"/>
          </p:cNvPicPr>
          <p:nvPr/>
        </p:nvPicPr>
        <p:blipFill>
          <a:blip r:embed="rId2"/>
          <a:srcRect/>
          <a:stretch>
            <a:fillRect/>
          </a:stretch>
        </p:blipFill>
        <p:spPr bwMode="auto">
          <a:xfrm>
            <a:off x="3130052" y="0"/>
            <a:ext cx="5799666" cy="68580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Diferencias entre mitosis y meiosis</a:t>
            </a:r>
            <a:endParaRPr lang="es-AR" dirty="0"/>
          </a:p>
        </p:txBody>
      </p:sp>
      <p:pic>
        <p:nvPicPr>
          <p:cNvPr id="3" name="2 Imagen" descr="10 diferencias notables entre mitosis y meiosis: noticias actuales de la  escuela"/>
          <p:cNvPicPr/>
          <p:nvPr/>
        </p:nvPicPr>
        <p:blipFill>
          <a:blip r:embed="rId2"/>
          <a:srcRect/>
          <a:stretch>
            <a:fillRect/>
          </a:stretch>
        </p:blipFill>
        <p:spPr bwMode="auto">
          <a:xfrm>
            <a:off x="1428728" y="2000240"/>
            <a:ext cx="6286544" cy="4071966"/>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erebro de dibujos animados dando el visto bueno y hablar fotomural •  fotomurales cerebral, membrana, empollón | myloview.es"/>
          <p:cNvPicPr>
            <a:picLocks noChangeAspect="1" noChangeArrowheads="1"/>
          </p:cNvPicPr>
          <p:nvPr/>
        </p:nvPicPr>
        <p:blipFill>
          <a:blip r:embed="rId2">
            <a:extLst>
              <a:ext uri="{BEBA8EAE-BF5A-486C-A8C5-ECC9F3942E4B}">
                <a14:imgProps xmlns:a14="http://schemas.microsoft.com/office/drawing/2010/main" xmlns="">
                  <a14:imgLayer r:embed="rId3">
                    <a14:imgEffect>
                      <a14:backgroundRemoval t="0" b="99130" l="0" r="100000"/>
                    </a14:imgEffect>
                  </a14:imgLayer>
                </a14:imgProps>
              </a:ext>
              <a:ext uri="{28A0092B-C50C-407E-A947-70E740481C1C}">
                <a14:useLocalDpi xmlns:a14="http://schemas.microsoft.com/office/drawing/2010/main" xmlns="" val="0"/>
              </a:ext>
            </a:extLst>
          </a:blip>
          <a:srcRect/>
          <a:stretch>
            <a:fillRect/>
          </a:stretch>
        </p:blipFill>
        <p:spPr bwMode="auto">
          <a:xfrm>
            <a:off x="4831421" y="3068960"/>
            <a:ext cx="3810000" cy="328612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Almacenamiento de acceso secuencial"/>
          <p:cNvSpPr/>
          <p:nvPr/>
        </p:nvSpPr>
        <p:spPr>
          <a:xfrm rot="919947">
            <a:off x="1808109" y="1202563"/>
            <a:ext cx="4222329" cy="2717774"/>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27652" name="Picture 4" descr="44 ideas de Gracias | imagenes para dar gracias, imágenes de gracias,  gracias"/>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8905" t="28312" r="10934" b="29185"/>
          <a:stretch/>
        </p:blipFill>
        <p:spPr bwMode="auto">
          <a:xfrm rot="1254929">
            <a:off x="2252688" y="1918911"/>
            <a:ext cx="3333169" cy="12850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63724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ADN - </a:t>
            </a:r>
            <a:r>
              <a:rPr lang="es-AR" i="1" dirty="0" smtClean="0"/>
              <a:t>VIDEO</a:t>
            </a:r>
            <a:endParaRPr lang="es-AR" i="1" dirty="0"/>
          </a:p>
        </p:txBody>
      </p:sp>
      <p:pic>
        <p:nvPicPr>
          <p:cNvPr id="6" name="3- Cadena de ADN volar. Resumen 3d alambre poligonal molécula de ADN espiral de hélice..mp4">
            <a:hlinkClick r:id="" action="ppaction://media"/>
          </p:cNvPr>
          <p:cNvPicPr>
            <a:picLocks noGrp="1" noRot="1" noChangeAspect="1"/>
          </p:cNvPicPr>
          <p:nvPr>
            <p:ph idx="1"/>
            <a:videoFile r:link="rId1"/>
          </p:nvPr>
        </p:nvPicPr>
        <p:blipFill>
          <a:blip r:embed="rId3"/>
          <a:stretch>
            <a:fillRect/>
          </a:stretch>
        </p:blipFill>
        <p:spPr>
          <a:xfrm>
            <a:off x="1500166" y="1688290"/>
            <a:ext cx="6215106" cy="4661331"/>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ESTRUCTURA DEL ADN</a:t>
            </a:r>
            <a:endParaRPr lang="es-AR" dirty="0"/>
          </a:p>
        </p:txBody>
      </p:sp>
      <p:sp>
        <p:nvSpPr>
          <p:cNvPr id="3" name="2 Marcador de contenido"/>
          <p:cNvSpPr>
            <a:spLocks noGrp="1"/>
          </p:cNvSpPr>
          <p:nvPr>
            <p:ph idx="1"/>
          </p:nvPr>
        </p:nvSpPr>
        <p:spPr/>
        <p:txBody>
          <a:bodyPr/>
          <a:lstStyle/>
          <a:p>
            <a:r>
              <a:rPr lang="es-AR" dirty="0" smtClean="0"/>
              <a:t>Formado por una estructura de doble hélice o doble </a:t>
            </a:r>
            <a:r>
              <a:rPr lang="es-AR" b="1" dirty="0" smtClean="0"/>
              <a:t>cadena de nucleótidos.</a:t>
            </a:r>
            <a:endParaRPr lang="es-AR" dirty="0"/>
          </a:p>
        </p:txBody>
      </p:sp>
      <p:sp>
        <p:nvSpPr>
          <p:cNvPr id="4" name="3 Rectángulo"/>
          <p:cNvSpPr/>
          <p:nvPr/>
        </p:nvSpPr>
        <p:spPr>
          <a:xfrm>
            <a:off x="1357290" y="2928934"/>
            <a:ext cx="1928826" cy="857256"/>
          </a:xfrm>
          <a:prstGeom prst="rect">
            <a:avLst/>
          </a:prstGeom>
          <a:solidFill>
            <a:srgbClr val="A94F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dirty="0" smtClean="0"/>
              <a:t>NUCLEÓTIDO</a:t>
            </a:r>
            <a:endParaRPr lang="es-AR" b="1" dirty="0"/>
          </a:p>
        </p:txBody>
      </p:sp>
      <p:sp>
        <p:nvSpPr>
          <p:cNvPr id="5" name="4 CuadroTexto"/>
          <p:cNvSpPr txBox="1"/>
          <p:nvPr/>
        </p:nvSpPr>
        <p:spPr>
          <a:xfrm>
            <a:off x="4214810" y="3071810"/>
            <a:ext cx="3929090" cy="646331"/>
          </a:xfrm>
          <a:prstGeom prst="rect">
            <a:avLst/>
          </a:prstGeom>
          <a:noFill/>
        </p:spPr>
        <p:txBody>
          <a:bodyPr wrap="square" rtlCol="0">
            <a:spAutoFit/>
          </a:bodyPr>
          <a:lstStyle/>
          <a:p>
            <a:r>
              <a:rPr lang="es-AR" dirty="0" smtClean="0"/>
              <a:t>Moléculas complejas, formadas </a:t>
            </a:r>
          </a:p>
          <a:p>
            <a:r>
              <a:rPr lang="es-AR" dirty="0" smtClean="0"/>
              <a:t>por 3 moléculas más sencillas:</a:t>
            </a:r>
            <a:endParaRPr lang="es-AR" dirty="0"/>
          </a:p>
        </p:txBody>
      </p:sp>
      <p:sp>
        <p:nvSpPr>
          <p:cNvPr id="6" name="5 Flecha derecha"/>
          <p:cNvSpPr/>
          <p:nvPr/>
        </p:nvSpPr>
        <p:spPr>
          <a:xfrm>
            <a:off x="3357554" y="3214686"/>
            <a:ext cx="785818"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6 Rectángulo redondeado"/>
          <p:cNvSpPr/>
          <p:nvPr/>
        </p:nvSpPr>
        <p:spPr>
          <a:xfrm>
            <a:off x="5357818" y="3857628"/>
            <a:ext cx="2428892"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dirty="0" smtClean="0">
                <a:solidFill>
                  <a:srgbClr val="A94F8F"/>
                </a:solidFill>
              </a:rPr>
              <a:t>GRUPO FOSFATO</a:t>
            </a:r>
            <a:endParaRPr lang="es-AR" sz="2000" b="1" dirty="0">
              <a:solidFill>
                <a:srgbClr val="A94F8F"/>
              </a:solidFill>
            </a:endParaRPr>
          </a:p>
        </p:txBody>
      </p:sp>
      <p:sp>
        <p:nvSpPr>
          <p:cNvPr id="8" name="7 Rectángulo redondeado"/>
          <p:cNvSpPr/>
          <p:nvPr/>
        </p:nvSpPr>
        <p:spPr>
          <a:xfrm>
            <a:off x="5357818" y="4786322"/>
            <a:ext cx="2428892"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dirty="0" smtClean="0">
                <a:solidFill>
                  <a:srgbClr val="A94F8F"/>
                </a:solidFill>
              </a:rPr>
              <a:t>DESOXIRRIBOSA</a:t>
            </a:r>
            <a:endParaRPr lang="es-AR" sz="2000" b="1" dirty="0">
              <a:solidFill>
                <a:srgbClr val="A94F8F"/>
              </a:solidFill>
            </a:endParaRPr>
          </a:p>
        </p:txBody>
      </p:sp>
      <p:sp>
        <p:nvSpPr>
          <p:cNvPr id="9" name="8 Rectángulo redondeado"/>
          <p:cNvSpPr/>
          <p:nvPr/>
        </p:nvSpPr>
        <p:spPr>
          <a:xfrm>
            <a:off x="5357818" y="5715016"/>
            <a:ext cx="2428892"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dirty="0" smtClean="0">
                <a:solidFill>
                  <a:srgbClr val="A94F8F"/>
                </a:solidFill>
              </a:rPr>
              <a:t>BASE NITROGENADA</a:t>
            </a:r>
            <a:endParaRPr lang="es-AR" sz="2000" b="1" dirty="0">
              <a:solidFill>
                <a:srgbClr val="A94F8F"/>
              </a:solidFill>
            </a:endParaRPr>
          </a:p>
        </p:txBody>
      </p:sp>
      <p:sp>
        <p:nvSpPr>
          <p:cNvPr id="10" name="9 CuadroTexto"/>
          <p:cNvSpPr txBox="1"/>
          <p:nvPr/>
        </p:nvSpPr>
        <p:spPr>
          <a:xfrm>
            <a:off x="7858148" y="5000636"/>
            <a:ext cx="1000132" cy="369332"/>
          </a:xfrm>
          <a:prstGeom prst="rect">
            <a:avLst/>
          </a:prstGeom>
          <a:noFill/>
        </p:spPr>
        <p:txBody>
          <a:bodyPr wrap="square" rtlCol="0">
            <a:spAutoFit/>
          </a:bodyPr>
          <a:lstStyle/>
          <a:p>
            <a:r>
              <a:rPr lang="es-AR" dirty="0" smtClean="0"/>
              <a:t>Azúcar </a:t>
            </a:r>
            <a:endParaRPr lang="es-A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nucleótido</a:t>
            </a:r>
            <a:endParaRPr lang="es-AR" dirty="0"/>
          </a:p>
        </p:txBody>
      </p:sp>
      <p:pic>
        <p:nvPicPr>
          <p:cNvPr id="17410" name="Picture 2" descr="Nucleótido: imágenes, fotos de stock y vectores | Shutterstock"/>
          <p:cNvPicPr>
            <a:picLocks noChangeAspect="1" noChangeArrowheads="1"/>
          </p:cNvPicPr>
          <p:nvPr/>
        </p:nvPicPr>
        <p:blipFill>
          <a:blip r:embed="rId2"/>
          <a:srcRect b="5006"/>
          <a:stretch>
            <a:fillRect/>
          </a:stretch>
        </p:blipFill>
        <p:spPr bwMode="auto">
          <a:xfrm>
            <a:off x="571472" y="1928801"/>
            <a:ext cx="4357718" cy="4214843"/>
          </a:xfrm>
          <a:prstGeom prst="rect">
            <a:avLst/>
          </a:prstGeom>
          <a:noFill/>
        </p:spPr>
      </p:pic>
      <p:sp>
        <p:nvSpPr>
          <p:cNvPr id="5" name="4 CuadroTexto"/>
          <p:cNvSpPr txBox="1"/>
          <p:nvPr/>
        </p:nvSpPr>
        <p:spPr>
          <a:xfrm>
            <a:off x="5286380" y="2571744"/>
            <a:ext cx="1428760" cy="369332"/>
          </a:xfrm>
          <a:prstGeom prst="rect">
            <a:avLst/>
          </a:prstGeom>
          <a:noFill/>
        </p:spPr>
        <p:txBody>
          <a:bodyPr wrap="square" rtlCol="0">
            <a:spAutoFit/>
          </a:bodyPr>
          <a:lstStyle/>
          <a:p>
            <a:r>
              <a:rPr lang="es-AR" dirty="0" smtClean="0"/>
              <a:t>Fosfato</a:t>
            </a:r>
            <a:endParaRPr lang="es-AR" dirty="0"/>
          </a:p>
        </p:txBody>
      </p:sp>
      <p:sp>
        <p:nvSpPr>
          <p:cNvPr id="6" name="5 CuadroTexto"/>
          <p:cNvSpPr txBox="1"/>
          <p:nvPr/>
        </p:nvSpPr>
        <p:spPr>
          <a:xfrm>
            <a:off x="5072066" y="4071942"/>
            <a:ext cx="1643074" cy="369332"/>
          </a:xfrm>
          <a:prstGeom prst="rect">
            <a:avLst/>
          </a:prstGeom>
          <a:noFill/>
        </p:spPr>
        <p:txBody>
          <a:bodyPr wrap="square" rtlCol="0">
            <a:spAutoFit/>
          </a:bodyPr>
          <a:lstStyle/>
          <a:p>
            <a:r>
              <a:rPr lang="es-AR" dirty="0" smtClean="0"/>
              <a:t>Desoxirribosa </a:t>
            </a:r>
            <a:endParaRPr lang="es-AR" dirty="0"/>
          </a:p>
        </p:txBody>
      </p:sp>
      <p:cxnSp>
        <p:nvCxnSpPr>
          <p:cNvPr id="8" name="7 Conector recto de flecha"/>
          <p:cNvCxnSpPr>
            <a:endCxn id="5" idx="1"/>
          </p:cNvCxnSpPr>
          <p:nvPr/>
        </p:nvCxnSpPr>
        <p:spPr>
          <a:xfrm>
            <a:off x="4857752" y="2714620"/>
            <a:ext cx="428628" cy="417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a:endCxn id="6" idx="1"/>
          </p:cNvCxnSpPr>
          <p:nvPr/>
        </p:nvCxnSpPr>
        <p:spPr>
          <a:xfrm flipV="1">
            <a:off x="4143372" y="4256608"/>
            <a:ext cx="928694" cy="24396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5072066" y="5214950"/>
            <a:ext cx="1714512" cy="646331"/>
          </a:xfrm>
          <a:prstGeom prst="rect">
            <a:avLst/>
          </a:prstGeom>
          <a:noFill/>
        </p:spPr>
        <p:txBody>
          <a:bodyPr wrap="square" rtlCol="0">
            <a:spAutoFit/>
          </a:bodyPr>
          <a:lstStyle/>
          <a:p>
            <a:pPr algn="ctr"/>
            <a:r>
              <a:rPr lang="es-AR" dirty="0" smtClean="0"/>
              <a:t>Base nitrogenada</a:t>
            </a:r>
            <a:endParaRPr lang="es-AR" dirty="0"/>
          </a:p>
        </p:txBody>
      </p:sp>
      <p:cxnSp>
        <p:nvCxnSpPr>
          <p:cNvPr id="13" name="12 Conector recto de flecha"/>
          <p:cNvCxnSpPr/>
          <p:nvPr/>
        </p:nvCxnSpPr>
        <p:spPr>
          <a:xfrm flipV="1">
            <a:off x="3214678" y="5429264"/>
            <a:ext cx="2143140" cy="21431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 name="13 Cerrar llave"/>
          <p:cNvSpPr/>
          <p:nvPr/>
        </p:nvSpPr>
        <p:spPr>
          <a:xfrm>
            <a:off x="6500826" y="2500306"/>
            <a:ext cx="714380" cy="3571900"/>
          </a:xfrm>
          <a:prstGeom prst="rightBrace">
            <a:avLst>
              <a:gd name="adj1" fmla="val 8333"/>
              <a:gd name="adj2" fmla="val 4958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15" name="14 Rectángulo"/>
          <p:cNvSpPr/>
          <p:nvPr/>
        </p:nvSpPr>
        <p:spPr>
          <a:xfrm>
            <a:off x="7358082" y="3857628"/>
            <a:ext cx="1571636" cy="785818"/>
          </a:xfrm>
          <a:prstGeom prst="rect">
            <a:avLst/>
          </a:prstGeom>
          <a:solidFill>
            <a:srgbClr val="A94F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600" b="1" dirty="0" smtClean="0"/>
              <a:t>NUCLEÓTIDO</a:t>
            </a:r>
            <a:endParaRPr lang="es-AR"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err="1" smtClean="0"/>
              <a:t>BaseS</a:t>
            </a:r>
            <a:r>
              <a:rPr lang="es-AR" dirty="0" smtClean="0"/>
              <a:t> </a:t>
            </a:r>
            <a:r>
              <a:rPr lang="es-AR" dirty="0" err="1" smtClean="0"/>
              <a:t>nitrogenadaS</a:t>
            </a:r>
            <a:r>
              <a:rPr lang="es-AR" dirty="0" smtClean="0"/>
              <a:t> del </a:t>
            </a:r>
            <a:r>
              <a:rPr lang="es-AR" dirty="0" err="1" smtClean="0"/>
              <a:t>adn</a:t>
            </a:r>
            <a:endParaRPr lang="es-AR" dirty="0"/>
          </a:p>
        </p:txBody>
      </p:sp>
      <p:pic>
        <p:nvPicPr>
          <p:cNvPr id="3" name="Picture 2" descr="Nucleótido: imágenes, fotos de stock y vectores | Shutterstock"/>
          <p:cNvPicPr>
            <a:picLocks noChangeAspect="1" noChangeArrowheads="1"/>
          </p:cNvPicPr>
          <p:nvPr/>
        </p:nvPicPr>
        <p:blipFill>
          <a:blip r:embed="rId2"/>
          <a:srcRect b="5006"/>
          <a:stretch>
            <a:fillRect/>
          </a:stretch>
        </p:blipFill>
        <p:spPr bwMode="auto">
          <a:xfrm>
            <a:off x="857224" y="2000240"/>
            <a:ext cx="4357718" cy="4214843"/>
          </a:xfrm>
          <a:prstGeom prst="rect">
            <a:avLst/>
          </a:prstGeom>
          <a:noFill/>
        </p:spPr>
      </p:pic>
      <p:sp>
        <p:nvSpPr>
          <p:cNvPr id="4" name="3 Rectángulo redondeado"/>
          <p:cNvSpPr/>
          <p:nvPr/>
        </p:nvSpPr>
        <p:spPr>
          <a:xfrm>
            <a:off x="5857884" y="2285992"/>
            <a:ext cx="2071702"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dirty="0" smtClean="0">
                <a:solidFill>
                  <a:srgbClr val="A94F8F"/>
                </a:solidFill>
              </a:rPr>
              <a:t>G = guanina</a:t>
            </a:r>
            <a:endParaRPr lang="es-AR" sz="2000" b="1" dirty="0">
              <a:solidFill>
                <a:srgbClr val="A94F8F"/>
              </a:solidFill>
            </a:endParaRPr>
          </a:p>
        </p:txBody>
      </p:sp>
      <p:sp>
        <p:nvSpPr>
          <p:cNvPr id="5" name="4 Rectángulo redondeado"/>
          <p:cNvSpPr/>
          <p:nvPr/>
        </p:nvSpPr>
        <p:spPr>
          <a:xfrm>
            <a:off x="5857884" y="3286124"/>
            <a:ext cx="2071702"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dirty="0" smtClean="0">
                <a:solidFill>
                  <a:srgbClr val="A94F8F"/>
                </a:solidFill>
              </a:rPr>
              <a:t>C = citosina</a:t>
            </a:r>
            <a:endParaRPr lang="es-AR" sz="2000" b="1" dirty="0">
              <a:solidFill>
                <a:srgbClr val="A94F8F"/>
              </a:solidFill>
            </a:endParaRPr>
          </a:p>
        </p:txBody>
      </p:sp>
      <p:sp>
        <p:nvSpPr>
          <p:cNvPr id="6" name="5 Rectángulo redondeado"/>
          <p:cNvSpPr/>
          <p:nvPr/>
        </p:nvSpPr>
        <p:spPr>
          <a:xfrm>
            <a:off x="5857884" y="4286256"/>
            <a:ext cx="2071702"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dirty="0" smtClean="0">
                <a:solidFill>
                  <a:srgbClr val="A94F8F"/>
                </a:solidFill>
              </a:rPr>
              <a:t>A = adenina</a:t>
            </a:r>
            <a:endParaRPr lang="es-AR" sz="2000" b="1" dirty="0">
              <a:solidFill>
                <a:srgbClr val="A94F8F"/>
              </a:solidFill>
            </a:endParaRPr>
          </a:p>
        </p:txBody>
      </p:sp>
      <p:sp>
        <p:nvSpPr>
          <p:cNvPr id="7" name="6 Rectángulo redondeado"/>
          <p:cNvSpPr/>
          <p:nvPr/>
        </p:nvSpPr>
        <p:spPr>
          <a:xfrm>
            <a:off x="5857884" y="5286388"/>
            <a:ext cx="2071702"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dirty="0" smtClean="0">
                <a:solidFill>
                  <a:srgbClr val="A94F8F"/>
                </a:solidFill>
              </a:rPr>
              <a:t>T = timina</a:t>
            </a:r>
            <a:endParaRPr lang="es-AR" sz="2000" b="1" dirty="0">
              <a:solidFill>
                <a:srgbClr val="A94F8F"/>
              </a:solidFill>
            </a:endParaRPr>
          </a:p>
        </p:txBody>
      </p:sp>
      <p:sp>
        <p:nvSpPr>
          <p:cNvPr id="8" name="7 Cerrar corchete"/>
          <p:cNvSpPr/>
          <p:nvPr/>
        </p:nvSpPr>
        <p:spPr>
          <a:xfrm>
            <a:off x="7929586" y="2571744"/>
            <a:ext cx="357190" cy="1214446"/>
          </a:xfrm>
          <a:prstGeom prst="rightBracket">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9" name="8 Cerrar corchete"/>
          <p:cNvSpPr/>
          <p:nvPr/>
        </p:nvSpPr>
        <p:spPr>
          <a:xfrm>
            <a:off x="7929586" y="4572008"/>
            <a:ext cx="357190" cy="1214446"/>
          </a:xfrm>
          <a:prstGeom prst="rightBracket">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Las dos uniones del </a:t>
            </a:r>
            <a:r>
              <a:rPr lang="es-AR" dirty="0" err="1" smtClean="0"/>
              <a:t>adn</a:t>
            </a:r>
            <a:endParaRPr lang="es-AR" dirty="0"/>
          </a:p>
        </p:txBody>
      </p:sp>
      <p:pic>
        <p:nvPicPr>
          <p:cNvPr id="1026" name="Picture 2" descr="ISA LOPEZ on Twitter: &quot;Los enlaces que contribuyen a la formación de la  doble hélice del ADN son: Enlace fosfodiéster (unión de 2 nucleótidos).  Enlace N-glucosídico (unión de la desoxirribosa y una"/>
          <p:cNvPicPr>
            <a:picLocks noChangeAspect="1" noChangeArrowheads="1"/>
          </p:cNvPicPr>
          <p:nvPr/>
        </p:nvPicPr>
        <p:blipFill>
          <a:blip r:embed="rId2"/>
          <a:srcRect l="6304" t="16071" r="10686"/>
          <a:stretch>
            <a:fillRect/>
          </a:stretch>
        </p:blipFill>
        <p:spPr bwMode="auto">
          <a:xfrm>
            <a:off x="1643042" y="2500306"/>
            <a:ext cx="5643602" cy="335758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¿Por qué es necesario </a:t>
            </a:r>
            <a:br>
              <a:rPr lang="es-AR" dirty="0" smtClean="0"/>
            </a:br>
            <a:r>
              <a:rPr lang="es-AR" dirty="0" smtClean="0"/>
              <a:t>enrollar el </a:t>
            </a:r>
            <a:r>
              <a:rPr lang="es-AR" b="1" dirty="0" err="1" smtClean="0"/>
              <a:t>adn</a:t>
            </a:r>
            <a:r>
              <a:rPr lang="es-AR" dirty="0" smtClean="0"/>
              <a:t>?</a:t>
            </a:r>
            <a:endParaRPr lang="es-AR" dirty="0"/>
          </a:p>
        </p:txBody>
      </p:sp>
      <p:pic>
        <p:nvPicPr>
          <p:cNvPr id="39938" name="Picture 2" descr="Apuntes de Evolución: Nucleosomas y cromosomas"/>
          <p:cNvPicPr>
            <a:picLocks noChangeAspect="1" noChangeArrowheads="1"/>
          </p:cNvPicPr>
          <p:nvPr/>
        </p:nvPicPr>
        <p:blipFill>
          <a:blip r:embed="rId2"/>
          <a:srcRect/>
          <a:stretch>
            <a:fillRect/>
          </a:stretch>
        </p:blipFill>
        <p:spPr bwMode="auto">
          <a:xfrm>
            <a:off x="428596" y="2071678"/>
            <a:ext cx="8124825" cy="4038601"/>
          </a:xfrm>
          <a:prstGeom prst="rect">
            <a:avLst/>
          </a:prstGeom>
          <a:noFill/>
        </p:spPr>
      </p:pic>
      <p:sp>
        <p:nvSpPr>
          <p:cNvPr id="4" name="3 Cerrar llave"/>
          <p:cNvSpPr/>
          <p:nvPr/>
        </p:nvSpPr>
        <p:spPr>
          <a:xfrm rot="5400000">
            <a:off x="5572132" y="4500570"/>
            <a:ext cx="214314" cy="121444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5" name="4 CuadroTexto"/>
          <p:cNvSpPr txBox="1"/>
          <p:nvPr/>
        </p:nvSpPr>
        <p:spPr>
          <a:xfrm>
            <a:off x="5143504" y="5286388"/>
            <a:ext cx="1214446" cy="276999"/>
          </a:xfrm>
          <a:prstGeom prst="rect">
            <a:avLst/>
          </a:prstGeom>
          <a:noFill/>
        </p:spPr>
        <p:txBody>
          <a:bodyPr wrap="square" rtlCol="0">
            <a:spAutoFit/>
          </a:bodyPr>
          <a:lstStyle/>
          <a:p>
            <a:r>
              <a:rPr lang="es-AR" sz="1200" dirty="0" err="1" smtClean="0"/>
              <a:t>nucleosoma</a:t>
            </a:r>
            <a:endParaRPr lang="es-AR" sz="12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ticario">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Boticario">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oticario">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1827</TotalTime>
  <Words>913</Words>
  <Application>Microsoft Office PowerPoint</Application>
  <PresentationFormat>Presentación en pantalla (4:3)</PresentationFormat>
  <Paragraphs>130</Paragraphs>
  <Slides>34</Slides>
  <Notes>0</Notes>
  <HiddenSlides>0</HiddenSlides>
  <MMClips>1</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Boticario</vt:lpstr>
      <vt:lpstr>BIOLOGÍA</vt:lpstr>
      <vt:lpstr>ADN</vt:lpstr>
      <vt:lpstr>adn</vt:lpstr>
      <vt:lpstr>ADN - VIDEO</vt:lpstr>
      <vt:lpstr>ESTRUCTURA DEL ADN</vt:lpstr>
      <vt:lpstr>nucleótido</vt:lpstr>
      <vt:lpstr>BaseS nitrogenadaS del adn</vt:lpstr>
      <vt:lpstr>Las dos uniones del adn</vt:lpstr>
      <vt:lpstr>¿Por qué es necesario  enrollar el adn?</vt:lpstr>
      <vt:lpstr>BaseS nitrogenadaS del adn</vt:lpstr>
      <vt:lpstr>DIFERENCIA ENTRE ADN Y ARN</vt:lpstr>
      <vt:lpstr>Diapositiva 12</vt:lpstr>
      <vt:lpstr>¿Qué significa 5 prima y 3 prima en el ADN?</vt:lpstr>
      <vt:lpstr>Diapositiva 14</vt:lpstr>
      <vt:lpstr>Diapositiva 15</vt:lpstr>
      <vt:lpstr>CICLO CELULAR</vt:lpstr>
      <vt:lpstr>¿por qué es importante  el ciclo celular?</vt:lpstr>
      <vt:lpstr>CICLO CELULAR</vt:lpstr>
      <vt:lpstr>Diapositiva 19</vt:lpstr>
      <vt:lpstr>Fase s: REPLICACIÓN DEL ADN</vt:lpstr>
      <vt:lpstr>Fase s: REPLICACIÓN DEL ADN</vt:lpstr>
      <vt:lpstr>Fase s: REPLICACIÓN DEL ADN</vt:lpstr>
      <vt:lpstr>Fase s: REPLICACIÓN DEL ADN</vt:lpstr>
      <vt:lpstr>ejercitación</vt:lpstr>
      <vt:lpstr>ejercitación</vt:lpstr>
      <vt:lpstr>Fase m: división celular</vt:lpstr>
      <vt:lpstr>PARTES DE LA CÉLULA PARA COMPRENDER la división celular</vt:lpstr>
      <vt:lpstr>Fase m: Mitosis 5 etapas:</vt:lpstr>
      <vt:lpstr>Fase m: mitosis</vt:lpstr>
      <vt:lpstr>Fase m: meiosis es el proceso de división celular en donde una célula experimenta dos divisiones sucesivas dando origen a cuatro células con la mitad de la información genética de la célula original.</vt:lpstr>
      <vt:lpstr>Fase m: meiosis</vt:lpstr>
      <vt:lpstr>Fase m:  MEIOSIS</vt:lpstr>
      <vt:lpstr>Diferencias entre mitosis y meiosis</vt:lpstr>
      <vt:lpstr>Diapositiva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María Eugenia</dc:creator>
  <cp:lastModifiedBy>María Eugenia Roibón</cp:lastModifiedBy>
  <cp:revision>95</cp:revision>
  <dcterms:created xsi:type="dcterms:W3CDTF">2022-03-29T18:12:46Z</dcterms:created>
  <dcterms:modified xsi:type="dcterms:W3CDTF">2024-03-10T14:18:50Z</dcterms:modified>
</cp:coreProperties>
</file>