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0"/>
  </p:notesMasterIdLst>
  <p:sldIdLst>
    <p:sldId id="256" r:id="rId2"/>
    <p:sldId id="309" r:id="rId3"/>
    <p:sldId id="341" r:id="rId4"/>
    <p:sldId id="307" r:id="rId5"/>
    <p:sldId id="308" r:id="rId6"/>
    <p:sldId id="311" r:id="rId7"/>
    <p:sldId id="343" r:id="rId8"/>
    <p:sldId id="342" r:id="rId9"/>
    <p:sldId id="344" r:id="rId10"/>
    <p:sldId id="310" r:id="rId11"/>
    <p:sldId id="345" r:id="rId12"/>
    <p:sldId id="346" r:id="rId13"/>
    <p:sldId id="290" r:id="rId14"/>
    <p:sldId id="315" r:id="rId15"/>
    <p:sldId id="322" r:id="rId16"/>
    <p:sldId id="291" r:id="rId17"/>
    <p:sldId id="331" r:id="rId18"/>
    <p:sldId id="332" r:id="rId19"/>
    <p:sldId id="335" r:id="rId20"/>
    <p:sldId id="334" r:id="rId21"/>
    <p:sldId id="333" r:id="rId22"/>
    <p:sldId id="338" r:id="rId23"/>
    <p:sldId id="337" r:id="rId24"/>
    <p:sldId id="336" r:id="rId25"/>
    <p:sldId id="339" r:id="rId26"/>
    <p:sldId id="350" r:id="rId27"/>
    <p:sldId id="348" r:id="rId28"/>
    <p:sldId id="347" r:id="rId29"/>
    <p:sldId id="349" r:id="rId30"/>
    <p:sldId id="351" r:id="rId31"/>
    <p:sldId id="352" r:id="rId32"/>
    <p:sldId id="293" r:id="rId33"/>
    <p:sldId id="300" r:id="rId34"/>
    <p:sldId id="301" r:id="rId35"/>
    <p:sldId id="353" r:id="rId36"/>
    <p:sldId id="327" r:id="rId37"/>
    <p:sldId id="328" r:id="rId38"/>
    <p:sldId id="313" r:id="rId39"/>
    <p:sldId id="296" r:id="rId40"/>
    <p:sldId id="298" r:id="rId41"/>
    <p:sldId id="295" r:id="rId42"/>
    <p:sldId id="319" r:id="rId43"/>
    <p:sldId id="321" r:id="rId44"/>
    <p:sldId id="297" r:id="rId45"/>
    <p:sldId id="320" r:id="rId46"/>
    <p:sldId id="316" r:id="rId47"/>
    <p:sldId id="292" r:id="rId48"/>
    <p:sldId id="288" r:id="rId49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00C9C"/>
    <a:srgbClr val="EF11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13" autoAdjust="0"/>
  </p:normalViewPr>
  <p:slideViewPr>
    <p:cSldViewPr>
      <p:cViewPr>
        <p:scale>
          <a:sx n="70" d="100"/>
          <a:sy n="70" d="100"/>
        </p:scale>
        <p:origin x="-126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A65B9-9952-4C14-914B-F46C9DF47344}" type="datetimeFigureOut">
              <a:rPr lang="es-AR" smtClean="0"/>
              <a:pPr/>
              <a:t>10/03/2024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B54FA-504F-4ACD-A1B9-DF9192B2269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961860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B54FA-504F-4ACD-A1B9-DF9192B22696}" type="slidenum">
              <a:rPr lang="es-AR" smtClean="0"/>
              <a:pPr/>
              <a:t>33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10/03/2024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10/03/2024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10/03/2024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10/03/2024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10/03/2024</a:t>
            </a:fld>
            <a:endParaRPr lang="es-A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10/03/2024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10/03/2024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10/03/2024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10/03/2024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10/03/2024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10/03/2024</a:t>
            </a:fld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4320F87-D249-4F71-988A-41A9F3FF0EF2}" type="datetimeFigureOut">
              <a:rPr lang="es-AR" smtClean="0"/>
              <a:pPr/>
              <a:t>10/03/2024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4005064"/>
            <a:ext cx="4419600" cy="723528"/>
          </a:xfrm>
        </p:spPr>
        <p:txBody>
          <a:bodyPr/>
          <a:lstStyle/>
          <a:p>
            <a:pPr algn="ctr"/>
            <a:r>
              <a:rPr lang="es-AR" dirty="0" smtClean="0"/>
              <a:t>2022</a:t>
            </a: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4077072"/>
            <a:ext cx="6629400" cy="1219201"/>
          </a:xfrm>
        </p:spPr>
        <p:txBody>
          <a:bodyPr/>
          <a:lstStyle/>
          <a:p>
            <a:pPr algn="ctr"/>
            <a:r>
              <a:rPr lang="es-AR" dirty="0" smtClean="0"/>
              <a:t>BIOLOGÍA</a:t>
            </a: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428596" y="3284984"/>
            <a:ext cx="7000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GENÉTICA, MENDEL y TEORÍA CROMOSÓMICA DE LA HERENCIA</a:t>
            </a:r>
            <a:endParaRPr lang="es-AR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La zona del cerebro que es más importante para perder peso que tu fuerza de  volunt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8105" y="332656"/>
            <a:ext cx="4400359" cy="247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49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 descr="En qué consisten las leyes de Mendel? - Plataformasinc.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" name="2 Imagen" descr="Leyes-de-Mendel.jpg"/>
          <p:cNvPicPr>
            <a:picLocks noChangeAspect="1"/>
          </p:cNvPicPr>
          <p:nvPr/>
        </p:nvPicPr>
        <p:blipFill>
          <a:blip r:embed="rId2"/>
          <a:srcRect r="50000"/>
          <a:stretch>
            <a:fillRect/>
          </a:stretch>
        </p:blipFill>
        <p:spPr>
          <a:xfrm>
            <a:off x="2071670" y="214290"/>
            <a:ext cx="5143536" cy="6429421"/>
          </a:xfrm>
          <a:prstGeom prst="rect">
            <a:avLst/>
          </a:prstGeom>
        </p:spPr>
      </p:pic>
      <p:sp>
        <p:nvSpPr>
          <p:cNvPr id="4" name="3 Pentágono"/>
          <p:cNvSpPr/>
          <p:nvPr/>
        </p:nvSpPr>
        <p:spPr>
          <a:xfrm>
            <a:off x="214282" y="642918"/>
            <a:ext cx="1785950" cy="5715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Primer experimento</a:t>
            </a:r>
            <a:endParaRPr lang="es-AR" dirty="0"/>
          </a:p>
        </p:txBody>
      </p:sp>
      <p:sp>
        <p:nvSpPr>
          <p:cNvPr id="5" name="4 Pentágono"/>
          <p:cNvSpPr/>
          <p:nvPr/>
        </p:nvSpPr>
        <p:spPr>
          <a:xfrm>
            <a:off x="214282" y="3357562"/>
            <a:ext cx="1785950" cy="5715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Segundo experimento</a:t>
            </a:r>
            <a:endParaRPr lang="es-AR" dirty="0"/>
          </a:p>
        </p:txBody>
      </p:sp>
      <p:sp>
        <p:nvSpPr>
          <p:cNvPr id="6" name="5 Elipse"/>
          <p:cNvSpPr/>
          <p:nvPr/>
        </p:nvSpPr>
        <p:spPr>
          <a:xfrm>
            <a:off x="3143240" y="1428736"/>
            <a:ext cx="571504" cy="500066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es-A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4071934" y="1428736"/>
            <a:ext cx="571504" cy="500066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es-A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5572132" y="1500174"/>
            <a:ext cx="571504" cy="500066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es-A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6286512" y="1500174"/>
            <a:ext cx="571504" cy="500066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es-A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3929058" y="2643182"/>
            <a:ext cx="642942" cy="571504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b="1" dirty="0" err="1" smtClean="0">
                <a:solidFill>
                  <a:schemeClr val="accent6">
                    <a:lumMod val="75000"/>
                  </a:schemeClr>
                </a:solidFill>
              </a:rPr>
              <a:t>Aa</a:t>
            </a:r>
            <a:endParaRPr lang="es-AR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7500958" y="500042"/>
            <a:ext cx="1357322" cy="571504"/>
          </a:xfrm>
          <a:prstGeom prst="roundRect">
            <a:avLst/>
          </a:prstGeom>
          <a:solidFill>
            <a:schemeClr val="bg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 smtClean="0">
                <a:solidFill>
                  <a:srgbClr val="FF0000"/>
                </a:solidFill>
              </a:rPr>
              <a:t>Especie pura</a:t>
            </a:r>
            <a:endParaRPr lang="es-AR" sz="1600" dirty="0">
              <a:solidFill>
                <a:srgbClr val="FF0000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7429520" y="2643182"/>
            <a:ext cx="1357322" cy="571504"/>
          </a:xfrm>
          <a:prstGeom prst="roundRect">
            <a:avLst/>
          </a:prstGeom>
          <a:solidFill>
            <a:schemeClr val="bg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rgbClr val="FF0000"/>
                </a:solidFill>
              </a:rPr>
              <a:t>Especie </a:t>
            </a:r>
            <a:r>
              <a:rPr lang="es-AR" sz="1600" dirty="0" smtClean="0">
                <a:solidFill>
                  <a:srgbClr val="FF0000"/>
                </a:solidFill>
              </a:rPr>
              <a:t>híbrida</a:t>
            </a:r>
            <a:endParaRPr lang="es-AR" dirty="0">
              <a:solidFill>
                <a:srgbClr val="FF0000"/>
              </a:solidFill>
            </a:endParaRPr>
          </a:p>
        </p:txBody>
      </p:sp>
      <p:pic>
        <p:nvPicPr>
          <p:cNvPr id="13" name="12 Imagen" descr="Leyes-de-Mendel.jpg"/>
          <p:cNvPicPr>
            <a:picLocks noChangeAspect="1"/>
          </p:cNvPicPr>
          <p:nvPr/>
        </p:nvPicPr>
        <p:blipFill>
          <a:blip r:embed="rId2"/>
          <a:srcRect t="92222" r="94444"/>
          <a:stretch>
            <a:fillRect/>
          </a:stretch>
        </p:blipFill>
        <p:spPr>
          <a:xfrm>
            <a:off x="3214678" y="4429132"/>
            <a:ext cx="571504" cy="500067"/>
          </a:xfrm>
          <a:prstGeom prst="rect">
            <a:avLst/>
          </a:prstGeom>
        </p:spPr>
      </p:pic>
      <p:pic>
        <p:nvPicPr>
          <p:cNvPr id="14" name="13 Imagen" descr="Leyes-de-Mendel.jpg"/>
          <p:cNvPicPr>
            <a:picLocks noChangeAspect="1"/>
          </p:cNvPicPr>
          <p:nvPr/>
        </p:nvPicPr>
        <p:blipFill>
          <a:blip r:embed="rId2"/>
          <a:srcRect t="92222" r="94444"/>
          <a:stretch>
            <a:fillRect/>
          </a:stretch>
        </p:blipFill>
        <p:spPr>
          <a:xfrm>
            <a:off x="4214810" y="3786190"/>
            <a:ext cx="428628" cy="375051"/>
          </a:xfrm>
          <a:prstGeom prst="rect">
            <a:avLst/>
          </a:prstGeom>
        </p:spPr>
      </p:pic>
      <p:pic>
        <p:nvPicPr>
          <p:cNvPr id="15" name="14 Imagen" descr="Leyes-de-Mendel.jpg"/>
          <p:cNvPicPr>
            <a:picLocks noChangeAspect="1"/>
          </p:cNvPicPr>
          <p:nvPr/>
        </p:nvPicPr>
        <p:blipFill>
          <a:blip r:embed="rId2"/>
          <a:srcRect t="92222" r="94444"/>
          <a:stretch>
            <a:fillRect/>
          </a:stretch>
        </p:blipFill>
        <p:spPr>
          <a:xfrm>
            <a:off x="5500694" y="3714752"/>
            <a:ext cx="571504" cy="500067"/>
          </a:xfrm>
          <a:prstGeom prst="rect">
            <a:avLst/>
          </a:prstGeom>
        </p:spPr>
      </p:pic>
      <p:pic>
        <p:nvPicPr>
          <p:cNvPr id="16" name="15 Imagen" descr="Leyes-de-Mendel.jpg"/>
          <p:cNvPicPr>
            <a:picLocks noChangeAspect="1"/>
          </p:cNvPicPr>
          <p:nvPr/>
        </p:nvPicPr>
        <p:blipFill>
          <a:blip r:embed="rId2"/>
          <a:srcRect t="92222" r="94444"/>
          <a:stretch>
            <a:fillRect/>
          </a:stretch>
        </p:blipFill>
        <p:spPr>
          <a:xfrm>
            <a:off x="6286512" y="4286256"/>
            <a:ext cx="571504" cy="500067"/>
          </a:xfrm>
          <a:prstGeom prst="rect">
            <a:avLst/>
          </a:prstGeom>
        </p:spPr>
      </p:pic>
      <p:sp>
        <p:nvSpPr>
          <p:cNvPr id="18" name="17 Elipse"/>
          <p:cNvSpPr/>
          <p:nvPr/>
        </p:nvSpPr>
        <p:spPr>
          <a:xfrm>
            <a:off x="5286380" y="5000636"/>
            <a:ext cx="571504" cy="42862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err="1" smtClean="0">
                <a:solidFill>
                  <a:schemeClr val="accent6">
                    <a:lumMod val="75000"/>
                  </a:schemeClr>
                </a:solidFill>
              </a:rPr>
              <a:t>Aa</a:t>
            </a:r>
            <a:endParaRPr lang="es-AR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4857752" y="5357826"/>
            <a:ext cx="571504" cy="42862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err="1" smtClean="0">
                <a:solidFill>
                  <a:schemeClr val="accent6">
                    <a:lumMod val="75000"/>
                  </a:schemeClr>
                </a:solidFill>
              </a:rPr>
              <a:t>aa</a:t>
            </a:r>
            <a:endParaRPr lang="es-AR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4786314" y="3929066"/>
            <a:ext cx="642942" cy="42862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smtClean="0">
                <a:solidFill>
                  <a:schemeClr val="accent6">
                    <a:lumMod val="75000"/>
                  </a:schemeClr>
                </a:solidFill>
              </a:rPr>
              <a:t>AA</a:t>
            </a:r>
            <a:endParaRPr lang="es-AR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4357686" y="5072074"/>
            <a:ext cx="571504" cy="42862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err="1" smtClean="0">
                <a:solidFill>
                  <a:schemeClr val="accent6">
                    <a:lumMod val="75000"/>
                  </a:schemeClr>
                </a:solidFill>
              </a:rPr>
              <a:t>Aa</a:t>
            </a:r>
            <a:endParaRPr lang="es-AR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800" b="1" dirty="0" smtClean="0"/>
              <a:t>TERCERA LEY: </a:t>
            </a:r>
            <a:br>
              <a:rPr lang="es-AR" sz="2800" b="1" dirty="0" smtClean="0"/>
            </a:br>
            <a:r>
              <a:rPr lang="es-AR" sz="2800" b="1" u="sng" dirty="0" smtClean="0">
                <a:solidFill>
                  <a:schemeClr val="accent2">
                    <a:lumMod val="75000"/>
                  </a:schemeClr>
                </a:solidFill>
              </a:rPr>
              <a:t>LEY DE LA COMBINACIÓN INDEPENDIENTE</a:t>
            </a:r>
            <a:endParaRPr lang="es-AR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00496" y="2714620"/>
            <a:ext cx="4686304" cy="2857520"/>
          </a:xfrm>
        </p:spPr>
        <p:txBody>
          <a:bodyPr>
            <a:normAutofit/>
          </a:bodyPr>
          <a:lstStyle/>
          <a:p>
            <a:pPr marL="95250" indent="0" algn="ctr">
              <a:buNone/>
            </a:pPr>
            <a:r>
              <a:rPr lang="es-AR" dirty="0" smtClean="0"/>
              <a:t>Estudiando </a:t>
            </a:r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dos caracteres diferentes juntos</a:t>
            </a:r>
            <a:r>
              <a:rPr lang="es-AR" dirty="0" smtClean="0"/>
              <a:t>, descubrió que cada variante de cada carácter </a:t>
            </a:r>
            <a:r>
              <a:rPr lang="es-AR" b="1" dirty="0" smtClean="0"/>
              <a:t>se combina independientemente</a:t>
            </a:r>
            <a:r>
              <a:rPr lang="es-AR" dirty="0" smtClean="0"/>
              <a:t>.</a:t>
            </a:r>
          </a:p>
        </p:txBody>
      </p:sp>
      <p:pic>
        <p:nvPicPr>
          <p:cNvPr id="58370" name="Picture 2" descr="Gregor Mendel. Grandes Científicos. Kids.CS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428868"/>
            <a:ext cx="2952750" cy="2952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800" b="1" dirty="0" smtClean="0"/>
              <a:t>TERCERA LEY: </a:t>
            </a:r>
            <a:br>
              <a:rPr lang="es-AR" sz="2800" b="1" dirty="0" smtClean="0"/>
            </a:br>
            <a:r>
              <a:rPr lang="es-AR" sz="2800" b="1" u="sng" dirty="0" smtClean="0">
                <a:solidFill>
                  <a:schemeClr val="accent2">
                    <a:lumMod val="75000"/>
                  </a:schemeClr>
                </a:solidFill>
              </a:rPr>
              <a:t>LEY DE LA COMBINACIÓN INDEPENDIENTE</a:t>
            </a:r>
            <a:endParaRPr lang="es-AR" sz="28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AR" dirty="0" smtClean="0"/>
              <a:t> </a:t>
            </a:r>
            <a:endParaRPr lang="es-AR" dirty="0"/>
          </a:p>
        </p:txBody>
      </p:sp>
      <p:pic>
        <p:nvPicPr>
          <p:cNvPr id="7" name="6 Imagen"/>
          <p:cNvPicPr/>
          <p:nvPr/>
        </p:nvPicPr>
        <p:blipFill>
          <a:blip r:embed="rId2"/>
          <a:srcRect l="52329" t="20690" r="25354" b="52115"/>
          <a:stretch>
            <a:fillRect/>
          </a:stretch>
        </p:blipFill>
        <p:spPr bwMode="auto">
          <a:xfrm>
            <a:off x="428596" y="2357430"/>
            <a:ext cx="39290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/>
          <p:cNvPicPr/>
          <p:nvPr/>
        </p:nvPicPr>
        <p:blipFill>
          <a:blip r:embed="rId2"/>
          <a:srcRect l="52329" t="47397" r="25354" b="9161"/>
          <a:stretch>
            <a:fillRect/>
          </a:stretch>
        </p:blipFill>
        <p:spPr bwMode="auto">
          <a:xfrm>
            <a:off x="4714876" y="2000240"/>
            <a:ext cx="392909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Flecha curvada hacia arriba"/>
          <p:cNvSpPr/>
          <p:nvPr/>
        </p:nvSpPr>
        <p:spPr>
          <a:xfrm rot="826561">
            <a:off x="2187826" y="5568912"/>
            <a:ext cx="2928958" cy="867361"/>
          </a:xfrm>
          <a:prstGeom prst="curvedUpArrow">
            <a:avLst>
              <a:gd name="adj1" fmla="val 25000"/>
              <a:gd name="adj2" fmla="val 5767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Cuadro de </a:t>
            </a:r>
            <a:r>
              <a:rPr lang="es-AR" dirty="0" err="1" smtClean="0"/>
              <a:t>Punnett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0334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dirty="0" smtClean="0"/>
              <a:t>Permite observar posibles combinaciones para expresar los alelos dominantes y recesivos.</a:t>
            </a:r>
          </a:p>
          <a:p>
            <a:pPr algn="ctr">
              <a:buNone/>
            </a:pPr>
            <a:endParaRPr lang="es-AR" dirty="0"/>
          </a:p>
        </p:txBody>
      </p:sp>
      <p:pic>
        <p:nvPicPr>
          <p:cNvPr id="2050" name="Picture 2" descr="Alguien me puede explicar como se hace un cuadro punnett - Brainly.l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714620"/>
            <a:ext cx="6357982" cy="3674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Cuadro de </a:t>
            </a:r>
            <a:r>
              <a:rPr lang="es-AR" dirty="0" err="1" smtClean="0"/>
              <a:t>Punnett</a:t>
            </a:r>
            <a:endParaRPr lang="es-AR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 l="23609" t="24414" r="26427" b="31640"/>
          <a:stretch>
            <a:fillRect/>
          </a:stretch>
        </p:blipFill>
        <p:spPr bwMode="auto">
          <a:xfrm>
            <a:off x="642910" y="2214554"/>
            <a:ext cx="780103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2143108" y="3571876"/>
            <a:ext cx="642942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Rectángulo"/>
          <p:cNvSpPr/>
          <p:nvPr/>
        </p:nvSpPr>
        <p:spPr>
          <a:xfrm>
            <a:off x="3143240" y="3571876"/>
            <a:ext cx="642942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2143108" y="4572008"/>
            <a:ext cx="642942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3071802" y="4714884"/>
            <a:ext cx="642942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Rectángulo"/>
          <p:cNvSpPr/>
          <p:nvPr/>
        </p:nvSpPr>
        <p:spPr>
          <a:xfrm>
            <a:off x="6000760" y="3714752"/>
            <a:ext cx="714380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Rectángulo"/>
          <p:cNvSpPr/>
          <p:nvPr/>
        </p:nvSpPr>
        <p:spPr>
          <a:xfrm>
            <a:off x="7000892" y="3714752"/>
            <a:ext cx="642942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Rectángulo"/>
          <p:cNvSpPr/>
          <p:nvPr/>
        </p:nvSpPr>
        <p:spPr>
          <a:xfrm>
            <a:off x="5857884" y="4643446"/>
            <a:ext cx="785818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Rectángulo"/>
          <p:cNvSpPr/>
          <p:nvPr/>
        </p:nvSpPr>
        <p:spPr>
          <a:xfrm>
            <a:off x="7072330" y="4714884"/>
            <a:ext cx="642942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Rectángulo"/>
          <p:cNvSpPr/>
          <p:nvPr/>
        </p:nvSpPr>
        <p:spPr>
          <a:xfrm>
            <a:off x="1643042" y="2285992"/>
            <a:ext cx="2643206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Rectángulo"/>
          <p:cNvSpPr/>
          <p:nvPr/>
        </p:nvSpPr>
        <p:spPr>
          <a:xfrm>
            <a:off x="5572132" y="2357430"/>
            <a:ext cx="2643206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14 Rectángulo"/>
          <p:cNvSpPr/>
          <p:nvPr/>
        </p:nvSpPr>
        <p:spPr>
          <a:xfrm rot="16200000">
            <a:off x="-428660" y="4143380"/>
            <a:ext cx="2643206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Rectángulo"/>
          <p:cNvSpPr/>
          <p:nvPr/>
        </p:nvSpPr>
        <p:spPr>
          <a:xfrm rot="16200000">
            <a:off x="3321835" y="4250537"/>
            <a:ext cx="285752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16 Rectángulo"/>
          <p:cNvSpPr/>
          <p:nvPr/>
        </p:nvSpPr>
        <p:spPr>
          <a:xfrm>
            <a:off x="1857356" y="5572140"/>
            <a:ext cx="2643206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17 Rectángulo"/>
          <p:cNvSpPr/>
          <p:nvPr/>
        </p:nvSpPr>
        <p:spPr>
          <a:xfrm>
            <a:off x="5357818" y="5572140"/>
            <a:ext cx="3000396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Cuadro de </a:t>
            </a:r>
            <a:r>
              <a:rPr lang="es-AR" dirty="0" err="1" smtClean="0"/>
              <a:t>Punnett</a:t>
            </a:r>
            <a:endParaRPr lang="es-AR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 l="23609" t="24414" r="26427" b="31640"/>
          <a:stretch>
            <a:fillRect/>
          </a:stretch>
        </p:blipFill>
        <p:spPr bwMode="auto">
          <a:xfrm>
            <a:off x="642910" y="2214554"/>
            <a:ext cx="780103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Cuadro de </a:t>
            </a:r>
            <a:r>
              <a:rPr lang="es-AR" dirty="0" err="1" smtClean="0"/>
              <a:t>Punnett</a:t>
            </a:r>
            <a:endParaRPr lang="es-AR" dirty="0"/>
          </a:p>
        </p:txBody>
      </p:sp>
      <p:pic>
        <p:nvPicPr>
          <p:cNvPr id="4098" name="Picture 2" descr="Generador de Cuadro de Punnett Online - Didactalia: material educativ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16" b="15636"/>
          <a:stretch/>
        </p:blipFill>
        <p:spPr bwMode="auto">
          <a:xfrm>
            <a:off x="2132088" y="1700808"/>
            <a:ext cx="5032200" cy="497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Ejercicio </a:t>
            </a:r>
            <a:br>
              <a:rPr lang="es-AR" dirty="0" smtClean="0"/>
            </a:br>
            <a:r>
              <a:rPr lang="es-AR" sz="2000" dirty="0" smtClean="0"/>
              <a:t>(3° ley de mendel)</a:t>
            </a:r>
            <a:endParaRPr lang="es-AR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083" r="46381" b="10637"/>
          <a:stretch/>
        </p:blipFill>
        <p:spPr bwMode="auto">
          <a:xfrm>
            <a:off x="1403648" y="2276872"/>
            <a:ext cx="6537278" cy="371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999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Ejercicio </a:t>
            </a:r>
            <a:br>
              <a:rPr lang="es-AR" dirty="0" smtClean="0"/>
            </a:br>
            <a:r>
              <a:rPr lang="es-AR" sz="2000" dirty="0" smtClean="0"/>
              <a:t>(3° ley de mendel)</a:t>
            </a:r>
            <a:endParaRPr lang="es-A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13" r="46269" b="8802"/>
          <a:stretch/>
        </p:blipFill>
        <p:spPr bwMode="auto">
          <a:xfrm>
            <a:off x="1259632" y="2132856"/>
            <a:ext cx="6550925" cy="399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018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Ejercicio </a:t>
            </a:r>
            <a:br>
              <a:rPr lang="es-AR" dirty="0" smtClean="0"/>
            </a:br>
            <a:r>
              <a:rPr lang="es-AR" sz="2000" dirty="0" smtClean="0"/>
              <a:t>(3° ley de mendel)</a:t>
            </a:r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971600" y="1916832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 smtClean="0"/>
              <a:t>¿Qué pasa si se cruzan dos individuos </a:t>
            </a:r>
            <a:r>
              <a:rPr lang="es-AR" sz="2800" dirty="0" err="1" smtClean="0"/>
              <a:t>heterocigotas</a:t>
            </a:r>
            <a:r>
              <a:rPr lang="es-AR" sz="2800" dirty="0" smtClean="0"/>
              <a:t> para ambos caracteres?</a:t>
            </a:r>
            <a:endParaRPr lang="es-AR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13" r="46269" b="8802"/>
          <a:stretch/>
        </p:blipFill>
        <p:spPr bwMode="auto">
          <a:xfrm>
            <a:off x="1835696" y="3212976"/>
            <a:ext cx="5472608" cy="333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57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GENÉTICA</a:t>
            </a:r>
            <a:endParaRPr lang="es-AR" dirty="0"/>
          </a:p>
        </p:txBody>
      </p:sp>
      <p:sp>
        <p:nvSpPr>
          <p:cNvPr id="5" name="4 Rectángulo redondeado"/>
          <p:cNvSpPr/>
          <p:nvPr/>
        </p:nvSpPr>
        <p:spPr>
          <a:xfrm>
            <a:off x="571472" y="1928802"/>
            <a:ext cx="8072494" cy="12144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dirty="0" smtClean="0"/>
              <a:t>La </a:t>
            </a:r>
            <a:r>
              <a:rPr lang="es-AR" sz="2400" b="1" dirty="0" smtClean="0"/>
              <a:t>genética</a:t>
            </a:r>
            <a:r>
              <a:rPr lang="es-AR" sz="2400" dirty="0" smtClean="0"/>
              <a:t>, nacida como ciencia en 1902, </a:t>
            </a:r>
          </a:p>
          <a:p>
            <a:pPr algn="ctr"/>
            <a:r>
              <a:rPr lang="es-AR" sz="2400" dirty="0" smtClean="0"/>
              <a:t>es la que estudia la transmisión, expresión </a:t>
            </a:r>
          </a:p>
          <a:p>
            <a:pPr algn="ctr"/>
            <a:r>
              <a:rPr lang="es-AR" sz="2400" dirty="0" smtClean="0"/>
              <a:t>y evolución de los genes.</a:t>
            </a:r>
            <a:endParaRPr lang="es-AR" sz="2400" dirty="0"/>
          </a:p>
        </p:txBody>
      </p:sp>
      <p:pic>
        <p:nvPicPr>
          <p:cNvPr id="41986" name="Picture 2" descr="Genética 101 - Ask The Scientis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214686"/>
            <a:ext cx="5866827" cy="3414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Ejercicio </a:t>
            </a:r>
            <a:br>
              <a:rPr lang="es-AR" dirty="0" smtClean="0"/>
            </a:br>
            <a:r>
              <a:rPr lang="es-AR" sz="2000" dirty="0" smtClean="0"/>
              <a:t>(3° ley de mendel)</a:t>
            </a:r>
            <a:endParaRPr lang="es-AR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788" r="46493" b="19120"/>
          <a:stretch/>
        </p:blipFill>
        <p:spPr bwMode="auto">
          <a:xfrm>
            <a:off x="1360738" y="2156346"/>
            <a:ext cx="6523630" cy="369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3248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Ejercicio </a:t>
            </a:r>
            <a:br>
              <a:rPr lang="es-AR" dirty="0" smtClean="0"/>
            </a:br>
            <a:r>
              <a:rPr lang="es-AR" sz="2000" dirty="0" smtClean="0"/>
              <a:t>(3° ley de mendel)</a:t>
            </a:r>
            <a:endParaRPr lang="es-AR" sz="2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1693257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Tenemos que hacer combinaciones genotípicas para conocer cómo serían sus descendientes.</a:t>
            </a:r>
          </a:p>
          <a:p>
            <a:endParaRPr lang="es-AR" dirty="0"/>
          </a:p>
          <a:p>
            <a:r>
              <a:rPr lang="es-AR" dirty="0" smtClean="0"/>
              <a:t>Primero tenemos que cruzar las </a:t>
            </a:r>
            <a:r>
              <a:rPr lang="es-AR" b="1" dirty="0" err="1" smtClean="0"/>
              <a:t>gametas</a:t>
            </a:r>
            <a:r>
              <a:rPr lang="es-AR" b="1" dirty="0" smtClean="0"/>
              <a:t> masculinas </a:t>
            </a:r>
            <a:r>
              <a:rPr lang="es-AR" b="1" dirty="0" err="1" smtClean="0">
                <a:solidFill>
                  <a:srgbClr val="00B0F0"/>
                </a:solidFill>
              </a:rPr>
              <a:t>AaBb</a:t>
            </a:r>
            <a:r>
              <a:rPr lang="es-AR" b="1" dirty="0" smtClean="0">
                <a:solidFill>
                  <a:srgbClr val="00B0F0"/>
                </a:solidFill>
              </a:rPr>
              <a:t> </a:t>
            </a:r>
            <a:r>
              <a:rPr lang="es-AR" dirty="0" smtClean="0"/>
              <a:t>con las </a:t>
            </a:r>
            <a:r>
              <a:rPr lang="es-AR" b="1" dirty="0" err="1" smtClean="0"/>
              <a:t>gametas</a:t>
            </a:r>
            <a:r>
              <a:rPr lang="es-AR" b="1" dirty="0" smtClean="0"/>
              <a:t> femeninas </a:t>
            </a:r>
            <a:r>
              <a:rPr lang="es-AR" b="1" dirty="0" err="1" smtClean="0">
                <a:solidFill>
                  <a:srgbClr val="EF11D5"/>
                </a:solidFill>
              </a:rPr>
              <a:t>AaBb</a:t>
            </a:r>
            <a:r>
              <a:rPr lang="es-AR" dirty="0" smtClean="0"/>
              <a:t>.</a:t>
            </a:r>
            <a:endParaRPr lang="es-A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463" r="45821" b="18366"/>
          <a:stretch/>
        </p:blipFill>
        <p:spPr bwMode="auto">
          <a:xfrm>
            <a:off x="3059832" y="3326466"/>
            <a:ext cx="5525396" cy="315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9967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Ejercicio </a:t>
            </a:r>
            <a:br>
              <a:rPr lang="es-AR" dirty="0" smtClean="0"/>
            </a:br>
            <a:r>
              <a:rPr lang="es-AR" sz="2000" dirty="0" smtClean="0"/>
              <a:t>(3° ley de mendel y cuadro de </a:t>
            </a:r>
            <a:r>
              <a:rPr lang="es-AR" sz="2000" dirty="0" err="1" smtClean="0"/>
              <a:t>punnet</a:t>
            </a:r>
            <a:r>
              <a:rPr lang="es-AR" sz="2000" dirty="0" smtClean="0"/>
              <a:t>)</a:t>
            </a:r>
            <a:endParaRPr lang="es-A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599" r="46045" b="19685"/>
          <a:stretch/>
        </p:blipFill>
        <p:spPr bwMode="auto">
          <a:xfrm>
            <a:off x="827584" y="1988840"/>
            <a:ext cx="735445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753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Ejercicio</a:t>
            </a:r>
            <a:br>
              <a:rPr lang="es-AR" dirty="0" smtClean="0"/>
            </a:br>
            <a:r>
              <a:rPr lang="es-AR" sz="2000" dirty="0" smtClean="0"/>
              <a:t>(3° ley de mendel y cuadro de </a:t>
            </a:r>
            <a:r>
              <a:rPr lang="es-AR" sz="2000" dirty="0" err="1" smtClean="0"/>
              <a:t>punnet</a:t>
            </a:r>
            <a:r>
              <a:rPr lang="es-AR" sz="2000" dirty="0" smtClean="0"/>
              <a:t>)</a:t>
            </a:r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1259632" y="22048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Combinación de alelos en cada cuadro</a:t>
            </a:r>
            <a:endParaRPr lang="es-A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6" t="30459" r="46450" b="19073"/>
          <a:stretch/>
        </p:blipFill>
        <p:spPr bwMode="auto">
          <a:xfrm>
            <a:off x="683568" y="1904869"/>
            <a:ext cx="7865722" cy="447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047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soluciones</a:t>
            </a:r>
            <a:endParaRPr lang="es-A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411" r="46092" b="19386"/>
          <a:stretch/>
        </p:blipFill>
        <p:spPr bwMode="auto">
          <a:xfrm>
            <a:off x="1145376" y="2225693"/>
            <a:ext cx="6572485" cy="3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810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Interpretación </a:t>
            </a:r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251520" y="1988840"/>
            <a:ext cx="20627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9 tendrán semillas amarillas y lisas.</a:t>
            </a:r>
          </a:p>
          <a:p>
            <a:endParaRPr lang="es-AR" dirty="0"/>
          </a:p>
          <a:p>
            <a:r>
              <a:rPr lang="es-AR" dirty="0" smtClean="0"/>
              <a:t>3 tendrán semillas amarillas y rugosas.</a:t>
            </a:r>
          </a:p>
          <a:p>
            <a:endParaRPr lang="es-AR" dirty="0"/>
          </a:p>
          <a:p>
            <a:r>
              <a:rPr lang="es-AR" dirty="0" smtClean="0"/>
              <a:t>3 tendrán semillas verdes y lisas.</a:t>
            </a:r>
          </a:p>
          <a:p>
            <a:endParaRPr lang="es-AR" dirty="0"/>
          </a:p>
          <a:p>
            <a:r>
              <a:rPr lang="es-AR" dirty="0" smtClean="0"/>
              <a:t>1 tendrá semillas verdes y rugosas</a:t>
            </a:r>
            <a:endParaRPr lang="es-A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463" r="46045" b="18366"/>
          <a:stretch/>
        </p:blipFill>
        <p:spPr bwMode="auto">
          <a:xfrm>
            <a:off x="2386267" y="1988840"/>
            <a:ext cx="6578221" cy="37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79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VARIACIÓN DE LAS </a:t>
            </a:r>
            <a:br>
              <a:rPr lang="es-AR" dirty="0" smtClean="0"/>
            </a:br>
            <a:r>
              <a:rPr lang="es-AR" dirty="0" smtClean="0"/>
              <a:t>INTERACCIONES GÉNICAS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462086"/>
          </a:xfrm>
        </p:spPr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s-AR" b="1" dirty="0" smtClean="0">
                <a:solidFill>
                  <a:schemeClr val="accent2">
                    <a:lumMod val="50000"/>
                  </a:schemeClr>
                </a:solidFill>
              </a:rPr>
              <a:t>CODOMINANCIA</a:t>
            </a:r>
            <a:r>
              <a:rPr lang="es-AR" dirty="0" smtClean="0"/>
              <a:t>: en algunos casos los híbridos pueden manifestar ambos fenotipos simultáneamente.</a:t>
            </a:r>
            <a:endParaRPr lang="es-AR" dirty="0"/>
          </a:p>
        </p:txBody>
      </p:sp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/>
          <a:srcRect l="19462" t="20216" r="14131" b="22840"/>
          <a:stretch>
            <a:fillRect/>
          </a:stretch>
        </p:blipFill>
        <p:spPr bwMode="auto">
          <a:xfrm>
            <a:off x="1571604" y="3357562"/>
            <a:ext cx="6000792" cy="289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VARIACIÓN DE LAS </a:t>
            </a:r>
            <a:br>
              <a:rPr lang="es-AR" dirty="0" smtClean="0"/>
            </a:br>
            <a:r>
              <a:rPr lang="es-AR" dirty="0" smtClean="0"/>
              <a:t>INTERACCIONES GÉNICAS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462086"/>
          </a:xfrm>
        </p:spPr>
        <p:txBody>
          <a:bodyPr/>
          <a:lstStyle/>
          <a:p>
            <a:pPr marL="571500" indent="-457200">
              <a:buFont typeface="+mj-lt"/>
              <a:buAutoNum type="arabicPeriod" startAt="2"/>
            </a:pPr>
            <a:r>
              <a:rPr lang="es-AR" b="1" dirty="0" smtClean="0">
                <a:solidFill>
                  <a:srgbClr val="B00C9C"/>
                </a:solidFill>
              </a:rPr>
              <a:t>DOMINANCIA INTERMEDIA</a:t>
            </a:r>
            <a:r>
              <a:rPr lang="es-AR" dirty="0" smtClean="0"/>
              <a:t>: del cruce de dos líneas puras se obtiene una F1 con un fenotipo intermedio entre el de los dos progenitores.</a:t>
            </a:r>
            <a:endParaRPr lang="es-AR" dirty="0"/>
          </a:p>
        </p:txBody>
      </p:sp>
      <p:sp>
        <p:nvSpPr>
          <p:cNvPr id="3074" name="AutoShape 2" descr="Interacción génica entre genes alélic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143248"/>
            <a:ext cx="3714776" cy="341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VARIACIÓN DE LAS </a:t>
            </a:r>
            <a:br>
              <a:rPr lang="es-AR" dirty="0" smtClean="0"/>
            </a:br>
            <a:r>
              <a:rPr lang="es-AR" dirty="0" smtClean="0"/>
              <a:t>INTERACCIONES GÉNICAS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462086"/>
          </a:xfrm>
        </p:spPr>
        <p:txBody>
          <a:bodyPr/>
          <a:lstStyle/>
          <a:p>
            <a:pPr marL="571500" indent="-457200">
              <a:buFont typeface="+mj-lt"/>
              <a:buAutoNum type="arabicPeriod" startAt="3"/>
            </a:pPr>
            <a:r>
              <a:rPr lang="es-AR" b="1" dirty="0" smtClean="0">
                <a:solidFill>
                  <a:srgbClr val="0070C0"/>
                </a:solidFill>
              </a:rPr>
              <a:t>PLEITROPISMO</a:t>
            </a:r>
            <a:r>
              <a:rPr lang="es-AR" dirty="0" smtClean="0"/>
              <a:t>: son los genotipos que afectan a más de un fenotipo.</a:t>
            </a:r>
            <a:endParaRPr lang="es-AR" dirty="0"/>
          </a:p>
        </p:txBody>
      </p:sp>
      <p:pic>
        <p:nvPicPr>
          <p:cNvPr id="4098" name="Picture 2" descr="Herencia Autosómica Dominante Flashcards | Quizlet"/>
          <p:cNvPicPr>
            <a:picLocks noChangeAspect="1" noChangeArrowheads="1"/>
          </p:cNvPicPr>
          <p:nvPr/>
        </p:nvPicPr>
        <p:blipFill>
          <a:blip r:embed="rId2"/>
          <a:srcRect t="19231"/>
          <a:stretch>
            <a:fillRect/>
          </a:stretch>
        </p:blipFill>
        <p:spPr bwMode="auto">
          <a:xfrm>
            <a:off x="1785918" y="3071810"/>
            <a:ext cx="4929222" cy="3303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VARIACIÓN DE LAS </a:t>
            </a:r>
            <a:br>
              <a:rPr lang="es-AR" dirty="0" smtClean="0"/>
            </a:br>
            <a:r>
              <a:rPr lang="es-AR" dirty="0" smtClean="0"/>
              <a:t>INTERACCIONES GÉNICAS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462086"/>
          </a:xfrm>
        </p:spPr>
        <p:txBody>
          <a:bodyPr>
            <a:normAutofit fontScale="92500" lnSpcReduction="10000"/>
          </a:bodyPr>
          <a:lstStyle/>
          <a:p>
            <a:pPr marL="571500" indent="-457200">
              <a:buFont typeface="+mj-lt"/>
              <a:buAutoNum type="arabicPeriod" startAt="4"/>
            </a:pPr>
            <a:r>
              <a:rPr lang="es-AR" b="1" dirty="0" smtClean="0">
                <a:solidFill>
                  <a:srgbClr val="FFC000"/>
                </a:solidFill>
              </a:rPr>
              <a:t>EPISTASIA</a:t>
            </a:r>
            <a:r>
              <a:rPr lang="es-AR" dirty="0" smtClean="0"/>
              <a:t>: la interacción entre dos genes que determinan distintos rasgos hace que un gen enmascare el efecto del otro. </a:t>
            </a:r>
          </a:p>
          <a:p>
            <a:pPr>
              <a:buNone/>
            </a:pPr>
            <a:r>
              <a:rPr lang="es-AR" dirty="0" smtClean="0"/>
              <a:t>		(Se contradice la tercera ley de Mendel).</a:t>
            </a:r>
            <a:endParaRPr lang="es-AR" dirty="0"/>
          </a:p>
        </p:txBody>
      </p:sp>
      <p:sp>
        <p:nvSpPr>
          <p:cNvPr id="2050" name="AutoShape 2" descr="Qué son las epistasias? - Hidden Na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429000"/>
            <a:ext cx="3714776" cy="306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Gregor mendel</a:t>
            </a:r>
            <a:endParaRPr lang="es-AR" dirty="0"/>
          </a:p>
        </p:txBody>
      </p:sp>
      <p:sp>
        <p:nvSpPr>
          <p:cNvPr id="5" name="4 Rectángulo redondeado"/>
          <p:cNvSpPr/>
          <p:nvPr/>
        </p:nvSpPr>
        <p:spPr>
          <a:xfrm>
            <a:off x="571472" y="1928802"/>
            <a:ext cx="3500462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/>
              <a:t>FUNDADOR DE LA </a:t>
            </a:r>
          </a:p>
          <a:p>
            <a:pPr algn="ctr"/>
            <a:r>
              <a:rPr lang="es-AR" sz="2400" b="1" dirty="0" smtClean="0"/>
              <a:t>GENÉTICA MODERNA</a:t>
            </a:r>
            <a:endParaRPr lang="es-AR" sz="2400" b="1" dirty="0"/>
          </a:p>
        </p:txBody>
      </p:sp>
      <p:pic>
        <p:nvPicPr>
          <p:cNvPr id="68610" name="Picture 2" descr="Ejercicio 1: Demuestra lo que sabes de Gregor Mend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473372"/>
            <a:ext cx="5419720" cy="3046489"/>
          </a:xfrm>
          <a:prstGeom prst="rect">
            <a:avLst/>
          </a:prstGeom>
          <a:noFill/>
        </p:spPr>
      </p:pic>
      <p:sp>
        <p:nvSpPr>
          <p:cNvPr id="6" name="5 Rectángulo redondeado"/>
          <p:cNvSpPr/>
          <p:nvPr/>
        </p:nvSpPr>
        <p:spPr>
          <a:xfrm>
            <a:off x="1071538" y="4714884"/>
            <a:ext cx="1785950" cy="100013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dirty="0" smtClean="0"/>
              <a:t>(1822-1884)</a:t>
            </a:r>
          </a:p>
          <a:p>
            <a:pPr algn="ctr"/>
            <a:r>
              <a:rPr lang="es-AR" sz="2000" dirty="0" smtClean="0"/>
              <a:t>Australia</a:t>
            </a:r>
            <a:endParaRPr lang="es-A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Epistasia - Biologia 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14554"/>
            <a:ext cx="5715040" cy="4286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Rectángulo"/>
          <p:cNvSpPr/>
          <p:nvPr/>
        </p:nvSpPr>
        <p:spPr>
          <a:xfrm>
            <a:off x="785786" y="428604"/>
            <a:ext cx="771530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b="1" dirty="0" smtClean="0"/>
              <a:t>TEORÍA CROMOSÓMICA DE LA HERENCIA</a:t>
            </a:r>
            <a:endParaRPr lang="es-AR" sz="28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Epistasia - Biologia 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643446"/>
            <a:ext cx="2476519" cy="1857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Rectángulo"/>
          <p:cNvSpPr/>
          <p:nvPr/>
        </p:nvSpPr>
        <p:spPr>
          <a:xfrm>
            <a:off x="785786" y="428604"/>
            <a:ext cx="771530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b="1" dirty="0" smtClean="0"/>
              <a:t>TEORÍA CROMOSÓMICA DE LA HERENCIA</a:t>
            </a:r>
            <a:endParaRPr lang="es-AR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1071538" y="2143116"/>
            <a:ext cx="7286676" cy="21431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dirty="0" smtClean="0">
                <a:solidFill>
                  <a:schemeClr val="accent6">
                    <a:lumMod val="75000"/>
                  </a:schemeClr>
                </a:solidFill>
              </a:rPr>
              <a:t>La </a:t>
            </a:r>
            <a:r>
              <a:rPr lang="es-AR" sz="2000" i="1" dirty="0" smtClean="0">
                <a:solidFill>
                  <a:schemeClr val="accent6">
                    <a:lumMod val="75000"/>
                  </a:schemeClr>
                </a:solidFill>
              </a:rPr>
              <a:t>teoría cromosómica de la herencia </a:t>
            </a:r>
            <a:r>
              <a:rPr lang="es-AR" sz="2000" dirty="0" smtClean="0">
                <a:solidFill>
                  <a:schemeClr val="accent6">
                    <a:lumMod val="75000"/>
                  </a:schemeClr>
                </a:solidFill>
              </a:rPr>
              <a:t>determina que </a:t>
            </a:r>
          </a:p>
          <a:p>
            <a:pPr algn="ctr"/>
            <a:r>
              <a:rPr lang="es-AR" sz="2000" b="1" dirty="0" smtClean="0">
                <a:solidFill>
                  <a:schemeClr val="accent6">
                    <a:lumMod val="75000"/>
                  </a:schemeClr>
                </a:solidFill>
              </a:rPr>
              <a:t>los genes están ordenados de forma lineal sobre los cromosomas</a:t>
            </a:r>
            <a:r>
              <a:rPr lang="es-AR" sz="20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ctr"/>
            <a:endParaRPr lang="es-AR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s-AR" sz="2000" dirty="0" smtClean="0">
                <a:solidFill>
                  <a:schemeClr val="accent6">
                    <a:lumMod val="75000"/>
                  </a:schemeClr>
                </a:solidFill>
              </a:rPr>
              <a:t>De esta manera, los “factores” de Mendel ya tenían sus sustrato biológico en los cromosomas.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CROMOSOMAS</a:t>
            </a:r>
            <a:endParaRPr lang="es-AR" dirty="0"/>
          </a:p>
        </p:txBody>
      </p:sp>
      <p:sp>
        <p:nvSpPr>
          <p:cNvPr id="50178" name="AutoShape 2" descr="Dominancia (genética) - Wikipedia, la enciclopedia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1202" name="AutoShape 2" descr="Genotipo | La guía de Biologí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1204" name="AutoShape 4" descr="Genotipo | La guía de Biologí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51209" name="Picture 9" descr="Qué son los cromosomas?"/>
          <p:cNvPicPr>
            <a:picLocks noChangeAspect="1" noChangeArrowheads="1"/>
          </p:cNvPicPr>
          <p:nvPr/>
        </p:nvPicPr>
        <p:blipFill>
          <a:blip r:embed="rId2"/>
          <a:srcRect l="8450" t="3820" r="11023" b="6122"/>
          <a:stretch>
            <a:fillRect/>
          </a:stretch>
        </p:blipFill>
        <p:spPr bwMode="auto">
          <a:xfrm>
            <a:off x="571472" y="2571744"/>
            <a:ext cx="8143932" cy="3870881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571472" y="1714488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/>
              <a:t>Los </a:t>
            </a:r>
            <a:r>
              <a:rPr lang="es-AR" sz="2000" b="1" dirty="0" smtClean="0">
                <a:solidFill>
                  <a:schemeClr val="bg2">
                    <a:lumMod val="50000"/>
                  </a:schemeClr>
                </a:solidFill>
              </a:rPr>
              <a:t>cromosomas</a:t>
            </a:r>
            <a:r>
              <a:rPr lang="es-AR" sz="2000" dirty="0" smtClean="0"/>
              <a:t> son estructuras que se encuentran en el núcleo de las células y transportan fragmentos largos de ADN.</a:t>
            </a:r>
            <a:endParaRPr lang="es-A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cromosomas</a:t>
            </a:r>
            <a:endParaRPr lang="es-AR" dirty="0"/>
          </a:p>
        </p:txBody>
      </p:sp>
      <p:pic>
        <p:nvPicPr>
          <p:cNvPr id="58370" name="Picture 2" descr="Crean el primer cromosoma artificial de la Histor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85926"/>
            <a:ext cx="3536180" cy="2357454"/>
          </a:xfrm>
          <a:prstGeom prst="rect">
            <a:avLst/>
          </a:prstGeom>
          <a:noFill/>
        </p:spPr>
      </p:pic>
      <p:pic>
        <p:nvPicPr>
          <p:cNvPr id="58374" name="Picture 6" descr="Cromosomas: qué son, función, partes y tipos - Toda Materia"/>
          <p:cNvPicPr>
            <a:picLocks noChangeAspect="1" noChangeArrowheads="1"/>
          </p:cNvPicPr>
          <p:nvPr/>
        </p:nvPicPr>
        <p:blipFill>
          <a:blip r:embed="rId4"/>
          <a:srcRect l="2190" r="9123"/>
          <a:stretch>
            <a:fillRect/>
          </a:stretch>
        </p:blipFill>
        <p:spPr bwMode="auto">
          <a:xfrm>
            <a:off x="4357686" y="2857496"/>
            <a:ext cx="4429156" cy="37401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5 CuadroTexto"/>
          <p:cNvSpPr txBox="1"/>
          <p:nvPr/>
        </p:nvSpPr>
        <p:spPr>
          <a:xfrm>
            <a:off x="357158" y="4214818"/>
            <a:ext cx="3786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AR" sz="2000" dirty="0" smtClean="0"/>
              <a:t>Están constituidos por </a:t>
            </a:r>
            <a:r>
              <a:rPr lang="es-AR" sz="2000" b="1" dirty="0" smtClean="0">
                <a:solidFill>
                  <a:schemeClr val="bg2">
                    <a:lumMod val="50000"/>
                  </a:schemeClr>
                </a:solidFill>
              </a:rPr>
              <a:t>cromatina</a:t>
            </a:r>
            <a:r>
              <a:rPr lang="es-AR" sz="2000" dirty="0" smtClean="0"/>
              <a:t>: combinación de </a:t>
            </a:r>
            <a:r>
              <a:rPr lang="es-AR" sz="2000" i="1" dirty="0" smtClean="0"/>
              <a:t>ácido desoxirribonucleico </a:t>
            </a:r>
            <a:r>
              <a:rPr lang="es-AR" sz="2000" dirty="0" smtClean="0"/>
              <a:t>(ADN) y de </a:t>
            </a:r>
            <a:r>
              <a:rPr lang="es-AR" sz="2000" i="1" dirty="0" smtClean="0"/>
              <a:t>proteínas</a:t>
            </a:r>
            <a:r>
              <a:rPr lang="es-AR" sz="2000" dirty="0" smtClean="0"/>
              <a:t>.</a:t>
            </a:r>
            <a:endParaRPr lang="es-AR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357686" y="1698957"/>
            <a:ext cx="4357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AR" sz="2000" dirty="0" smtClean="0"/>
              <a:t>El lugar que ocupa cada </a:t>
            </a:r>
            <a:r>
              <a:rPr lang="es-AR" sz="2000" b="1" i="1" dirty="0" smtClean="0"/>
              <a:t>gen</a:t>
            </a:r>
            <a:r>
              <a:rPr lang="es-AR" sz="2000" dirty="0" smtClean="0"/>
              <a:t> en el cromosoma se denomina </a:t>
            </a:r>
            <a:r>
              <a:rPr lang="es-AR" sz="2000" b="1" dirty="0" smtClean="0">
                <a:solidFill>
                  <a:schemeClr val="bg2">
                    <a:lumMod val="50000"/>
                  </a:schemeClr>
                </a:solidFill>
              </a:rPr>
              <a:t>locus</a:t>
            </a:r>
            <a:r>
              <a:rPr lang="es-AR" sz="2000" dirty="0" smtClean="0"/>
              <a:t> (su plural es </a:t>
            </a:r>
            <a:r>
              <a:rPr lang="es-AR" sz="2000" dirty="0" err="1" smtClean="0"/>
              <a:t>loci</a:t>
            </a:r>
            <a:r>
              <a:rPr lang="es-AR" sz="2000" dirty="0" smtClean="0"/>
              <a:t>).</a:t>
            </a:r>
            <a:endParaRPr lang="es-AR" sz="2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14282" y="5786454"/>
            <a:ext cx="4071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AR" sz="2000" dirty="0" smtClean="0"/>
              <a:t>El conjunto de todos los cromosomas de una célula se llama </a:t>
            </a:r>
            <a:r>
              <a:rPr lang="es-AR" sz="2000" b="1" dirty="0" smtClean="0">
                <a:solidFill>
                  <a:schemeClr val="bg2">
                    <a:lumMod val="50000"/>
                  </a:schemeClr>
                </a:solidFill>
              </a:rPr>
              <a:t>cariotipo.</a:t>
            </a:r>
            <a:endParaRPr lang="es-A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Cromosomas – 23 pares</a:t>
            </a:r>
            <a:endParaRPr lang="es-AR" dirty="0"/>
          </a:p>
        </p:txBody>
      </p:sp>
      <p:pic>
        <p:nvPicPr>
          <p:cNvPr id="4" name="Picture 4" descr="5.1-Cromatina y cromosomas - CMC - Genética y Bioé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928802"/>
            <a:ext cx="5000660" cy="4506036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14282" y="2143116"/>
            <a:ext cx="164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Del par 1 al par 22 se denominan</a:t>
            </a:r>
          </a:p>
          <a:p>
            <a:pPr algn="ctr"/>
            <a:r>
              <a:rPr lang="es-AR" dirty="0" smtClean="0">
                <a:solidFill>
                  <a:schemeClr val="accent2">
                    <a:lumMod val="75000"/>
                  </a:schemeClr>
                </a:solidFill>
              </a:rPr>
              <a:t>AUTOSOMAS</a:t>
            </a:r>
            <a:endParaRPr lang="es-A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107670" y="4929198"/>
            <a:ext cx="19288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Par de </a:t>
            </a:r>
            <a:r>
              <a:rPr lang="es-AR" dirty="0" smtClean="0">
                <a:solidFill>
                  <a:schemeClr val="accent2">
                    <a:lumMod val="75000"/>
                  </a:schemeClr>
                </a:solidFill>
              </a:rPr>
              <a:t>CROMOSOMAS SEXUALES </a:t>
            </a:r>
          </a:p>
          <a:p>
            <a:pPr algn="ctr"/>
            <a:r>
              <a:rPr lang="es-AR" dirty="0" smtClean="0"/>
              <a:t>X e Y</a:t>
            </a:r>
          </a:p>
          <a:p>
            <a:endParaRPr lang="es-A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CÉLULAS DIPLOIDES O HAPLOIDES</a:t>
            </a:r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395535" y="1851789"/>
            <a:ext cx="39716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Las </a:t>
            </a:r>
            <a:r>
              <a:rPr lang="es-AR" b="1" dirty="0"/>
              <a:t>células diploides</a:t>
            </a:r>
            <a:r>
              <a:rPr lang="es-AR" dirty="0"/>
              <a:t> son aquellas que contienen dos juegos de cada cromosoma; un juego heredado por parte de la madre y otro por parte del padre. Todas las células de </a:t>
            </a:r>
            <a:r>
              <a:rPr lang="es-AR" dirty="0">
                <a:solidFill>
                  <a:srgbClr val="7030A0"/>
                </a:solidFill>
              </a:rPr>
              <a:t>nuestro cuerpo</a:t>
            </a:r>
            <a:r>
              <a:rPr lang="es-AR" dirty="0"/>
              <a:t> son diploides a excepción de los gametos.</a:t>
            </a:r>
          </a:p>
          <a:p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4211960" y="3789040"/>
            <a:ext cx="4752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Las </a:t>
            </a:r>
            <a:r>
              <a:rPr lang="es-AR" b="1" dirty="0"/>
              <a:t>células haploides</a:t>
            </a:r>
            <a:r>
              <a:rPr lang="es-AR" dirty="0"/>
              <a:t> son las que contienen sólo un juego de cromosomas. Son los gametos (</a:t>
            </a:r>
            <a:r>
              <a:rPr lang="es-AR" dirty="0">
                <a:solidFill>
                  <a:srgbClr val="7030A0"/>
                </a:solidFill>
              </a:rPr>
              <a:t>óvulos y espermatozoides</a:t>
            </a:r>
            <a:r>
              <a:rPr lang="es-AR" dirty="0"/>
              <a:t>). El par 23, puede ser X o Y. En cada óvulo habrá una X y en cada espermatozoide habrá o una X o una Y. Cuando ambos gametos se unen produciendo la fecundación, sólo habrá dos tipos de combinaciones posibles: XX (mujer) o XY (varón).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88414"/>
            <a:ext cx="3266728" cy="1807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43" t="12690" r="2762" b="16663"/>
          <a:stretch/>
        </p:blipFill>
        <p:spPr bwMode="auto">
          <a:xfrm>
            <a:off x="4946205" y="2001557"/>
            <a:ext cx="3594435" cy="157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2142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Trisomia</a:t>
            </a:r>
            <a:r>
              <a:rPr lang="es-AR" dirty="0" smtClean="0"/>
              <a:t> 21</a:t>
            </a:r>
            <a:endParaRPr lang="es-AR" dirty="0"/>
          </a:p>
        </p:txBody>
      </p:sp>
      <p:sp>
        <p:nvSpPr>
          <p:cNvPr id="3" name="AutoShape 2" descr="Síndrome de Down: qué es, causas, diagnóstico y más informac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054" name="Picture 6" descr="La era del Coronavirus: ¿Qué futuro depara a las personas con síndrome de  Dow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705670" cy="435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viso de prensa: Un compuesto vegetal reduce las deficiencias cognitivas en  un modelo de ratón con síndrome de Down | NICHD Españ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2646" y="2767431"/>
            <a:ext cx="3992757" cy="293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010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Trisomia</a:t>
            </a:r>
            <a:r>
              <a:rPr lang="es-AR" dirty="0" smtClean="0"/>
              <a:t> 18</a:t>
            </a:r>
            <a:endParaRPr lang="es-AR" dirty="0"/>
          </a:p>
        </p:txBody>
      </p:sp>
      <p:pic>
        <p:nvPicPr>
          <p:cNvPr id="3074" name="Picture 2" descr="Síndrome de Edwards: características, síntomas, caus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88840"/>
            <a:ext cx="369570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indrome De Edwards Fotos e Imágenes de stock - Alam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14"/>
          <a:stretch/>
        </p:blipFill>
        <p:spPr bwMode="auto">
          <a:xfrm>
            <a:off x="251520" y="2132856"/>
            <a:ext cx="4797507" cy="426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640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¿QUÉ HAY DENTRO DEL CROMOSOMA? LOS </a:t>
            </a:r>
            <a:r>
              <a:rPr lang="es-AR" b="1" dirty="0" err="1" smtClean="0"/>
              <a:t>GenES</a:t>
            </a:r>
            <a:endParaRPr lang="es-AR" b="1" dirty="0"/>
          </a:p>
        </p:txBody>
      </p:sp>
      <p:pic>
        <p:nvPicPr>
          <p:cNvPr id="72706" name="Picture 2" descr="3.1. ADN, cromosomas y genes | Historia de la Tierra y de la vida: La  célula y la gené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1857364"/>
            <a:ext cx="2928958" cy="2460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CuadroTexto"/>
          <p:cNvSpPr txBox="1"/>
          <p:nvPr/>
        </p:nvSpPr>
        <p:spPr>
          <a:xfrm>
            <a:off x="3643306" y="1928802"/>
            <a:ext cx="50006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chemeClr val="bg2">
                    <a:lumMod val="50000"/>
                  </a:schemeClr>
                </a:solidFill>
              </a:rPr>
              <a:t>Un GEN es una partícula del material genético </a:t>
            </a:r>
            <a:r>
              <a:rPr lang="es-AR" sz="2000" dirty="0" smtClean="0"/>
              <a:t>que determina la aparición de los caracteres hereditarios en los seres vivos.</a:t>
            </a:r>
          </a:p>
          <a:p>
            <a:endParaRPr lang="es-AR" sz="2000" dirty="0" smtClean="0"/>
          </a:p>
        </p:txBody>
      </p:sp>
      <p:sp>
        <p:nvSpPr>
          <p:cNvPr id="72708" name="AutoShape 4" descr="Qué es un 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72710" name="Picture 6" descr="BIOLOGÍA : febrero 2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357562"/>
            <a:ext cx="3239220" cy="3212339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2143108" y="4643446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/>
              <a:t>Los genes se encuentran en el </a:t>
            </a:r>
            <a:r>
              <a:rPr lang="es-AR" sz="2000" b="1" dirty="0" smtClean="0">
                <a:solidFill>
                  <a:schemeClr val="bg2">
                    <a:lumMod val="50000"/>
                  </a:schemeClr>
                </a:solidFill>
              </a:rPr>
              <a:t>cromosoma</a:t>
            </a:r>
            <a:r>
              <a:rPr lang="es-AR" sz="2000" dirty="0" smtClean="0"/>
              <a:t>.</a:t>
            </a:r>
            <a:endParaRPr lang="es-AR" sz="2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071670" y="6000768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2000" dirty="0" smtClean="0"/>
              <a:t>En un segmento de </a:t>
            </a:r>
            <a:r>
              <a:rPr lang="es-AR" sz="2000" b="1" dirty="0" smtClean="0">
                <a:solidFill>
                  <a:schemeClr val="bg2">
                    <a:lumMod val="50000"/>
                  </a:schemeClr>
                </a:solidFill>
              </a:rPr>
              <a:t>ADN</a:t>
            </a:r>
            <a:r>
              <a:rPr lang="es-AR" sz="2000" dirty="0" smtClean="0"/>
              <a:t>.</a:t>
            </a:r>
            <a:endParaRPr lang="es-AR" sz="2000" dirty="0"/>
          </a:p>
        </p:txBody>
      </p:sp>
      <p:cxnSp>
        <p:nvCxnSpPr>
          <p:cNvPr id="10" name="9 Conector recto de flecha"/>
          <p:cNvCxnSpPr>
            <a:stCxn id="7" idx="2"/>
          </p:cNvCxnSpPr>
          <p:nvPr/>
        </p:nvCxnSpPr>
        <p:spPr>
          <a:xfrm rot="16200000" flipH="1">
            <a:off x="4086548" y="5086685"/>
            <a:ext cx="649435" cy="11787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Los ALELOS de un gen</a:t>
            </a:r>
            <a:endParaRPr lang="es-AR" dirty="0"/>
          </a:p>
        </p:txBody>
      </p:sp>
      <p:pic>
        <p:nvPicPr>
          <p:cNvPr id="54274" name="Picture 2" descr="تويتر \ guido على تويتر: &quot;Al juntarse un alelo de papá con un alelo de mamá  se constituye un cromosoma doble que es propio de cada uno de nosotros.  Pudiendo unirse: DOS"/>
          <p:cNvPicPr>
            <a:picLocks noChangeAspect="1" noChangeArrowheads="1"/>
          </p:cNvPicPr>
          <p:nvPr/>
        </p:nvPicPr>
        <p:blipFill>
          <a:blip r:embed="rId2"/>
          <a:srcRect b="6916"/>
          <a:stretch>
            <a:fillRect/>
          </a:stretch>
        </p:blipFill>
        <p:spPr bwMode="auto">
          <a:xfrm>
            <a:off x="3143240" y="1857364"/>
            <a:ext cx="4857784" cy="4357718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428596" y="1999868"/>
            <a:ext cx="25003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Un alelo es cada una de las </a:t>
            </a:r>
            <a:r>
              <a:rPr lang="es-AR" sz="2000" b="1" dirty="0" smtClean="0"/>
              <a:t>dos o más versiones de un gen. </a:t>
            </a:r>
          </a:p>
          <a:p>
            <a:endParaRPr lang="es-AR" sz="2000" dirty="0" smtClean="0"/>
          </a:p>
          <a:p>
            <a:endParaRPr lang="es-AR" sz="2000" dirty="0"/>
          </a:p>
          <a:p>
            <a:endParaRPr lang="es-AR" sz="2000" dirty="0" smtClean="0"/>
          </a:p>
          <a:p>
            <a:r>
              <a:rPr lang="es-AR" sz="2000" dirty="0" smtClean="0"/>
              <a:t>Un individuo hereda </a:t>
            </a:r>
            <a:r>
              <a:rPr lang="es-AR" sz="2000" b="1" dirty="0" smtClean="0"/>
              <a:t>dos alelos para cada</a:t>
            </a:r>
            <a:r>
              <a:rPr lang="es-AR" sz="2000" dirty="0" smtClean="0"/>
              <a:t> </a:t>
            </a:r>
            <a:r>
              <a:rPr lang="es-AR" sz="2000" b="1" dirty="0" smtClean="0"/>
              <a:t>gen:</a:t>
            </a:r>
            <a:r>
              <a:rPr lang="es-AR" sz="2000" dirty="0" smtClean="0"/>
              <a:t> uno del padre y el otro de la madre. </a:t>
            </a:r>
            <a:endParaRPr lang="es-A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Gregor mendel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Monje del monasterio agustino de St. Thomas de </a:t>
            </a:r>
            <a:r>
              <a:rPr lang="es-AR" dirty="0" err="1" smtClean="0"/>
              <a:t>Brunn</a:t>
            </a:r>
            <a:r>
              <a:rPr lang="es-AR" dirty="0" smtClean="0"/>
              <a:t>, en la actual República Checa.</a:t>
            </a:r>
            <a:endParaRPr lang="es-AR" dirty="0"/>
          </a:p>
        </p:txBody>
      </p:sp>
      <p:sp>
        <p:nvSpPr>
          <p:cNvPr id="66562" name="AutoShape 2" descr="Gregor Mendel - Wikipedia, la enciclopedia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66564" name="Picture 4" descr="Gregor Mendel y las tres leyes de la herencia o Leyes de Mend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000372"/>
            <a:ext cx="2095500" cy="314325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6566" name="Picture 6" descr="La abadía agustiniana de Santo Tomás donde Gregor Mendel, abad, Brno,  República Checa Fotografía de stock - Alamy"/>
          <p:cNvPicPr>
            <a:picLocks noChangeAspect="1" noChangeArrowheads="1"/>
          </p:cNvPicPr>
          <p:nvPr/>
        </p:nvPicPr>
        <p:blipFill>
          <a:blip r:embed="rId3"/>
          <a:srcRect t="7820" b="8293"/>
          <a:stretch>
            <a:fillRect/>
          </a:stretch>
        </p:blipFill>
        <p:spPr bwMode="auto">
          <a:xfrm>
            <a:off x="4071934" y="3286124"/>
            <a:ext cx="4302394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ALELOS Y GENES</a:t>
            </a:r>
            <a:endParaRPr lang="es-AR" dirty="0"/>
          </a:p>
        </p:txBody>
      </p:sp>
      <p:pic>
        <p:nvPicPr>
          <p:cNvPr id="56322" name="Picture 2" descr="3.1. ADN, cromosomas y genes | Historia de la Tierra y de la vida: La  célula y la gené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71678"/>
            <a:ext cx="5857916" cy="3928116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5643570" y="2143116"/>
            <a:ext cx="2071702" cy="642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Los alelos pueden ser: </a:t>
            </a:r>
            <a:r>
              <a:rPr lang="es-AR" dirty="0" err="1" smtClean="0"/>
              <a:t>HomocigotOs</a:t>
            </a:r>
            <a:r>
              <a:rPr lang="es-AR" dirty="0" smtClean="0"/>
              <a:t> o </a:t>
            </a:r>
            <a:r>
              <a:rPr lang="es-AR" dirty="0" err="1" smtClean="0"/>
              <a:t>heterocigotOs</a:t>
            </a:r>
            <a:endParaRPr lang="es-AR" dirty="0"/>
          </a:p>
        </p:txBody>
      </p:sp>
      <p:sp>
        <p:nvSpPr>
          <p:cNvPr id="50178" name="AutoShape 2" descr="Dominancia (genética) - Wikipedia, la enciclopedia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1202" name="AutoShape 2" descr="Genotipo | La guía de Biologí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1204" name="AutoShape 4" descr="Genotipo | La guía de Biologí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51207" name="Picture 7" descr="Homocigoto Fotos e Imágenes de stock - Alamy"/>
          <p:cNvPicPr>
            <a:picLocks noChangeAspect="1" noChangeArrowheads="1"/>
          </p:cNvPicPr>
          <p:nvPr/>
        </p:nvPicPr>
        <p:blipFill>
          <a:blip r:embed="rId2"/>
          <a:srcRect t="14443" b="13341"/>
          <a:stretch>
            <a:fillRect/>
          </a:stretch>
        </p:blipFill>
        <p:spPr bwMode="auto">
          <a:xfrm>
            <a:off x="1785918" y="1785926"/>
            <a:ext cx="5833667" cy="3214710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1643042" y="5072074"/>
            <a:ext cx="271464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/>
              <a:t>HOMOCIGOTO</a:t>
            </a:r>
            <a:endParaRPr lang="es-AR" b="1" dirty="0"/>
          </a:p>
        </p:txBody>
      </p:sp>
      <p:sp>
        <p:nvSpPr>
          <p:cNvPr id="11" name="10 Rectángulo"/>
          <p:cNvSpPr/>
          <p:nvPr/>
        </p:nvSpPr>
        <p:spPr>
          <a:xfrm>
            <a:off x="5143504" y="5072074"/>
            <a:ext cx="271464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/>
              <a:t>HETEROCIGOTO</a:t>
            </a:r>
            <a:endParaRPr lang="es-AR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2000232" y="6072206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Alelos idénticos para un rasgo</a:t>
            </a:r>
            <a:endParaRPr lang="es-AR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500694" y="6060064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Alelos diferentes para un rasgo</a:t>
            </a:r>
            <a:endParaRPr lang="es-AR" dirty="0"/>
          </a:p>
        </p:txBody>
      </p:sp>
      <p:cxnSp>
        <p:nvCxnSpPr>
          <p:cNvPr id="14" name="13 Conector recto de flecha"/>
          <p:cNvCxnSpPr>
            <a:stCxn id="10" idx="2"/>
            <a:endCxn id="9" idx="0"/>
          </p:cNvCxnSpPr>
          <p:nvPr/>
        </p:nvCxnSpPr>
        <p:spPr>
          <a:xfrm rot="5400000">
            <a:off x="2786050" y="585789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rot="5400000">
            <a:off x="6215868" y="585709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214282" y="3429000"/>
            <a:ext cx="1500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es-AR" sz="1600" dirty="0" smtClean="0"/>
              <a:t>Dos genes dominantes.</a:t>
            </a:r>
          </a:p>
          <a:p>
            <a:pPr algn="ctr"/>
            <a:r>
              <a:rPr lang="es-AR" sz="1600" dirty="0" smtClean="0"/>
              <a:t>o</a:t>
            </a:r>
          </a:p>
          <a:p>
            <a:pPr algn="ctr">
              <a:buFontTx/>
              <a:buChar char="-"/>
            </a:pPr>
            <a:r>
              <a:rPr lang="es-AR" sz="1600" dirty="0" smtClean="0"/>
              <a:t>Dos genes recesivos.</a:t>
            </a:r>
            <a:endParaRPr lang="es-AR" sz="16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7715272" y="3571876"/>
            <a:ext cx="1285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 smtClean="0"/>
              <a:t>Un gen dominante y otro  recesivo.</a:t>
            </a:r>
            <a:endParaRPr lang="es-AR" sz="1600" dirty="0"/>
          </a:p>
        </p:txBody>
      </p:sp>
      <p:sp>
        <p:nvSpPr>
          <p:cNvPr id="19" name="18 Arco"/>
          <p:cNvSpPr/>
          <p:nvPr/>
        </p:nvSpPr>
        <p:spPr>
          <a:xfrm rot="3918848">
            <a:off x="6133160" y="3654274"/>
            <a:ext cx="1928280" cy="346160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22 Arco"/>
          <p:cNvSpPr/>
          <p:nvPr/>
        </p:nvSpPr>
        <p:spPr>
          <a:xfrm rot="3918848">
            <a:off x="843618" y="3884455"/>
            <a:ext cx="2277435" cy="2530458"/>
          </a:xfrm>
          <a:prstGeom prst="arc">
            <a:avLst>
              <a:gd name="adj1" fmla="val 1757617"/>
              <a:gd name="adj2" fmla="val 79610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RELACIÓN ENTRE LOS ALELOS</a:t>
            </a:r>
            <a:endParaRPr lang="es-AR" dirty="0"/>
          </a:p>
        </p:txBody>
      </p:sp>
      <p:sp>
        <p:nvSpPr>
          <p:cNvPr id="3" name="2 Rectángulo"/>
          <p:cNvSpPr/>
          <p:nvPr/>
        </p:nvSpPr>
        <p:spPr>
          <a:xfrm>
            <a:off x="500034" y="3571876"/>
            <a:ext cx="2714644" cy="107157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ln w="3175">
                  <a:solidFill>
                    <a:schemeClr val="tx1"/>
                  </a:solidFill>
                </a:ln>
              </a:rPr>
              <a:t>RASGO DOMINANTE</a:t>
            </a:r>
            <a:endParaRPr lang="es-AR" sz="2400" b="1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00034" y="5143512"/>
            <a:ext cx="2714644" cy="1071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ln w="3175">
                  <a:solidFill>
                    <a:schemeClr val="tx1"/>
                  </a:solidFill>
                </a:ln>
              </a:rPr>
              <a:t>RASGO RECESIVO</a:t>
            </a:r>
            <a:endParaRPr lang="es-AR" sz="2400" b="1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1438" y="1857364"/>
            <a:ext cx="9358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Cada individuo recibe </a:t>
            </a:r>
            <a:r>
              <a:rPr lang="es-AR" sz="2000" b="1" dirty="0" smtClean="0">
                <a:solidFill>
                  <a:schemeClr val="bg2">
                    <a:lumMod val="50000"/>
                  </a:schemeClr>
                </a:solidFill>
              </a:rPr>
              <a:t>dos variaciones de un mismo gen:</a:t>
            </a:r>
            <a:endParaRPr lang="es-AR" sz="2000" dirty="0" smtClean="0"/>
          </a:p>
          <a:p>
            <a:endParaRPr lang="es-AR" sz="2000" dirty="0" smtClean="0"/>
          </a:p>
          <a:p>
            <a:pPr>
              <a:buFont typeface="Arial" pitchFamily="34" charset="0"/>
              <a:buChar char="•"/>
            </a:pPr>
            <a:r>
              <a:rPr lang="es-AR" sz="2000" dirty="0" smtClean="0"/>
              <a:t>Si los alelos de un gen son iguales, se transmite ese mismo gen.</a:t>
            </a:r>
          </a:p>
          <a:p>
            <a:pPr>
              <a:buFont typeface="Arial" pitchFamily="34" charset="0"/>
              <a:buChar char="•"/>
            </a:pPr>
            <a:r>
              <a:rPr lang="es-AR" sz="2000" dirty="0" smtClean="0"/>
              <a:t>Si los alelos de un gen son diferentes, siempre se transmite el dominante.</a:t>
            </a:r>
            <a:endParaRPr lang="es-AR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857620" y="3786190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Se expresa con más fuerza por sí mismo que cualquier otra versión del gen.</a:t>
            </a:r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3857620" y="5214950"/>
            <a:ext cx="485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Aunque genéticamente la persona tenga esta versión de gen, no se expresa y queda oculto.</a:t>
            </a:r>
            <a:endParaRPr lang="es-AR" dirty="0"/>
          </a:p>
        </p:txBody>
      </p:sp>
      <p:sp>
        <p:nvSpPr>
          <p:cNvPr id="8" name="7 Flecha a la derecha con bandas"/>
          <p:cNvSpPr/>
          <p:nvPr/>
        </p:nvSpPr>
        <p:spPr>
          <a:xfrm>
            <a:off x="3286116" y="5500702"/>
            <a:ext cx="571504" cy="357190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Flecha a la derecha con bandas"/>
          <p:cNvSpPr/>
          <p:nvPr/>
        </p:nvSpPr>
        <p:spPr>
          <a:xfrm>
            <a:off x="3286116" y="3929066"/>
            <a:ext cx="571504" cy="357190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RELACIÓN ENTRE LOS ALELOS</a:t>
            </a:r>
            <a:endParaRPr lang="es-AR" dirty="0"/>
          </a:p>
        </p:txBody>
      </p:sp>
      <p:sp>
        <p:nvSpPr>
          <p:cNvPr id="3" name="2 Rectángulo"/>
          <p:cNvSpPr/>
          <p:nvPr/>
        </p:nvSpPr>
        <p:spPr>
          <a:xfrm>
            <a:off x="500034" y="2362794"/>
            <a:ext cx="2714644" cy="107157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ln w="3175">
                  <a:solidFill>
                    <a:schemeClr val="tx1"/>
                  </a:solidFill>
                </a:ln>
              </a:rPr>
              <a:t>RASGO DOMINANTE</a:t>
            </a:r>
            <a:endParaRPr lang="es-AR" sz="2400" b="1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00034" y="4500570"/>
            <a:ext cx="2714644" cy="1071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ln w="3175">
                  <a:solidFill>
                    <a:schemeClr val="tx1"/>
                  </a:solidFill>
                </a:ln>
              </a:rPr>
              <a:t>RASGO RECESIVO</a:t>
            </a:r>
            <a:endParaRPr lang="es-AR" sz="2400" b="1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857620" y="2577108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HOMOCIGOTA   DOMINANTE</a:t>
            </a:r>
          </a:p>
          <a:p>
            <a:pPr algn="ctr"/>
            <a:r>
              <a:rPr lang="es-AR" dirty="0" smtClean="0"/>
              <a:t>o</a:t>
            </a:r>
          </a:p>
          <a:p>
            <a:pPr algn="ctr"/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HETEROCIGOTA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857620" y="4572008"/>
            <a:ext cx="485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HOMOCIGOTA   RECESIVO</a:t>
            </a:r>
          </a:p>
          <a:p>
            <a:pPr algn="ctr"/>
            <a:endParaRPr lang="es-AR" dirty="0" smtClean="0"/>
          </a:p>
          <a:p>
            <a:pPr algn="ctr"/>
            <a:r>
              <a:rPr lang="es-AR" dirty="0" smtClean="0"/>
              <a:t>(Nunca va a ser heterocigota)</a:t>
            </a:r>
            <a:endParaRPr lang="es-AR" dirty="0"/>
          </a:p>
        </p:txBody>
      </p:sp>
      <p:sp>
        <p:nvSpPr>
          <p:cNvPr id="8" name="7 Flecha a la derecha con bandas"/>
          <p:cNvSpPr/>
          <p:nvPr/>
        </p:nvSpPr>
        <p:spPr>
          <a:xfrm>
            <a:off x="3286116" y="4857760"/>
            <a:ext cx="571504" cy="357190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Flecha a la derecha con bandas"/>
          <p:cNvSpPr/>
          <p:nvPr/>
        </p:nvSpPr>
        <p:spPr>
          <a:xfrm>
            <a:off x="3286116" y="2719984"/>
            <a:ext cx="571504" cy="357190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CuadroTexto"/>
          <p:cNvSpPr txBox="1"/>
          <p:nvPr/>
        </p:nvSpPr>
        <p:spPr>
          <a:xfrm>
            <a:off x="395536" y="3645023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i="1" dirty="0" smtClean="0"/>
              <a:t>Se representa con la letra mayúscula</a:t>
            </a:r>
            <a:endParaRPr lang="es-AR" sz="1600" i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467544" y="5661248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i="1" dirty="0" smtClean="0"/>
              <a:t>Se representa con la letra minúscula</a:t>
            </a:r>
            <a:endParaRPr lang="es-AR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Que es un alelo? Definición, concepto y significado - Como Funciona Que"/>
          <p:cNvPicPr>
            <a:picLocks noChangeAspect="1" noChangeArrowheads="1"/>
          </p:cNvPicPr>
          <p:nvPr/>
        </p:nvPicPr>
        <p:blipFill>
          <a:blip r:embed="rId2"/>
          <a:srcRect l="10156" t="14583" r="6250" b="7940"/>
          <a:stretch>
            <a:fillRect/>
          </a:stretch>
        </p:blipFill>
        <p:spPr bwMode="auto">
          <a:xfrm>
            <a:off x="323528" y="1871172"/>
            <a:ext cx="6063457" cy="4214842"/>
          </a:xfrm>
          <a:prstGeom prst="rect">
            <a:avLst/>
          </a:prstGeom>
          <a:noFill/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RELACIÓN ENTRE LOS ALELOS</a:t>
            </a: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6516216" y="2492896"/>
            <a:ext cx="2289471" cy="720080"/>
          </a:xfrm>
          <a:prstGeom prst="rect">
            <a:avLst/>
          </a:prstGeom>
          <a:solidFill>
            <a:schemeClr val="accent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accent6">
                    <a:lumMod val="50000"/>
                  </a:schemeClr>
                </a:solidFill>
              </a:rPr>
              <a:t>HOMOCIGOTA DOMINANTE</a:t>
            </a:r>
            <a:endParaRPr lang="es-A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516216" y="4221088"/>
            <a:ext cx="2312211" cy="720080"/>
          </a:xfrm>
          <a:prstGeom prst="rect">
            <a:avLst/>
          </a:prstGeom>
          <a:solidFill>
            <a:schemeClr val="accent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accent6">
                    <a:lumMod val="50000"/>
                  </a:schemeClr>
                </a:solidFill>
              </a:rPr>
              <a:t>HETEROCIGOTA</a:t>
            </a:r>
            <a:endParaRPr lang="es-A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 flipV="1">
            <a:off x="5796136" y="2852936"/>
            <a:ext cx="590849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5796136" y="4221088"/>
            <a:ext cx="590849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2" y="1928802"/>
            <a:ext cx="5429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chemeClr val="bg2">
                    <a:lumMod val="50000"/>
                  </a:schemeClr>
                </a:solidFill>
              </a:rPr>
              <a:t>VOLVEMOS A EXPLICAR LA TEORÍA DE MENDEL CONOCIENDO LOS CROMOSOMAS</a:t>
            </a:r>
            <a:endParaRPr lang="es-AR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5778" name="Picture 2" descr="How to Use Come Back and Go Back Correctly - The English Bureau"/>
          <p:cNvPicPr>
            <a:picLocks noChangeAspect="1" noChangeArrowheads="1"/>
          </p:cNvPicPr>
          <p:nvPr/>
        </p:nvPicPr>
        <p:blipFill>
          <a:blip r:embed="rId2"/>
          <a:srcRect l="6832" t="10498" r="10497" b="7269"/>
          <a:stretch>
            <a:fillRect/>
          </a:stretch>
        </p:blipFill>
        <p:spPr bwMode="auto">
          <a:xfrm>
            <a:off x="4857752" y="3214686"/>
            <a:ext cx="3714776" cy="2771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 descr="En qué consisten las leyes de Mendel? - Plataformasinc.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" name="2 Imagen" descr="Leyes-de-Mendel.jpg"/>
          <p:cNvPicPr>
            <a:picLocks noChangeAspect="1"/>
          </p:cNvPicPr>
          <p:nvPr/>
        </p:nvPicPr>
        <p:blipFill>
          <a:blip r:embed="rId2"/>
          <a:srcRect r="50000"/>
          <a:stretch>
            <a:fillRect/>
          </a:stretch>
        </p:blipFill>
        <p:spPr>
          <a:xfrm>
            <a:off x="2071670" y="214290"/>
            <a:ext cx="5143536" cy="6429421"/>
          </a:xfrm>
          <a:prstGeom prst="rect">
            <a:avLst/>
          </a:prstGeom>
        </p:spPr>
      </p:pic>
      <p:sp>
        <p:nvSpPr>
          <p:cNvPr id="4" name="3 Pentágono"/>
          <p:cNvSpPr/>
          <p:nvPr/>
        </p:nvSpPr>
        <p:spPr>
          <a:xfrm>
            <a:off x="214282" y="642918"/>
            <a:ext cx="1785950" cy="5715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Primer experimento</a:t>
            </a:r>
            <a:endParaRPr lang="es-AR" dirty="0"/>
          </a:p>
        </p:txBody>
      </p:sp>
      <p:sp>
        <p:nvSpPr>
          <p:cNvPr id="5" name="4 Pentágono"/>
          <p:cNvSpPr/>
          <p:nvPr/>
        </p:nvSpPr>
        <p:spPr>
          <a:xfrm>
            <a:off x="214282" y="3357562"/>
            <a:ext cx="1785950" cy="5715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Segundo experimento</a:t>
            </a:r>
            <a:endParaRPr lang="es-AR" dirty="0"/>
          </a:p>
        </p:txBody>
      </p:sp>
      <p:sp>
        <p:nvSpPr>
          <p:cNvPr id="6" name="5 Elipse"/>
          <p:cNvSpPr/>
          <p:nvPr/>
        </p:nvSpPr>
        <p:spPr>
          <a:xfrm>
            <a:off x="3143240" y="1428736"/>
            <a:ext cx="571504" cy="500066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es-A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4071934" y="1428736"/>
            <a:ext cx="571504" cy="500066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es-A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5572132" y="1500174"/>
            <a:ext cx="571504" cy="500066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es-A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6286512" y="1500174"/>
            <a:ext cx="571504" cy="500066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es-A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3929058" y="2643182"/>
            <a:ext cx="642942" cy="571504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b="1" dirty="0" err="1" smtClean="0">
                <a:solidFill>
                  <a:schemeClr val="accent6">
                    <a:lumMod val="75000"/>
                  </a:schemeClr>
                </a:solidFill>
              </a:rPr>
              <a:t>Aa</a:t>
            </a:r>
            <a:endParaRPr lang="es-AR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7500958" y="500042"/>
            <a:ext cx="1357322" cy="571504"/>
          </a:xfrm>
          <a:prstGeom prst="roundRect">
            <a:avLst/>
          </a:prstGeom>
          <a:solidFill>
            <a:schemeClr val="bg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 smtClean="0">
                <a:solidFill>
                  <a:srgbClr val="FF0000"/>
                </a:solidFill>
              </a:rPr>
              <a:t>Especie pura</a:t>
            </a:r>
            <a:endParaRPr lang="es-AR" sz="1600" dirty="0">
              <a:solidFill>
                <a:srgbClr val="FF0000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7429520" y="2643182"/>
            <a:ext cx="1357322" cy="571504"/>
          </a:xfrm>
          <a:prstGeom prst="roundRect">
            <a:avLst/>
          </a:prstGeom>
          <a:solidFill>
            <a:schemeClr val="bg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rgbClr val="FF0000"/>
                </a:solidFill>
              </a:rPr>
              <a:t>Especie </a:t>
            </a:r>
            <a:r>
              <a:rPr lang="es-AR" sz="1600" dirty="0" smtClean="0">
                <a:solidFill>
                  <a:srgbClr val="FF0000"/>
                </a:solidFill>
              </a:rPr>
              <a:t>híbrida</a:t>
            </a:r>
            <a:endParaRPr lang="es-AR" dirty="0">
              <a:solidFill>
                <a:srgbClr val="FF0000"/>
              </a:solidFill>
            </a:endParaRPr>
          </a:p>
        </p:txBody>
      </p:sp>
      <p:pic>
        <p:nvPicPr>
          <p:cNvPr id="13" name="12 Imagen" descr="Leyes-de-Mendel.jpg"/>
          <p:cNvPicPr>
            <a:picLocks noChangeAspect="1"/>
          </p:cNvPicPr>
          <p:nvPr/>
        </p:nvPicPr>
        <p:blipFill>
          <a:blip r:embed="rId2"/>
          <a:srcRect t="92222" r="94444"/>
          <a:stretch>
            <a:fillRect/>
          </a:stretch>
        </p:blipFill>
        <p:spPr>
          <a:xfrm>
            <a:off x="3214678" y="4429132"/>
            <a:ext cx="571504" cy="500067"/>
          </a:xfrm>
          <a:prstGeom prst="rect">
            <a:avLst/>
          </a:prstGeom>
        </p:spPr>
      </p:pic>
      <p:pic>
        <p:nvPicPr>
          <p:cNvPr id="14" name="13 Imagen" descr="Leyes-de-Mendel.jpg"/>
          <p:cNvPicPr>
            <a:picLocks noChangeAspect="1"/>
          </p:cNvPicPr>
          <p:nvPr/>
        </p:nvPicPr>
        <p:blipFill>
          <a:blip r:embed="rId2"/>
          <a:srcRect t="92222" r="94444"/>
          <a:stretch>
            <a:fillRect/>
          </a:stretch>
        </p:blipFill>
        <p:spPr>
          <a:xfrm>
            <a:off x="4214810" y="3786190"/>
            <a:ext cx="428628" cy="375051"/>
          </a:xfrm>
          <a:prstGeom prst="rect">
            <a:avLst/>
          </a:prstGeom>
        </p:spPr>
      </p:pic>
      <p:pic>
        <p:nvPicPr>
          <p:cNvPr id="15" name="14 Imagen" descr="Leyes-de-Mendel.jpg"/>
          <p:cNvPicPr>
            <a:picLocks noChangeAspect="1"/>
          </p:cNvPicPr>
          <p:nvPr/>
        </p:nvPicPr>
        <p:blipFill>
          <a:blip r:embed="rId2"/>
          <a:srcRect t="92222" r="94444"/>
          <a:stretch>
            <a:fillRect/>
          </a:stretch>
        </p:blipFill>
        <p:spPr>
          <a:xfrm>
            <a:off x="5500694" y="3714752"/>
            <a:ext cx="571504" cy="500067"/>
          </a:xfrm>
          <a:prstGeom prst="rect">
            <a:avLst/>
          </a:prstGeom>
        </p:spPr>
      </p:pic>
      <p:pic>
        <p:nvPicPr>
          <p:cNvPr id="16" name="15 Imagen" descr="Leyes-de-Mendel.jpg"/>
          <p:cNvPicPr>
            <a:picLocks noChangeAspect="1"/>
          </p:cNvPicPr>
          <p:nvPr/>
        </p:nvPicPr>
        <p:blipFill>
          <a:blip r:embed="rId2"/>
          <a:srcRect t="92222" r="94444"/>
          <a:stretch>
            <a:fillRect/>
          </a:stretch>
        </p:blipFill>
        <p:spPr>
          <a:xfrm>
            <a:off x="6286512" y="4286256"/>
            <a:ext cx="571504" cy="500067"/>
          </a:xfrm>
          <a:prstGeom prst="rect">
            <a:avLst/>
          </a:prstGeom>
        </p:spPr>
      </p:pic>
      <p:sp>
        <p:nvSpPr>
          <p:cNvPr id="18" name="17 Elipse"/>
          <p:cNvSpPr/>
          <p:nvPr/>
        </p:nvSpPr>
        <p:spPr>
          <a:xfrm>
            <a:off x="5286380" y="5000636"/>
            <a:ext cx="571504" cy="42862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err="1" smtClean="0">
                <a:solidFill>
                  <a:schemeClr val="accent6">
                    <a:lumMod val="75000"/>
                  </a:schemeClr>
                </a:solidFill>
              </a:rPr>
              <a:t>aA</a:t>
            </a:r>
            <a:endParaRPr lang="es-AR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4857752" y="5357826"/>
            <a:ext cx="571504" cy="42862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err="1" smtClean="0">
                <a:solidFill>
                  <a:schemeClr val="accent6">
                    <a:lumMod val="75000"/>
                  </a:schemeClr>
                </a:solidFill>
              </a:rPr>
              <a:t>aa</a:t>
            </a:r>
            <a:endParaRPr lang="es-AR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4786314" y="3929066"/>
            <a:ext cx="642942" cy="42862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smtClean="0">
                <a:solidFill>
                  <a:schemeClr val="accent6">
                    <a:lumMod val="75000"/>
                  </a:schemeClr>
                </a:solidFill>
              </a:rPr>
              <a:t>AA</a:t>
            </a:r>
            <a:endParaRPr lang="es-AR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4357686" y="5072074"/>
            <a:ext cx="571504" cy="42862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err="1" smtClean="0">
                <a:solidFill>
                  <a:schemeClr val="accent6">
                    <a:lumMod val="75000"/>
                  </a:schemeClr>
                </a:solidFill>
              </a:rPr>
              <a:t>Aa</a:t>
            </a:r>
            <a:endParaRPr lang="es-AR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1403648" y="1390167"/>
            <a:ext cx="1346198" cy="610073"/>
          </a:xfrm>
          <a:prstGeom prst="rect">
            <a:avLst/>
          </a:prstGeom>
          <a:solidFill>
            <a:schemeClr val="accent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 smtClean="0">
                <a:solidFill>
                  <a:schemeClr val="accent6">
                    <a:lumMod val="50000"/>
                  </a:schemeClr>
                </a:solidFill>
              </a:rPr>
              <a:t>HOMOCIGOTA DOMINANTE</a:t>
            </a:r>
            <a:endParaRPr lang="es-AR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7020272" y="1140134"/>
            <a:ext cx="1346198" cy="610073"/>
          </a:xfrm>
          <a:prstGeom prst="rect">
            <a:avLst/>
          </a:prstGeom>
          <a:solidFill>
            <a:schemeClr val="accent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 smtClean="0">
                <a:solidFill>
                  <a:schemeClr val="accent6">
                    <a:lumMod val="50000"/>
                  </a:schemeClr>
                </a:solidFill>
              </a:rPr>
              <a:t>HOMOCIGOTA RECESIVO</a:t>
            </a:r>
            <a:endParaRPr lang="es-AR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5786446" y="2801573"/>
            <a:ext cx="1346198" cy="610073"/>
          </a:xfrm>
          <a:prstGeom prst="rect">
            <a:avLst/>
          </a:prstGeom>
          <a:solidFill>
            <a:schemeClr val="accent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 smtClean="0">
                <a:solidFill>
                  <a:schemeClr val="accent6">
                    <a:lumMod val="50000"/>
                  </a:schemeClr>
                </a:solidFill>
              </a:rPr>
              <a:t>HETEROCIGOTA</a:t>
            </a:r>
            <a:endParaRPr lang="es-AR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GENOTIPO - FENOTIPO</a:t>
            </a:r>
            <a:endParaRPr lang="es-AR" dirty="0"/>
          </a:p>
        </p:txBody>
      </p:sp>
      <p:sp>
        <p:nvSpPr>
          <p:cNvPr id="50178" name="AutoShape 2" descr="Dominancia (genética) - Wikipedia, la enciclopedia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50180" name="Picture 4" descr="Fundación IMO on Twitter: &quot;(1/2) El #genotipo es la información genética  que posee un organismo en particular en forma de #ADN.​ El #fenotipo es la  expresión física de esta información #genética. #Investigación #"/>
          <p:cNvPicPr>
            <a:picLocks noChangeAspect="1" noChangeArrowheads="1"/>
          </p:cNvPicPr>
          <p:nvPr/>
        </p:nvPicPr>
        <p:blipFill>
          <a:blip r:embed="rId2"/>
          <a:srcRect b="10339"/>
          <a:stretch>
            <a:fillRect/>
          </a:stretch>
        </p:blipFill>
        <p:spPr bwMode="auto">
          <a:xfrm>
            <a:off x="1857357" y="1756380"/>
            <a:ext cx="5357849" cy="4803877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42876" y="2380300"/>
            <a:ext cx="1643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GENOTIPO</a:t>
            </a:r>
            <a:r>
              <a:rPr lang="es-AR" dirty="0" smtClean="0"/>
              <a:t>: es el material genético heredado.</a:t>
            </a:r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7215238" y="4572008"/>
            <a:ext cx="1857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FENOTIPO</a:t>
            </a:r>
            <a:r>
              <a:rPr lang="es-AR" dirty="0" smtClean="0"/>
              <a:t>: rasgos que se manifiestan externamente.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erebro de dibujos animados dando el visto bueno y hablar fotomural •  fotomurales cerebral, membrana, empollón | myloview.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1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1421" y="3068960"/>
            <a:ext cx="38100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Almacenamiento de acceso secuencial"/>
          <p:cNvSpPr/>
          <p:nvPr/>
        </p:nvSpPr>
        <p:spPr>
          <a:xfrm rot="919947">
            <a:off x="1808109" y="1202563"/>
            <a:ext cx="4222329" cy="2717774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7652" name="Picture 4" descr="44 ideas de Gracias | imagenes para dar gracias, imágenes de gracias,  graci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05" t="28312" r="10934" b="29185"/>
          <a:stretch/>
        </p:blipFill>
        <p:spPr bwMode="auto">
          <a:xfrm rot="1254929">
            <a:off x="2252688" y="1918911"/>
            <a:ext cx="3333169" cy="128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37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373563"/>
          </a:xfrm>
        </p:spPr>
        <p:txBody>
          <a:bodyPr/>
          <a:lstStyle/>
          <a:p>
            <a:r>
              <a:rPr lang="es-AR" dirty="0" smtClean="0"/>
              <a:t>Trabajó con líneas puras de la planta de guisantes</a:t>
            </a:r>
          </a:p>
          <a:p>
            <a:r>
              <a:rPr lang="es-AR" dirty="0" smtClean="0"/>
              <a:t>En siete años fue capaz de crear más de 29.000 especies de guisantes.</a:t>
            </a:r>
          </a:p>
          <a:p>
            <a:r>
              <a:rPr lang="es-AR" dirty="0" smtClean="0"/>
              <a:t>En 1866, publica resultados de sus experimentos </a:t>
            </a:r>
            <a:r>
              <a:rPr lang="es-AR" b="1" i="1" dirty="0" smtClean="0"/>
              <a:t>demostrando la herencia biológica</a:t>
            </a:r>
            <a:r>
              <a:rPr lang="es-AR" dirty="0" smtClean="0"/>
              <a:t>.</a:t>
            </a:r>
          </a:p>
          <a:p>
            <a:r>
              <a:rPr lang="es-AR" dirty="0" smtClean="0"/>
              <a:t>Esta publicación pasó desapercibida por los científicos de la época.</a:t>
            </a:r>
          </a:p>
          <a:p>
            <a:r>
              <a:rPr lang="es-AR" dirty="0" smtClean="0"/>
              <a:t>Años más tarde, se descubre la </a:t>
            </a:r>
            <a:r>
              <a:rPr lang="es-AR" b="1" i="1" dirty="0" smtClean="0">
                <a:solidFill>
                  <a:schemeClr val="accent2">
                    <a:lumMod val="75000"/>
                  </a:schemeClr>
                </a:solidFill>
              </a:rPr>
              <a:t>teoría cromosómica de la herencia</a:t>
            </a:r>
            <a:r>
              <a:rPr lang="es-AR" dirty="0" smtClean="0"/>
              <a:t>, y le da el sustrato biológico a lo ya descubierto por Mendel.</a:t>
            </a:r>
          </a:p>
          <a:p>
            <a:endParaRPr lang="es-AR" dirty="0" smtClean="0"/>
          </a:p>
          <a:p>
            <a:endParaRPr lang="es-AR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Gregor mendel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Leyes de mendel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714488"/>
            <a:ext cx="8572560" cy="4714908"/>
          </a:xfrm>
        </p:spPr>
        <p:txBody>
          <a:bodyPr>
            <a:normAutofit/>
          </a:bodyPr>
          <a:lstStyle/>
          <a:p>
            <a:pPr marL="571500" indent="-457200" algn="ctr">
              <a:lnSpc>
                <a:spcPct val="150000"/>
              </a:lnSpc>
              <a:buNone/>
            </a:pPr>
            <a:r>
              <a:rPr lang="es-AR" b="1" dirty="0" smtClean="0"/>
              <a:t>PRIMERA LEY: </a:t>
            </a:r>
            <a:r>
              <a:rPr lang="es-AR" b="1" u="sng" dirty="0" smtClean="0">
                <a:solidFill>
                  <a:schemeClr val="accent2">
                    <a:lumMod val="75000"/>
                  </a:schemeClr>
                </a:solidFill>
              </a:rPr>
              <a:t>LEY DE LA UNIFORMIDAD</a:t>
            </a:r>
          </a:p>
          <a:p>
            <a:pPr marL="571500" indent="-457200" algn="ctr">
              <a:lnSpc>
                <a:spcPct val="150000"/>
              </a:lnSpc>
              <a:buNone/>
            </a:pPr>
            <a:r>
              <a:rPr lang="es-AR" b="1" dirty="0" smtClean="0"/>
              <a:t>SEGUNDA LEY: </a:t>
            </a:r>
            <a:r>
              <a:rPr lang="es-AR" b="1" u="sng" dirty="0" smtClean="0">
                <a:solidFill>
                  <a:schemeClr val="accent2">
                    <a:lumMod val="75000"/>
                  </a:schemeClr>
                </a:solidFill>
              </a:rPr>
              <a:t>LEY DE LA SEGREGACIÓN</a:t>
            </a:r>
          </a:p>
          <a:p>
            <a:pPr marL="571500" indent="-457200" algn="ctr">
              <a:lnSpc>
                <a:spcPct val="150000"/>
              </a:lnSpc>
              <a:buNone/>
            </a:pPr>
            <a:r>
              <a:rPr lang="es-AR" b="1" dirty="0" smtClean="0"/>
              <a:t>TERCERA LEY: </a:t>
            </a:r>
            <a:r>
              <a:rPr lang="es-AR" b="1" u="sng" dirty="0" smtClean="0">
                <a:solidFill>
                  <a:schemeClr val="accent2">
                    <a:lumMod val="75000"/>
                  </a:schemeClr>
                </a:solidFill>
              </a:rPr>
              <a:t>LEY DE LA COMBINACIÓN INDEPENDIENTE</a:t>
            </a:r>
          </a:p>
          <a:p>
            <a:pPr marL="571500" indent="-457200">
              <a:buNone/>
            </a:pPr>
            <a:endParaRPr lang="es-AR" dirty="0" smtClean="0"/>
          </a:p>
          <a:p>
            <a:pPr marL="95250" indent="0" algn="ctr">
              <a:buNone/>
            </a:pPr>
            <a:endParaRPr lang="es-AR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8914" name="Picture 2" descr="Figuras de la genética: Mendel. De guisantes va la cosa - Genotip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929066"/>
            <a:ext cx="3652408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/>
              <a:t>PRIMERA LEY: </a:t>
            </a:r>
            <a:br>
              <a:rPr lang="es-AR" b="1" dirty="0" smtClean="0"/>
            </a:br>
            <a:r>
              <a:rPr lang="es-AR" b="1" u="sng" dirty="0" smtClean="0">
                <a:solidFill>
                  <a:schemeClr val="accent2">
                    <a:lumMod val="75000"/>
                  </a:schemeClr>
                </a:solidFill>
              </a:rPr>
              <a:t>LEY DE LA UNIFORMIDAD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14612" y="2714620"/>
            <a:ext cx="5972188" cy="2857520"/>
          </a:xfrm>
        </p:spPr>
        <p:txBody>
          <a:bodyPr>
            <a:normAutofit/>
          </a:bodyPr>
          <a:lstStyle/>
          <a:p>
            <a:pPr marL="95250" indent="0" algn="ctr">
              <a:buNone/>
            </a:pPr>
            <a:r>
              <a:rPr lang="es-AR" dirty="0" smtClean="0"/>
              <a:t>Indica que cuando se cruzan </a:t>
            </a:r>
          </a:p>
          <a:p>
            <a:pPr marL="95250" indent="0" algn="ctr">
              <a:buNone/>
            </a:pPr>
            <a:r>
              <a:rPr lang="es-AR" b="1" dirty="0" smtClean="0"/>
              <a:t>dos líneas puras </a:t>
            </a:r>
          </a:p>
          <a:p>
            <a:pPr marL="95250" indent="0" algn="ctr">
              <a:buNone/>
            </a:pPr>
            <a:r>
              <a:rPr lang="es-AR" dirty="0" smtClean="0"/>
              <a:t>que </a:t>
            </a:r>
            <a:r>
              <a:rPr lang="es-AR" dirty="0" smtClean="0">
                <a:solidFill>
                  <a:schemeClr val="accent2">
                    <a:lumMod val="75000"/>
                  </a:schemeClr>
                </a:solidFill>
              </a:rPr>
              <a:t>difieren</a:t>
            </a:r>
            <a:r>
              <a:rPr lang="es-AR" dirty="0" smtClean="0"/>
              <a:t> en las </a:t>
            </a:r>
            <a:r>
              <a:rPr lang="es-AR" dirty="0" smtClean="0">
                <a:solidFill>
                  <a:schemeClr val="accent2">
                    <a:lumMod val="75000"/>
                  </a:schemeClr>
                </a:solidFill>
              </a:rPr>
              <a:t>variantes</a:t>
            </a:r>
            <a:r>
              <a:rPr lang="es-AR" dirty="0" smtClean="0"/>
              <a:t> de un determinado </a:t>
            </a:r>
            <a:r>
              <a:rPr lang="es-AR" dirty="0" smtClean="0">
                <a:solidFill>
                  <a:schemeClr val="accent2">
                    <a:lumMod val="75000"/>
                  </a:schemeClr>
                </a:solidFill>
              </a:rPr>
              <a:t>carácter</a:t>
            </a:r>
            <a:r>
              <a:rPr lang="es-AR" dirty="0" smtClean="0"/>
              <a:t>, </a:t>
            </a:r>
          </a:p>
          <a:p>
            <a:pPr marL="95250" indent="0" algn="ctr">
              <a:buNone/>
            </a:pPr>
            <a:r>
              <a:rPr lang="es-AR" dirty="0" smtClean="0"/>
              <a:t>todos los individuos </a:t>
            </a:r>
          </a:p>
          <a:p>
            <a:pPr marL="95250" indent="0" algn="ctr">
              <a:buNone/>
            </a:pPr>
            <a:r>
              <a:rPr lang="es-AR" dirty="0" smtClean="0"/>
              <a:t>de la F1 presentan el </a:t>
            </a:r>
            <a:r>
              <a:rPr lang="es-AR" b="1" i="1" dirty="0" smtClean="0">
                <a:solidFill>
                  <a:schemeClr val="accent2">
                    <a:lumMod val="75000"/>
                  </a:schemeClr>
                </a:solidFill>
              </a:rPr>
              <a:t>mismo fenotipo.</a:t>
            </a:r>
          </a:p>
        </p:txBody>
      </p:sp>
      <p:pic>
        <p:nvPicPr>
          <p:cNvPr id="39938" name="Picture 2" descr="Leyes de Mendel: explicación fácil y ejemplos"/>
          <p:cNvPicPr>
            <a:picLocks noChangeAspect="1" noChangeArrowheads="1"/>
          </p:cNvPicPr>
          <p:nvPr/>
        </p:nvPicPr>
        <p:blipFill>
          <a:blip r:embed="rId2"/>
          <a:srcRect l="7042" r="28169" b="12676"/>
          <a:stretch>
            <a:fillRect/>
          </a:stretch>
        </p:blipFill>
        <p:spPr bwMode="auto">
          <a:xfrm>
            <a:off x="571472" y="2571744"/>
            <a:ext cx="2143140" cy="2888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457200"/>
            <a:r>
              <a:rPr lang="es-AR" b="1" dirty="0" smtClean="0"/>
              <a:t>PRIMERA LEY: </a:t>
            </a:r>
            <a:br>
              <a:rPr lang="es-AR" b="1" dirty="0" smtClean="0"/>
            </a:br>
            <a:r>
              <a:rPr lang="es-AR" b="1" u="sng" dirty="0" smtClean="0">
                <a:solidFill>
                  <a:schemeClr val="accent2">
                    <a:lumMod val="75000"/>
                  </a:schemeClr>
                </a:solidFill>
              </a:rPr>
              <a:t>LEY DE LA UNIFORMIDAD</a:t>
            </a:r>
          </a:p>
        </p:txBody>
      </p:sp>
      <p:pic>
        <p:nvPicPr>
          <p:cNvPr id="67586" name="Picture 2" descr="Gregor Mendel: cómo un monje con un jardín de arvejas descubrió las leyes  de la herencia genética | Cultura | Entretenimiento | El Univer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85992"/>
            <a:ext cx="7429552" cy="3259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/>
              <a:t>SEGUNDA LEY: </a:t>
            </a:r>
            <a:br>
              <a:rPr lang="es-AR" b="1" dirty="0" smtClean="0"/>
            </a:br>
            <a:r>
              <a:rPr lang="es-AR" b="1" u="sng" dirty="0" smtClean="0">
                <a:solidFill>
                  <a:schemeClr val="accent2">
                    <a:lumMod val="75000"/>
                  </a:schemeClr>
                </a:solidFill>
              </a:rPr>
              <a:t>LEY DE LA SEGREGACIÓN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00496" y="2714620"/>
            <a:ext cx="4686304" cy="2857520"/>
          </a:xfrm>
        </p:spPr>
        <p:txBody>
          <a:bodyPr>
            <a:normAutofit/>
          </a:bodyPr>
          <a:lstStyle/>
          <a:p>
            <a:pPr marL="95250" indent="0" algn="ctr">
              <a:buNone/>
            </a:pPr>
            <a:r>
              <a:rPr lang="es-AR" dirty="0" smtClean="0"/>
              <a:t>Indica que en la </a:t>
            </a:r>
            <a:r>
              <a:rPr lang="es-AR" dirty="0" smtClean="0">
                <a:solidFill>
                  <a:schemeClr val="accent2">
                    <a:lumMod val="75000"/>
                  </a:schemeClr>
                </a:solidFill>
              </a:rPr>
              <a:t>segunda generación filial </a:t>
            </a:r>
            <a:r>
              <a:rPr lang="es-AR" dirty="0" smtClean="0"/>
              <a:t>(F2), </a:t>
            </a:r>
            <a:r>
              <a:rPr lang="es-AR" b="1" dirty="0" smtClean="0"/>
              <a:t>reaparece el fenotipo recesivo</a:t>
            </a:r>
            <a:r>
              <a:rPr lang="es-AR" dirty="0" smtClean="0"/>
              <a:t> con una proporción 3:1.</a:t>
            </a:r>
          </a:p>
        </p:txBody>
      </p:sp>
      <p:pic>
        <p:nvPicPr>
          <p:cNvPr id="57346" name="Picture 2" descr="Primeira lei de mendel: resumo, enunciado e exercícios - Biologia 2023"/>
          <p:cNvPicPr>
            <a:picLocks noChangeAspect="1" noChangeArrowheads="1"/>
          </p:cNvPicPr>
          <p:nvPr/>
        </p:nvPicPr>
        <p:blipFill>
          <a:blip r:embed="rId2"/>
          <a:srcRect l="25000" r="27499"/>
          <a:stretch>
            <a:fillRect/>
          </a:stretch>
        </p:blipFill>
        <p:spPr bwMode="auto">
          <a:xfrm>
            <a:off x="1214414" y="2357430"/>
            <a:ext cx="2714644" cy="3000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3851</TotalTime>
  <Words>956</Words>
  <Application>Microsoft Office PowerPoint</Application>
  <PresentationFormat>Presentación en pantalla (4:3)</PresentationFormat>
  <Paragraphs>172</Paragraphs>
  <Slides>48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49" baseType="lpstr">
      <vt:lpstr>Boticario</vt:lpstr>
      <vt:lpstr>BIOLOGÍA</vt:lpstr>
      <vt:lpstr>GENÉTICA</vt:lpstr>
      <vt:lpstr>Gregor mendel</vt:lpstr>
      <vt:lpstr>Gregor mendel</vt:lpstr>
      <vt:lpstr>Gregor mendel</vt:lpstr>
      <vt:lpstr>Leyes de mendel</vt:lpstr>
      <vt:lpstr>PRIMERA LEY:  LEY DE LA UNIFORMIDAD</vt:lpstr>
      <vt:lpstr>PRIMERA LEY:  LEY DE LA UNIFORMIDAD</vt:lpstr>
      <vt:lpstr>SEGUNDA LEY:  LEY DE LA SEGREGACIÓN</vt:lpstr>
      <vt:lpstr>Diapositiva 10</vt:lpstr>
      <vt:lpstr>TERCERA LEY:  LEY DE LA COMBINACIÓN INDEPENDIENTE</vt:lpstr>
      <vt:lpstr>TERCERA LEY:  LEY DE LA COMBINACIÓN INDEPENDIENTE</vt:lpstr>
      <vt:lpstr>Cuadro de Punnett</vt:lpstr>
      <vt:lpstr>Cuadro de Punnett</vt:lpstr>
      <vt:lpstr>Cuadro de Punnett</vt:lpstr>
      <vt:lpstr>Cuadro de Punnett</vt:lpstr>
      <vt:lpstr>Ejercicio  (3° ley de mendel)</vt:lpstr>
      <vt:lpstr>Ejercicio  (3° ley de mendel)</vt:lpstr>
      <vt:lpstr>Ejercicio  (3° ley de mendel)</vt:lpstr>
      <vt:lpstr>Ejercicio  (3° ley de mendel)</vt:lpstr>
      <vt:lpstr>Ejercicio  (3° ley de mendel)</vt:lpstr>
      <vt:lpstr>Ejercicio  (3° ley de mendel y cuadro de punnet)</vt:lpstr>
      <vt:lpstr>Ejercicio (3° ley de mendel y cuadro de punnet)</vt:lpstr>
      <vt:lpstr>soluciones</vt:lpstr>
      <vt:lpstr>Interpretación </vt:lpstr>
      <vt:lpstr>VARIACIÓN DE LAS  INTERACCIONES GÉNICAS</vt:lpstr>
      <vt:lpstr>VARIACIÓN DE LAS  INTERACCIONES GÉNICAS</vt:lpstr>
      <vt:lpstr>VARIACIÓN DE LAS  INTERACCIONES GÉNICAS</vt:lpstr>
      <vt:lpstr>VARIACIÓN DE LAS  INTERACCIONES GÉNICAS</vt:lpstr>
      <vt:lpstr>Diapositiva 30</vt:lpstr>
      <vt:lpstr>Diapositiva 31</vt:lpstr>
      <vt:lpstr>CROMOSOMAS</vt:lpstr>
      <vt:lpstr>cromosomas</vt:lpstr>
      <vt:lpstr>Cromosomas – 23 pares</vt:lpstr>
      <vt:lpstr>CÉLULAS DIPLOIDES O HAPLOIDES</vt:lpstr>
      <vt:lpstr>Trisomia 21</vt:lpstr>
      <vt:lpstr>Trisomia 18</vt:lpstr>
      <vt:lpstr>¿QUÉ HAY DENTRO DEL CROMOSOMA? LOS GenES</vt:lpstr>
      <vt:lpstr>Los ALELOS de un gen</vt:lpstr>
      <vt:lpstr>ALELOS Y GENES</vt:lpstr>
      <vt:lpstr>Los alelos pueden ser: HomocigotOs o heterocigotOs</vt:lpstr>
      <vt:lpstr>RELACIÓN ENTRE LOS ALELOS</vt:lpstr>
      <vt:lpstr>RELACIÓN ENTRE LOS ALELOS</vt:lpstr>
      <vt:lpstr>RELACIÓN ENTRE LOS ALELOS</vt:lpstr>
      <vt:lpstr>Diapositiva 45</vt:lpstr>
      <vt:lpstr>Diapositiva 46</vt:lpstr>
      <vt:lpstr>GENOTIPO - FENOTIPO</vt:lpstr>
      <vt:lpstr>Diapositiva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Eugenia</dc:creator>
  <cp:lastModifiedBy>María Eugenia Roibón</cp:lastModifiedBy>
  <cp:revision>136</cp:revision>
  <dcterms:created xsi:type="dcterms:W3CDTF">2022-03-29T18:12:46Z</dcterms:created>
  <dcterms:modified xsi:type="dcterms:W3CDTF">2024-03-10T14:19:30Z</dcterms:modified>
</cp:coreProperties>
</file>