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5" r:id="rId3"/>
    <p:sldId id="296" r:id="rId4"/>
    <p:sldId id="297" r:id="rId5"/>
    <p:sldId id="299" r:id="rId6"/>
    <p:sldId id="298" r:id="rId7"/>
    <p:sldId id="300" r:id="rId8"/>
    <p:sldId id="302" r:id="rId9"/>
    <p:sldId id="304" r:id="rId10"/>
    <p:sldId id="303" r:id="rId11"/>
    <p:sldId id="306" r:id="rId12"/>
    <p:sldId id="315" r:id="rId13"/>
    <p:sldId id="316" r:id="rId14"/>
    <p:sldId id="305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01" r:id="rId24"/>
    <p:sldId id="290" r:id="rId25"/>
    <p:sldId id="320" r:id="rId26"/>
    <p:sldId id="319" r:id="rId27"/>
    <p:sldId id="321" r:id="rId28"/>
    <p:sldId id="318" r:id="rId29"/>
    <p:sldId id="322" r:id="rId30"/>
    <p:sldId id="323" r:id="rId31"/>
    <p:sldId id="293" r:id="rId32"/>
    <p:sldId id="288" r:id="rId3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B7D"/>
    <a:srgbClr val="F57BEC"/>
    <a:srgbClr val="B00C9C"/>
    <a:srgbClr val="EF11D5"/>
    <a:srgbClr val="999B9D"/>
    <a:srgbClr val="797B7E"/>
    <a:srgbClr val="F3A4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13" autoAdjust="0"/>
  </p:normalViewPr>
  <p:slideViewPr>
    <p:cSldViewPr>
      <p:cViewPr>
        <p:scale>
          <a:sx n="70" d="100"/>
          <a:sy n="70" d="100"/>
        </p:scale>
        <p:origin x="-12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16/03/2024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16/03/2024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16/03/2024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16/03/2024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16/03/2024</a:t>
            </a:fld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16/03/2024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16/03/2024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16/03/2024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16/03/2024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16/03/2024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16/03/2024</a:t>
            </a:fld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320F87-D249-4F71-988A-41A9F3FF0EF2}" type="datetimeFigureOut">
              <a:rPr lang="es-AR" smtClean="0"/>
              <a:pPr/>
              <a:t>16/03/2024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4419600" cy="723528"/>
          </a:xfrm>
        </p:spPr>
        <p:txBody>
          <a:bodyPr/>
          <a:lstStyle/>
          <a:p>
            <a:pPr algn="ctr"/>
            <a:r>
              <a:rPr lang="es-AR" dirty="0" smtClean="0"/>
              <a:t>2022</a:t>
            </a: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4429132"/>
            <a:ext cx="6629400" cy="802920"/>
          </a:xfrm>
        </p:spPr>
        <p:txBody>
          <a:bodyPr/>
          <a:lstStyle/>
          <a:p>
            <a:pPr algn="ctr"/>
            <a:r>
              <a:rPr lang="es-AR" dirty="0" smtClean="0"/>
              <a:t>BIOLOGÍA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714348" y="3125458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 </a:t>
            </a:r>
          </a:p>
          <a:p>
            <a:pPr algn="ctr"/>
            <a:r>
              <a:rPr lang="es-AR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 BIOLOGÍA</a:t>
            </a:r>
            <a:endParaRPr lang="es-AR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La zona del cerebro que es más importante para perder peso que tu fuerza de  volunt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05" y="332656"/>
            <a:ext cx="4400359" cy="2475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4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Tipos de células</a:t>
            </a:r>
            <a:endParaRPr lang="es-AR" dirty="0"/>
          </a:p>
        </p:txBody>
      </p:sp>
      <p:pic>
        <p:nvPicPr>
          <p:cNvPr id="29698" name="Picture 2" descr="Diferencia entre célula eucariota y procariota - Esquemas y resumen"/>
          <p:cNvPicPr>
            <a:picLocks noChangeAspect="1" noChangeArrowheads="1"/>
          </p:cNvPicPr>
          <p:nvPr/>
        </p:nvPicPr>
        <p:blipFill rotWithShape="1">
          <a:blip r:embed="rId2"/>
          <a:srcRect t="25708"/>
          <a:stretch/>
        </p:blipFill>
        <p:spPr bwMode="auto">
          <a:xfrm>
            <a:off x="500034" y="2265528"/>
            <a:ext cx="8118598" cy="4020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Células eucariotas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5829312" cy="4891110"/>
          </a:xfrm>
        </p:spPr>
        <p:txBody>
          <a:bodyPr>
            <a:normAutofit lnSpcReduction="10000"/>
          </a:bodyPr>
          <a:lstStyle/>
          <a:p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Siempre van a presentar un </a:t>
            </a: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citoplasma</a:t>
            </a:r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 compartimentado por membranas lipídicas y un </a:t>
            </a: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núcleo</a:t>
            </a:r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 celular organizado, el cual contiene el material genético.</a:t>
            </a:r>
          </a:p>
          <a:p>
            <a:endParaRPr lang="es-AR" dirty="0" smtClean="0"/>
          </a:p>
          <a:p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Presentan un citoplasma organizado en compartimentos separados, con </a:t>
            </a: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organelas</a:t>
            </a:r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 separadas que están limitadas por membranas que tienen la misma naturaleza que la membrana plasmática.</a:t>
            </a:r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748" name="Picture 4" descr="https://upload.wikimedia.org/wikipedia/commons/thumb/0/06/C%C3%A9lula_eucariota_animal.jpg/220px-C%C3%A9lula_eucariota_animal.jpg"/>
          <p:cNvPicPr>
            <a:picLocks noChangeAspect="1" noChangeArrowheads="1"/>
          </p:cNvPicPr>
          <p:nvPr/>
        </p:nvPicPr>
        <p:blipFill>
          <a:blip r:embed="rId2"/>
          <a:srcRect r="12195" b="4181"/>
          <a:stretch>
            <a:fillRect/>
          </a:stretch>
        </p:blipFill>
        <p:spPr bwMode="auto">
          <a:xfrm>
            <a:off x="6143636" y="2714620"/>
            <a:ext cx="257176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9" y="692696"/>
            <a:ext cx="6956495" cy="542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5590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1958651"/>
              </p:ext>
            </p:extLst>
          </p:nvPr>
        </p:nvGraphicFramePr>
        <p:xfrm>
          <a:off x="467544" y="908720"/>
          <a:ext cx="8208910" cy="5006288"/>
        </p:xfrm>
        <a:graphic>
          <a:graphicData uri="http://schemas.openxmlformats.org/drawingml/2006/table">
            <a:tbl>
              <a:tblPr firstRow="1" firstCol="1" bandRow="1"/>
              <a:tblGrid>
                <a:gridCol w="4104455"/>
                <a:gridCol w="4104455"/>
              </a:tblGrid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CÉLULA ANIMAL</a:t>
                      </a:r>
                      <a:endParaRPr lang="es-A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CÉLULA VEGETAL</a:t>
                      </a:r>
                      <a:endParaRPr lang="es-A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presenta pared celular. Sólo membrana plasmática.</a:t>
                      </a:r>
                      <a:endParaRPr lang="es-A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Presenta pared celular que rodea a la membrana plasmática.</a:t>
                      </a:r>
                      <a:endParaRPr lang="es-A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posee cloroplastos.</a:t>
                      </a:r>
                      <a:endParaRPr lang="es-A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Contiene cloroplastos.</a:t>
                      </a:r>
                      <a:endParaRPr lang="es-A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Obtienen la energía gracias a las mitocondrias.</a:t>
                      </a:r>
                      <a:endParaRPr lang="es-A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Obtienen la energía gracias a la fotosíntesis.</a:t>
                      </a:r>
                      <a:endParaRPr lang="es-A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Almacena energía en forma de glucógeno.</a:t>
                      </a:r>
                      <a:endParaRPr lang="es-A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Almacena la energía en forma de almidón.</a:t>
                      </a:r>
                      <a:endParaRPr lang="es-A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Presenta pocas y pequeñas vacuolas.</a:t>
                      </a:r>
                      <a:endParaRPr lang="es-A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Contiene vacuolas de gran tamaño.</a:t>
                      </a:r>
                      <a:endParaRPr lang="es-A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Núcleo en el centro de la célula.</a:t>
                      </a:r>
                      <a:endParaRPr lang="es-A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Núcleo en la periferia de la célula.</a:t>
                      </a:r>
                      <a:endParaRPr lang="es-A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Los centriolos le dan la forma.</a:t>
                      </a:r>
                      <a:endParaRPr lang="es-A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Carecen de centriolos. La forma la da la vacuola.</a:t>
                      </a:r>
                      <a:endParaRPr lang="es-A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Adoptan diferentes formas.</a:t>
                      </a:r>
                      <a:endParaRPr lang="es-A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Generalmente la forma es prismática.</a:t>
                      </a:r>
                      <a:endParaRPr lang="es-A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701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Organelas de las </a:t>
            </a:r>
            <a:br>
              <a:rPr lang="es-AR" dirty="0" smtClean="0"/>
            </a:br>
            <a:r>
              <a:rPr lang="es-AR" dirty="0" smtClean="0"/>
              <a:t>Células eucariotas</a:t>
            </a:r>
            <a:endParaRPr lang="es-AR" dirty="0"/>
          </a:p>
        </p:txBody>
      </p:sp>
      <p:pic>
        <p:nvPicPr>
          <p:cNvPr id="30722" name="Picture 2" descr="Introducción a las células eucariontes (artículo) | Khan Acade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16" y="1685947"/>
            <a:ext cx="4762500" cy="502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1- membrana plasmática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Es la estructura celular que delimita la célula y la separa de su entorno. </a:t>
            </a:r>
          </a:p>
          <a:p>
            <a:r>
              <a:rPr lang="es-AR" dirty="0" smtClean="0"/>
              <a:t>Regula el tráfico de sustancias de adentro hacia afuera y de afuera hacia adentro del citoplasma.</a:t>
            </a:r>
          </a:p>
          <a:p>
            <a:r>
              <a:rPr lang="es-AR" dirty="0" smtClean="0"/>
              <a:t>Está compuesta por lípidos. </a:t>
            </a:r>
          </a:p>
          <a:p>
            <a:r>
              <a:rPr lang="es-AR" dirty="0" smtClean="0"/>
              <a:t>Los lípidos se disponen formando una bicapa lipídica.</a:t>
            </a:r>
            <a:endParaRPr lang="es-AR" dirty="0"/>
          </a:p>
        </p:txBody>
      </p:sp>
      <p:pic>
        <p:nvPicPr>
          <p:cNvPr id="4" name="3 Imagen" descr="BIOQUÍMICA BLOQUE I BIOMOLÉCULAS BLOQUE II - FLUJO DE LA INFORMACIÓN  GENÉTICA BLOQUE III - BIOENERGÉTICA Y METABOLISMO - PDF Free Downloa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357694"/>
            <a:ext cx="42862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2- núcleo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752600"/>
            <a:ext cx="5114932" cy="5105400"/>
          </a:xfrm>
        </p:spPr>
        <p:txBody>
          <a:bodyPr>
            <a:normAutofit/>
          </a:bodyPr>
          <a:lstStyle/>
          <a:p>
            <a:r>
              <a:rPr lang="es-AR" dirty="0" smtClean="0"/>
              <a:t>El núcleo contiene el ADN que constituye el genoma o material genético.</a:t>
            </a:r>
          </a:p>
          <a:p>
            <a:r>
              <a:rPr lang="es-AR" dirty="0" smtClean="0"/>
              <a:t>Está separado del citoplasma por una membrana formada por una bicapa lipídica.</a:t>
            </a:r>
          </a:p>
          <a:p>
            <a:r>
              <a:rPr lang="es-AR" dirty="0" smtClean="0"/>
              <a:t>La envoltura nuclear tiene poros.</a:t>
            </a:r>
          </a:p>
          <a:p>
            <a:r>
              <a:rPr lang="es-AR" dirty="0" smtClean="0"/>
              <a:t>El ADN nunca sale del núcleo, sí lo hace el ARN. La transcripción se hace en el nucléolo.</a:t>
            </a:r>
            <a:endParaRPr lang="es-AR" dirty="0"/>
          </a:p>
        </p:txBody>
      </p:sp>
      <p:pic>
        <p:nvPicPr>
          <p:cNvPr id="32770" name="Picture 2" descr="Núcleo celular: qué es, partes y función - Enciclopedia Significad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2573" y="2500306"/>
            <a:ext cx="3998583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3- citoplasma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Es el interior de la célula formado por líquidos (principalmente agua) y sustancias disueltas orgánicas (glucosa, proteínas, ácidos grasos y nucleótidos) e inorgánicas (iones).</a:t>
            </a:r>
          </a:p>
          <a:p>
            <a:endParaRPr lang="es-AR" dirty="0"/>
          </a:p>
        </p:txBody>
      </p:sp>
      <p:pic>
        <p:nvPicPr>
          <p:cNvPr id="35842" name="Picture 2" descr="Citoplasma: origen, características, tipos y composición"/>
          <p:cNvPicPr>
            <a:picLocks noChangeAspect="1" noChangeArrowheads="1"/>
          </p:cNvPicPr>
          <p:nvPr/>
        </p:nvPicPr>
        <p:blipFill>
          <a:blip r:embed="rId2"/>
          <a:srcRect t="13125" b="8124"/>
          <a:stretch>
            <a:fillRect/>
          </a:stretch>
        </p:blipFill>
        <p:spPr bwMode="auto">
          <a:xfrm>
            <a:off x="928662" y="3583912"/>
            <a:ext cx="7358114" cy="2897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4- Retículo endoplasmático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4829180" cy="5105400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/>
              <a:t>Se ubica en contacto con el núcleo dado que forma parte de la doble membrana nuclear. </a:t>
            </a:r>
          </a:p>
          <a:p>
            <a:r>
              <a:rPr lang="es-AR" dirty="0" smtClean="0"/>
              <a:t>Está constituido por muchos pliegues.</a:t>
            </a:r>
          </a:p>
          <a:p>
            <a:r>
              <a:rPr lang="es-AR" dirty="0" smtClean="0"/>
              <a:t>De acuerdo a su apariencia, se pueden clasificar en </a:t>
            </a:r>
            <a:r>
              <a:rPr lang="es-AR" b="1" dirty="0" smtClean="0"/>
              <a:t>rugoso</a:t>
            </a:r>
            <a:r>
              <a:rPr lang="es-AR" dirty="0" smtClean="0"/>
              <a:t> o </a:t>
            </a:r>
            <a:r>
              <a:rPr lang="es-AR" b="1" dirty="0" smtClean="0"/>
              <a:t>liso</a:t>
            </a:r>
            <a:r>
              <a:rPr lang="es-AR" dirty="0" smtClean="0"/>
              <a:t>. </a:t>
            </a:r>
          </a:p>
          <a:p>
            <a:r>
              <a:rPr lang="es-AR" dirty="0" smtClean="0"/>
              <a:t>El aspecto rugoso se lo dan los numerosos </a:t>
            </a:r>
            <a:r>
              <a:rPr lang="es-AR" b="1" dirty="0" smtClean="0"/>
              <a:t>ribosomas</a:t>
            </a:r>
            <a:r>
              <a:rPr lang="es-AR" dirty="0" smtClean="0"/>
              <a:t> adheridos a la cara externa de la membrana reticular.</a:t>
            </a:r>
          </a:p>
          <a:p>
            <a:r>
              <a:rPr lang="es-AR" dirty="0" smtClean="0"/>
              <a:t>Su función es sintetizar proteínas.</a:t>
            </a:r>
          </a:p>
          <a:p>
            <a:endParaRPr lang="es-AR" dirty="0"/>
          </a:p>
        </p:txBody>
      </p:sp>
      <p:pic>
        <p:nvPicPr>
          <p:cNvPr id="4" name="3 Imagen" descr="Retículo endoplasmático. Funções do retículo endoplasmátic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500306"/>
            <a:ext cx="364330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5- aparato de golgi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Está compuesto por varias cisternas delimitadas por membranas muy plegadas sobre sí mismas.</a:t>
            </a:r>
          </a:p>
          <a:p>
            <a:r>
              <a:rPr lang="es-AR" dirty="0" smtClean="0"/>
              <a:t>Trabaja en conjunto con el retículo endoplasmático para sintetizar proteínas y vesículas de transporte (entre otros compuestos químicos).</a:t>
            </a:r>
          </a:p>
          <a:p>
            <a:r>
              <a:rPr lang="es-AR" dirty="0" smtClean="0"/>
              <a:t>El tráfico está muy bien organizado yendo siempre en dos direcciones posibles: </a:t>
            </a:r>
          </a:p>
          <a:p>
            <a:pPr marL="571500" lvl="0" indent="-457200">
              <a:buFont typeface="+mj-lt"/>
              <a:buAutoNum type="arabicPeriod"/>
            </a:pPr>
            <a:r>
              <a:rPr lang="es-AR" dirty="0" smtClean="0"/>
              <a:t>RE-AG-superficie celular.</a:t>
            </a:r>
          </a:p>
          <a:p>
            <a:pPr marL="571500" lvl="0" indent="-457200">
              <a:buFont typeface="+mj-lt"/>
              <a:buAutoNum type="arabicPeriod"/>
            </a:pPr>
            <a:r>
              <a:rPr lang="es-AR" dirty="0" smtClean="0"/>
              <a:t>RE-AG-lisosomas.</a:t>
            </a:r>
          </a:p>
          <a:p>
            <a:pPr>
              <a:buNone/>
            </a:pPr>
            <a:endParaRPr lang="es-AR" dirty="0"/>
          </a:p>
        </p:txBody>
      </p:sp>
      <p:pic>
        <p:nvPicPr>
          <p:cNvPr id="1026" name="Picture 2" descr="Aparato de Golgi: estructura, funciones y característic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50" t="6937" r="16102" b="4511"/>
          <a:stretch/>
        </p:blipFill>
        <p:spPr bwMode="auto">
          <a:xfrm>
            <a:off x="5265089" y="4240920"/>
            <a:ext cx="3699399" cy="2428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Definición de biología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La palabra </a:t>
            </a:r>
            <a:r>
              <a:rPr lang="es-AR" b="1" dirty="0" smtClean="0"/>
              <a:t>"BIOLOGÍA"</a:t>
            </a:r>
            <a:r>
              <a:rPr lang="es-AR" dirty="0" smtClean="0"/>
              <a:t> proviene del griego "</a:t>
            </a:r>
            <a:r>
              <a:rPr lang="es-AR" i="1" dirty="0" err="1" smtClean="0"/>
              <a:t>bios</a:t>
            </a:r>
            <a:r>
              <a:rPr lang="es-AR" dirty="0" smtClean="0"/>
              <a:t>", que significa "vida", y del sufijo "</a:t>
            </a:r>
            <a:r>
              <a:rPr lang="es-AR" i="1" dirty="0" smtClean="0"/>
              <a:t>-</a:t>
            </a:r>
            <a:r>
              <a:rPr lang="es-AR" i="1" dirty="0" err="1" smtClean="0"/>
              <a:t>logía</a:t>
            </a:r>
            <a:r>
              <a:rPr lang="es-AR" dirty="0" smtClean="0"/>
              <a:t>", que significa "estudio" o "tratado". Por lo tanto, "biología" se traduce literalmente como </a:t>
            </a:r>
            <a:r>
              <a:rPr lang="es-AR" b="1" dirty="0" smtClean="0"/>
              <a:t>"</a:t>
            </a:r>
            <a:r>
              <a:rPr lang="es-AR" b="1" dirty="0" smtClean="0">
                <a:solidFill>
                  <a:schemeClr val="accent4">
                    <a:lumMod val="75000"/>
                  </a:schemeClr>
                </a:solidFill>
              </a:rPr>
              <a:t>el estudio de la vida</a:t>
            </a:r>
            <a:r>
              <a:rPr lang="es-AR" b="1" dirty="0" smtClean="0"/>
              <a:t>". </a:t>
            </a:r>
            <a:endParaRPr lang="es-AR" b="1" dirty="0"/>
          </a:p>
        </p:txBody>
      </p:sp>
      <p:pic>
        <p:nvPicPr>
          <p:cNvPr id="1026" name="Picture 2" descr="Qué es la Biología y qué estudia? - Definición y Ramas - Aprendí Hoy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6" y="3643314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6- LISOSOMAS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Son enzimas hidrolíticas responsables de la degradación de las proteínas y demás sustancias orgánicas. </a:t>
            </a:r>
            <a:endParaRPr lang="es-AR" dirty="0" smtClean="0"/>
          </a:p>
          <a:p>
            <a:r>
              <a:rPr lang="es-AR" dirty="0" smtClean="0"/>
              <a:t>Se </a:t>
            </a:r>
            <a:r>
              <a:rPr lang="es-AR" dirty="0"/>
              <a:t>denominan </a:t>
            </a:r>
            <a:r>
              <a:rPr lang="es-AR" b="1" dirty="0"/>
              <a:t>enzimas digestivas</a:t>
            </a:r>
            <a:r>
              <a:rPr lang="es-AR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61048"/>
            <a:ext cx="4763824" cy="238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091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7- MITOCONDRIA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Las mitocondrias son las principales responsables de la producción de energía gracias a su capacidad de sintetizar ATP.</a:t>
            </a:r>
          </a:p>
          <a:p>
            <a:endParaRPr lang="es-AR" dirty="0"/>
          </a:p>
        </p:txBody>
      </p:sp>
      <p:pic>
        <p:nvPicPr>
          <p:cNvPr id="4" name="3 Imagen" descr="Mitocondria - Wikipedia, la enciclopedia libr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650" y="3356992"/>
            <a:ext cx="524862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90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8- CITOESQUELETO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373563"/>
          </a:xfrm>
        </p:spPr>
        <p:txBody>
          <a:bodyPr>
            <a:normAutofit/>
          </a:bodyPr>
          <a:lstStyle/>
          <a:p>
            <a:r>
              <a:rPr lang="es-AR" sz="1800" dirty="0" smtClean="0"/>
              <a:t>Permite que la célula mantenga su estructura. Existen tres tipos:</a:t>
            </a:r>
          </a:p>
          <a:p>
            <a:pPr marL="571500" lvl="0" indent="-457200">
              <a:buFont typeface="+mj-lt"/>
              <a:buAutoNum type="arabicParenR"/>
            </a:pPr>
            <a:r>
              <a:rPr lang="es-AR" sz="1800" b="1" dirty="0" smtClean="0"/>
              <a:t>Microfilamentos</a:t>
            </a:r>
            <a:r>
              <a:rPr lang="es-AR" sz="1800" dirty="0"/>
              <a:t>. </a:t>
            </a:r>
            <a:r>
              <a:rPr lang="es-AR" sz="1800" dirty="0" smtClean="0"/>
              <a:t>Están </a:t>
            </a:r>
            <a:r>
              <a:rPr lang="es-AR" sz="1800" dirty="0"/>
              <a:t>involucrados en la citocinesis, fagocitosis y locomoción celular</a:t>
            </a:r>
            <a:r>
              <a:rPr lang="es-AR" sz="1800" dirty="0" smtClean="0"/>
              <a:t>.</a:t>
            </a:r>
            <a:endParaRPr lang="es-AR" sz="1800" dirty="0"/>
          </a:p>
          <a:p>
            <a:pPr marL="571500" lvl="0" indent="-457200">
              <a:buFont typeface="+mj-lt"/>
              <a:buAutoNum type="arabicParenR"/>
            </a:pPr>
            <a:r>
              <a:rPr lang="es-AR" sz="1800" b="1" dirty="0" err="1" smtClean="0"/>
              <a:t>Microtúbulos</a:t>
            </a:r>
            <a:r>
              <a:rPr lang="es-AR" sz="1800" dirty="0" smtClean="0"/>
              <a:t>. Su función es </a:t>
            </a:r>
            <a:r>
              <a:rPr lang="es-AR" sz="1800" dirty="0"/>
              <a:t>el transporte de las </a:t>
            </a:r>
            <a:r>
              <a:rPr lang="es-AR" sz="1800" dirty="0" err="1"/>
              <a:t>organelas</a:t>
            </a:r>
            <a:r>
              <a:rPr lang="es-AR" sz="1800" dirty="0"/>
              <a:t> celulares</a:t>
            </a:r>
            <a:r>
              <a:rPr lang="es-AR" sz="1800" dirty="0" smtClean="0"/>
              <a:t>. Muy presentes en la mitosis.</a:t>
            </a:r>
          </a:p>
          <a:p>
            <a:pPr marL="571500" lvl="0" indent="-457200">
              <a:buFont typeface="+mj-lt"/>
              <a:buAutoNum type="arabicParenR"/>
            </a:pPr>
            <a:r>
              <a:rPr lang="es-AR" sz="1800" b="1" smtClean="0"/>
              <a:t>Filamentos</a:t>
            </a:r>
            <a:r>
              <a:rPr lang="es-AR" sz="1800" smtClean="0"/>
              <a:t> </a:t>
            </a:r>
            <a:r>
              <a:rPr lang="es-AR" sz="1800" b="1" smtClean="0"/>
              <a:t>intermedios</a:t>
            </a:r>
            <a:r>
              <a:rPr lang="es-AR" sz="1800" dirty="0"/>
              <a:t>.</a:t>
            </a:r>
            <a:r>
              <a:rPr lang="es-AR" sz="1800" smtClean="0"/>
              <a:t> </a:t>
            </a:r>
            <a:r>
              <a:rPr lang="es-AR" sz="1800" dirty="0"/>
              <a:t>Su función es resistir a las tensiones </a:t>
            </a:r>
            <a:r>
              <a:rPr lang="es-AR" sz="1800" dirty="0" smtClean="0"/>
              <a:t>mecánicas. Muy </a:t>
            </a:r>
            <a:r>
              <a:rPr lang="es-AR" sz="1800" dirty="0"/>
              <a:t>abundantes en las células </a:t>
            </a:r>
            <a:r>
              <a:rPr lang="es-AR" sz="1800" dirty="0" smtClean="0"/>
              <a:t>epiteliales</a:t>
            </a:r>
            <a:r>
              <a:rPr lang="es-AR" sz="1800" dirty="0"/>
              <a:t>, musculares y </a:t>
            </a:r>
            <a:r>
              <a:rPr lang="es-AR" sz="1800" dirty="0" smtClean="0"/>
              <a:t>nerviosas. </a:t>
            </a:r>
            <a:endParaRPr lang="es-AR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6705389" cy="292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179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6" y="276075"/>
            <a:ext cx="7514152" cy="624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929454" y="5786454"/>
            <a:ext cx="100013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Lisosoma</a:t>
            </a:r>
            <a:endParaRPr lang="es-AR" sz="1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Aparatos y sistemas</a:t>
            </a:r>
            <a:endParaRPr lang="es-AR" dirty="0"/>
          </a:p>
        </p:txBody>
      </p:sp>
      <p:sp>
        <p:nvSpPr>
          <p:cNvPr id="18434" name="AutoShape 2" descr="El cuerpo humano para niños - escena en 3D - Educación digital y  aprendizaje Moza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7659637" cy="419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Niveles de organización</a:t>
            </a:r>
            <a:endParaRPr lang="es-AR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857364"/>
            <a:ext cx="4500594" cy="482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Archivo:Organizaciónorganismos.jpg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2143140" cy="5262334"/>
          </a:xfrm>
          <a:prstGeom prst="rect">
            <a:avLst/>
          </a:prstGeom>
          <a:noFill/>
        </p:spPr>
      </p:pic>
      <p:sp>
        <p:nvSpPr>
          <p:cNvPr id="3" name="2 Rectángulo redondeado"/>
          <p:cNvSpPr/>
          <p:nvPr/>
        </p:nvSpPr>
        <p:spPr>
          <a:xfrm>
            <a:off x="5286380" y="2285992"/>
            <a:ext cx="3357586" cy="19288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Los diferentes sistemas </a:t>
            </a:r>
            <a:r>
              <a:rPr lang="es-AR" b="1" dirty="0" smtClean="0">
                <a:solidFill>
                  <a:schemeClr val="tx1"/>
                </a:solidFill>
              </a:rPr>
              <a:t>dependen</a:t>
            </a:r>
            <a:r>
              <a:rPr lang="es-AR" dirty="0" smtClean="0">
                <a:solidFill>
                  <a:schemeClr val="tx1"/>
                </a:solidFill>
              </a:rPr>
              <a:t> unos de otros.</a:t>
            </a: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4" name="3 Imagen" descr="De izquierda a derecha: una célula muscular, muchas células musculares juntas que forman tejido muscular, órgano formado por tejido muscular (vejiga), y sistema de órganos formado por los riñones, uréteres, vejiga y uretra. 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572008"/>
            <a:ext cx="5839530" cy="14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928926" y="714356"/>
            <a:ext cx="3357586" cy="19288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Los organismos multicelulares necesitan </a:t>
            </a:r>
            <a:r>
              <a:rPr lang="es-AR" b="1" dirty="0" smtClean="0">
                <a:solidFill>
                  <a:schemeClr val="tx1"/>
                </a:solidFill>
              </a:rPr>
              <a:t>sistemas especializados</a:t>
            </a:r>
            <a:r>
              <a:rPr lang="es-AR" dirty="0" smtClean="0">
                <a:solidFill>
                  <a:schemeClr val="tx1"/>
                </a:solidFill>
              </a:rPr>
              <a:t>.</a:t>
            </a:r>
            <a:endParaRPr lang="es-A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00100" y="357166"/>
            <a:ext cx="3357586" cy="19288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En cada nivel de organización la </a:t>
            </a:r>
            <a:r>
              <a:rPr lang="es-AR" b="1" dirty="0" smtClean="0">
                <a:solidFill>
                  <a:schemeClr val="tx1"/>
                </a:solidFill>
              </a:rPr>
              <a:t>estructura</a:t>
            </a:r>
            <a:r>
              <a:rPr lang="es-AR" dirty="0" smtClean="0">
                <a:solidFill>
                  <a:schemeClr val="tx1"/>
                </a:solidFill>
              </a:rPr>
              <a:t> está estrechamente relacionada con la </a:t>
            </a:r>
            <a:r>
              <a:rPr lang="es-AR" b="1" dirty="0" smtClean="0">
                <a:solidFill>
                  <a:schemeClr val="tx1"/>
                </a:solidFill>
              </a:rPr>
              <a:t>función</a:t>
            </a:r>
            <a:r>
              <a:rPr lang="es-AR" dirty="0" smtClean="0">
                <a:solidFill>
                  <a:schemeClr val="tx1"/>
                </a:solidFill>
              </a:rPr>
              <a:t> que cumple.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5143504" y="571480"/>
            <a:ext cx="2786082" cy="15716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>
                <a:solidFill>
                  <a:schemeClr val="tx1"/>
                </a:solidFill>
              </a:rPr>
              <a:t>TEJIDOS</a:t>
            </a:r>
          </a:p>
          <a:p>
            <a:pPr algn="ctr"/>
            <a:endParaRPr lang="es-A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AR" sz="1600" dirty="0" smtClean="0">
                <a:solidFill>
                  <a:schemeClr val="accent1">
                    <a:lumMod val="75000"/>
                  </a:schemeClr>
                </a:solidFill>
              </a:rPr>
              <a:t>Cuatro tipos de tejidos básicos:</a:t>
            </a:r>
            <a:endParaRPr lang="es-A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4286248" y="1000108"/>
            <a:ext cx="92869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4572000" y="2571744"/>
            <a:ext cx="4214842" cy="371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1- Tejido epitelial:</a:t>
            </a:r>
          </a:p>
          <a:p>
            <a:pPr lvl="0"/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- Recubre y aísla algunos órganos.</a:t>
            </a:r>
          </a:p>
          <a:p>
            <a:pPr lvl="0"/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- Capa externa de la piel.</a:t>
            </a:r>
          </a:p>
          <a:p>
            <a:pPr lvl="0"/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2- Tejido muscular:</a:t>
            </a:r>
          </a:p>
          <a:p>
            <a:pPr lvl="0"/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- Músculo cardíaco.</a:t>
            </a:r>
          </a:p>
          <a:p>
            <a:pPr lvl="0"/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- Músculo estriado.</a:t>
            </a:r>
          </a:p>
          <a:p>
            <a:pPr lvl="0"/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- Músculo liso.</a:t>
            </a:r>
          </a:p>
          <a:p>
            <a:pPr lvl="0"/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3- Tejido conectivo:</a:t>
            </a:r>
          </a:p>
          <a:p>
            <a:pPr lvl="0"/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- Tejido adiposo.</a:t>
            </a:r>
          </a:p>
          <a:p>
            <a:pPr lvl="0"/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- Tejido óseo.</a:t>
            </a:r>
          </a:p>
          <a:p>
            <a:pPr lvl="0"/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4- Tejido nervioso:</a:t>
            </a:r>
          </a:p>
          <a:p>
            <a:pPr lvl="0"/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- Sistema Nervioso Central.</a:t>
            </a:r>
          </a:p>
          <a:p>
            <a:pPr lvl="0"/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- Sistema Nervioso Periférico.</a:t>
            </a:r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6082" name="Picture 2" descr="Cuáles son tipos de tejidos del cuerpo humano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587" y="2571744"/>
            <a:ext cx="3842223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00034" y="357166"/>
            <a:ext cx="8001056" cy="61436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1- Tejido epitelial:</a:t>
            </a:r>
          </a:p>
          <a:p>
            <a:pPr lvl="0"/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- Recubre y aísla algunos órganos.</a:t>
            </a:r>
          </a:p>
          <a:p>
            <a:pPr lvl="0">
              <a:buFontTx/>
              <a:buChar char="-"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Capa externa de la piel.</a:t>
            </a:r>
          </a:p>
          <a:p>
            <a:pPr lvl="0">
              <a:buFontTx/>
              <a:buChar char="-"/>
            </a:pPr>
            <a:endParaRPr lang="es-A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s-A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s-A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2- Tejido muscular:</a:t>
            </a:r>
          </a:p>
          <a:p>
            <a:pPr lvl="0"/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- Músculo cardíaco.</a:t>
            </a:r>
          </a:p>
          <a:p>
            <a:pPr lvl="0"/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- Músculo estriado.</a:t>
            </a:r>
          </a:p>
          <a:p>
            <a:pPr lvl="0">
              <a:buFontTx/>
              <a:buChar char="-"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Músculo liso.</a:t>
            </a:r>
          </a:p>
          <a:p>
            <a:pPr lvl="0">
              <a:buFontTx/>
              <a:buChar char="-"/>
            </a:pPr>
            <a:endParaRPr lang="es-A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s-A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Tx/>
              <a:buChar char="-"/>
            </a:pPr>
            <a:endParaRPr lang="es-A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3- Tejido conectivo:</a:t>
            </a:r>
          </a:p>
          <a:p>
            <a:pPr lvl="0"/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- Tejido laxo.</a:t>
            </a:r>
          </a:p>
          <a:p>
            <a:pPr lvl="0">
              <a:buFontTx/>
              <a:buChar char="-"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 Tejido denso.</a:t>
            </a:r>
          </a:p>
          <a:p>
            <a:pPr lvl="0">
              <a:buFontTx/>
              <a:buChar char="-"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 Tejidos especializados.</a:t>
            </a:r>
          </a:p>
          <a:p>
            <a:pPr lvl="0">
              <a:buFontTx/>
              <a:buChar char="-"/>
            </a:pPr>
            <a:endParaRPr lang="es-A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Tx/>
              <a:buChar char="-"/>
            </a:pPr>
            <a:endParaRPr lang="es-A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4- Tejido nervioso:</a:t>
            </a:r>
          </a:p>
          <a:p>
            <a:pPr lvl="0"/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- Sistema Nervioso Central.</a:t>
            </a:r>
          </a:p>
          <a:p>
            <a:pPr lvl="0"/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- Sistema Nervioso Periférico.</a:t>
            </a:r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Imagen" descr="adipocito tipos de celula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714356"/>
            <a:ext cx="13430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Imagen que muestra tres células que recubren el intestino delgado. Cada célula contiene un núcleo y está rodeada por una membrana plasmática. La parte superior de las células tiene microvellosidades que dan hacia la cavidad de la que se absorberán sustancias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928670"/>
            <a:ext cx="17430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De izquierda a derecha. Células de músculo liso, células de músculo esquelético y células de músculo cardiaco. Las células de músculo liso no tienen estrías, mientras que las células de musculo esquelético sí tienen. Las células de músculo cardiaco tienen estrías, pero a diferencia de las células de músculo esquelético mulitnucleadas, solo tienen un núcleo. El tejido muscular cardiaco además tiene discos intercalares, regiones especializadas que corren a lo largo de la membrana plasmática que unen células cardiacas adyacentes y ayudan a pasar el impulso eléctrico de célula a célula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143248"/>
            <a:ext cx="534543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musculo esqueletico tipos de celulas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786058"/>
            <a:ext cx="1952625" cy="14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El tejido conectivo laxo está compuesto de fibras elásticas y de colágeno ligeramente entretejidas. Las fibras y demás componentes de la matriz de tejido conectivo son secretados por fibloblastos. "/>
          <p:cNvPicPr/>
          <p:nvPr/>
        </p:nvPicPr>
        <p:blipFill>
          <a:blip r:embed="rId6" cstate="print"/>
          <a:srcRect t="12971"/>
          <a:stretch>
            <a:fillRect/>
          </a:stretch>
        </p:blipFill>
        <p:spPr bwMode="auto">
          <a:xfrm>
            <a:off x="3428992" y="4071942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Imagen de una neurona. La neurona tiene proyecciones llamadas dendritas que reciben señales, y proyecciones llamadas axones que envían señales. También se muestran dos tipos de células gliales: los astrocitos, que regulan el ambiente químico de la célula nerviosa, y los oligodendrocitos que aislan al axon para que el impulso nervioso se transfiera más eficientemente. 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786322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85918" y="571480"/>
            <a:ext cx="2143140" cy="10715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>
                <a:solidFill>
                  <a:schemeClr val="tx1"/>
                </a:solidFill>
              </a:rPr>
              <a:t>TEJIDOS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5286380" y="357166"/>
            <a:ext cx="2786082" cy="15716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>
                <a:solidFill>
                  <a:schemeClr val="tx1"/>
                </a:solidFill>
              </a:rPr>
              <a:t>ÓRGANOS</a:t>
            </a:r>
            <a:endParaRPr lang="es-A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Imagen" descr="Sección transversal del tracto gastrointestinal. De afuera hacia adentro: vasos sanguíneos, redes de nervios en las capas de músculo liso, tejido conectivo, más músculo liso, otra capa de tejido conectivo, tejido epitelial, y espacio vacío en el centro como vía para el alimento digerido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472918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derecha"/>
          <p:cNvSpPr/>
          <p:nvPr/>
        </p:nvSpPr>
        <p:spPr>
          <a:xfrm>
            <a:off x="3857620" y="857232"/>
            <a:ext cx="150019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 redondeado"/>
          <p:cNvSpPr/>
          <p:nvPr/>
        </p:nvSpPr>
        <p:spPr>
          <a:xfrm>
            <a:off x="5500694" y="2643182"/>
            <a:ext cx="3429024" cy="22145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>
                <a:solidFill>
                  <a:schemeClr val="tx1"/>
                </a:solidFill>
              </a:rPr>
              <a:t>APARATOS Y SISTEMAS</a:t>
            </a:r>
            <a:endParaRPr lang="es-A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7500958" y="1714488"/>
            <a:ext cx="500066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Picture 2" descr="Aparatos del cuerpo humano - Atlas de Anatomía"/>
          <p:cNvPicPr>
            <a:picLocks noChangeAspect="1" noChangeArrowheads="1"/>
          </p:cNvPicPr>
          <p:nvPr/>
        </p:nvPicPr>
        <p:blipFill>
          <a:blip r:embed="rId3"/>
          <a:srcRect t="50146"/>
          <a:stretch>
            <a:fillRect/>
          </a:stretch>
        </p:blipFill>
        <p:spPr bwMode="auto">
          <a:xfrm>
            <a:off x="4786314" y="5081621"/>
            <a:ext cx="3990975" cy="1633527"/>
          </a:xfrm>
          <a:prstGeom prst="rect">
            <a:avLst/>
          </a:prstGeom>
          <a:noFill/>
        </p:spPr>
      </p:pic>
      <p:pic>
        <p:nvPicPr>
          <p:cNvPr id="9" name="Picture 2" descr="Aparatos del cuerpo humano - Atlas de Anatomía"/>
          <p:cNvPicPr>
            <a:picLocks noChangeAspect="1" noChangeArrowheads="1"/>
          </p:cNvPicPr>
          <p:nvPr/>
        </p:nvPicPr>
        <p:blipFill>
          <a:blip r:embed="rId3"/>
          <a:srcRect b="49854"/>
          <a:stretch>
            <a:fillRect/>
          </a:stretch>
        </p:blipFill>
        <p:spPr bwMode="auto">
          <a:xfrm>
            <a:off x="785786" y="5072074"/>
            <a:ext cx="3990975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Definición de biología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La </a:t>
            </a:r>
            <a:r>
              <a:rPr lang="es-AR" b="1" dirty="0" smtClean="0"/>
              <a:t>Sociedad Real de Biología</a:t>
            </a:r>
            <a:r>
              <a:rPr lang="es-AR" dirty="0" smtClean="0"/>
              <a:t> </a:t>
            </a:r>
            <a:r>
              <a:rPr lang="es-AR" i="1" dirty="0" smtClean="0"/>
              <a:t>(</a:t>
            </a:r>
            <a:r>
              <a:rPr lang="es-AR" i="1" dirty="0" err="1" smtClean="0"/>
              <a:t>The</a:t>
            </a:r>
            <a:r>
              <a:rPr lang="es-AR" i="1" dirty="0" smtClean="0"/>
              <a:t> Royal </a:t>
            </a:r>
            <a:r>
              <a:rPr lang="es-AR" i="1" dirty="0" err="1" smtClean="0"/>
              <a:t>Society</a:t>
            </a:r>
            <a:r>
              <a:rPr lang="es-AR" i="1" dirty="0" smtClean="0"/>
              <a:t> of </a:t>
            </a:r>
            <a:r>
              <a:rPr lang="es-AR" i="1" dirty="0" err="1" smtClean="0"/>
              <a:t>Biology</a:t>
            </a:r>
            <a:r>
              <a:rPr lang="es-AR" i="1" dirty="0" smtClean="0"/>
              <a:t>) </a:t>
            </a:r>
            <a:r>
              <a:rPr lang="es-AR" dirty="0" smtClean="0"/>
              <a:t>define la BIOLOGÍA como "</a:t>
            </a:r>
            <a:r>
              <a:rPr lang="es-AR" dirty="0" smtClean="0">
                <a:solidFill>
                  <a:schemeClr val="accent4">
                    <a:lumMod val="75000"/>
                  </a:schemeClr>
                </a:solidFill>
              </a:rPr>
              <a:t>la ciencia de la vida y de los organismos vivos, incluyendo su estructura, función, crecimiento, evolución, distribución y taxonomía</a:t>
            </a:r>
            <a:r>
              <a:rPr lang="es-AR" dirty="0" smtClean="0"/>
              <a:t>". </a:t>
            </a:r>
            <a:endParaRPr lang="es-AR" dirty="0"/>
          </a:p>
        </p:txBody>
      </p:sp>
      <p:pic>
        <p:nvPicPr>
          <p:cNvPr id="22530" name="Picture 2" descr="Biología - Concepto, historia, importancia y ram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420" y="3779400"/>
            <a:ext cx="5548298" cy="2864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istemas del Cuerpo Humano - Concepto y característic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00306"/>
            <a:ext cx="7691438" cy="396109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714348" y="357166"/>
            <a:ext cx="2357454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dirty="0" smtClean="0"/>
              <a:t>Partes de un sistema pueden desempeñar un papel en otro sistema</a:t>
            </a:r>
            <a:r>
              <a:rPr lang="es-AR" sz="1600" dirty="0" smtClean="0"/>
              <a:t>.</a:t>
            </a:r>
            <a:endParaRPr lang="es-AR" sz="1600" dirty="0"/>
          </a:p>
        </p:txBody>
      </p:sp>
      <p:sp>
        <p:nvSpPr>
          <p:cNvPr id="4" name="3 Rectángulo"/>
          <p:cNvSpPr/>
          <p:nvPr/>
        </p:nvSpPr>
        <p:spPr>
          <a:xfrm>
            <a:off x="3357554" y="642918"/>
            <a:ext cx="2357454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dirty="0" smtClean="0"/>
              <a:t>Existe superposición funcional entre los distintos sistemas</a:t>
            </a:r>
            <a:r>
              <a:rPr lang="es-AR" sz="1600" dirty="0" smtClean="0"/>
              <a:t>. </a:t>
            </a:r>
            <a:endParaRPr lang="es-AR" sz="1600" dirty="0"/>
          </a:p>
        </p:txBody>
      </p:sp>
      <p:sp>
        <p:nvSpPr>
          <p:cNvPr id="5" name="4 Rectángulo"/>
          <p:cNvSpPr/>
          <p:nvPr/>
        </p:nvSpPr>
        <p:spPr>
          <a:xfrm>
            <a:off x="6072198" y="928670"/>
            <a:ext cx="2357454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dirty="0" smtClean="0"/>
              <a:t>Los sistemas de órganos también trabajan juntos.</a:t>
            </a:r>
            <a:endParaRPr lang="es-A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6128" y="675061"/>
            <a:ext cx="8260672" cy="1039427"/>
          </a:xfrm>
        </p:spPr>
        <p:txBody>
          <a:bodyPr>
            <a:noAutofit/>
          </a:bodyPr>
          <a:lstStyle/>
          <a:p>
            <a:r>
              <a:rPr lang="es-AR" sz="2800" b="1" dirty="0" smtClean="0"/>
              <a:t>CONTROL Y COORDINACIÓN: sistema nervioso y sistema endocrino</a:t>
            </a:r>
            <a:r>
              <a:rPr lang="es-AR" sz="2800" dirty="0" smtClean="0"/>
              <a:t/>
            </a:r>
            <a:br>
              <a:rPr lang="es-AR" sz="2800" dirty="0" smtClean="0"/>
            </a:br>
            <a:endParaRPr lang="es-AR" sz="2800" dirty="0"/>
          </a:p>
        </p:txBody>
      </p:sp>
      <p:pic>
        <p:nvPicPr>
          <p:cNvPr id="3074" name="Picture 2" descr="APB2 - CONTROL EN EL SISTEMA ENDOCRINO Y NERVIO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47" y="1643050"/>
            <a:ext cx="5286375" cy="515302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6357950" y="2000240"/>
            <a:ext cx="2214578" cy="4071966"/>
          </a:xfrm>
          <a:prstGeom prst="rect">
            <a:avLst/>
          </a:prstGeom>
          <a:solidFill>
            <a:srgbClr val="F8FB7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accent2">
                    <a:lumMod val="50000"/>
                  </a:schemeClr>
                </a:solidFill>
              </a:rPr>
              <a:t>La supervivencia del organismo depende de la actividad integrada de todos los sistemas de órganos, con frecuencia coordinada por los </a:t>
            </a:r>
            <a:r>
              <a:rPr lang="es-AR" b="1" dirty="0" smtClean="0">
                <a:solidFill>
                  <a:schemeClr val="accent2">
                    <a:lumMod val="50000"/>
                  </a:schemeClr>
                </a:solidFill>
              </a:rPr>
              <a:t>sistemas endocrino y nervioso</a:t>
            </a:r>
            <a:r>
              <a:rPr lang="es-AR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/>
            <a:endParaRPr lang="es-A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erebro de dibujos animados dando el visto bueno y hablar fotomural •  fotomurales cerebral, membrana, empollón | myloview.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13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21" y="3068960"/>
            <a:ext cx="3810000" cy="3286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Almacenamiento de acceso secuencial"/>
          <p:cNvSpPr/>
          <p:nvPr/>
        </p:nvSpPr>
        <p:spPr>
          <a:xfrm rot="919947">
            <a:off x="1808109" y="1202563"/>
            <a:ext cx="4222329" cy="2717774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7652" name="Picture 4" descr="44 ideas de Gracias | imagenes para dar gracias, imágenes de gracias,  graci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05" t="28312" r="10934" b="29185"/>
          <a:stretch/>
        </p:blipFill>
        <p:spPr bwMode="auto">
          <a:xfrm rot="1254929">
            <a:off x="2252688" y="1918911"/>
            <a:ext cx="3333169" cy="1285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37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Definición de biología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s-AR" dirty="0" smtClean="0"/>
              <a:t>La </a:t>
            </a:r>
            <a:r>
              <a:rPr lang="es-AR" b="1" dirty="0" smtClean="0"/>
              <a:t>Sociedad Americana de Biología Celular</a:t>
            </a:r>
            <a:r>
              <a:rPr lang="es-AR" dirty="0" smtClean="0"/>
              <a:t> </a:t>
            </a:r>
            <a:r>
              <a:rPr lang="es-AR" i="1" dirty="0" smtClean="0"/>
              <a:t>(American </a:t>
            </a:r>
            <a:r>
              <a:rPr lang="es-AR" i="1" dirty="0" err="1" smtClean="0"/>
              <a:t>Society</a:t>
            </a:r>
            <a:r>
              <a:rPr lang="es-AR" i="1" dirty="0" smtClean="0"/>
              <a:t> </a:t>
            </a:r>
            <a:r>
              <a:rPr lang="es-AR" i="1" dirty="0" err="1" smtClean="0"/>
              <a:t>for</a:t>
            </a:r>
            <a:r>
              <a:rPr lang="es-AR" i="1" dirty="0" smtClean="0"/>
              <a:t> </a:t>
            </a:r>
            <a:r>
              <a:rPr lang="es-AR" i="1" dirty="0" err="1" smtClean="0"/>
              <a:t>Cell</a:t>
            </a:r>
            <a:r>
              <a:rPr lang="es-AR" i="1" dirty="0" smtClean="0"/>
              <a:t> </a:t>
            </a:r>
            <a:r>
              <a:rPr lang="es-AR" i="1" dirty="0" err="1" smtClean="0"/>
              <a:t>Biology</a:t>
            </a:r>
            <a:r>
              <a:rPr lang="es-AR" i="1" dirty="0" smtClean="0"/>
              <a:t>) </a:t>
            </a:r>
            <a:r>
              <a:rPr lang="es-AR" dirty="0" smtClean="0"/>
              <a:t>define la BIOLOGÍA como "</a:t>
            </a:r>
            <a:r>
              <a:rPr lang="es-AR" dirty="0" smtClean="0">
                <a:solidFill>
                  <a:schemeClr val="accent4">
                    <a:lumMod val="75000"/>
                  </a:schemeClr>
                </a:solidFill>
              </a:rPr>
              <a:t>la ciencia que estudia la estructura, función, crecimiento, origen, evolución y distribución de los seres vivos y sus partes componentes, así como la interacción entre ellos y con el entorno</a:t>
            </a:r>
            <a:r>
              <a:rPr lang="es-AR" dirty="0" smtClean="0"/>
              <a:t>". </a:t>
            </a:r>
            <a:endParaRPr lang="es-AR" dirty="0"/>
          </a:p>
        </p:txBody>
      </p:sp>
      <p:pic>
        <p:nvPicPr>
          <p:cNvPr id="21506" name="Picture 2" descr="Biología Evolutiva - Facultad de Ciencias Médicas de la UNCUY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18390"/>
            <a:ext cx="4286280" cy="242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oría celular – Repositorio de Objetos de Aprendizaje UG"/>
          <p:cNvPicPr>
            <a:picLocks noChangeAspect="1" noChangeArrowheads="1"/>
          </p:cNvPicPr>
          <p:nvPr/>
        </p:nvPicPr>
        <p:blipFill>
          <a:blip r:embed="rId2"/>
          <a:srcRect l="773" r="326"/>
          <a:stretch>
            <a:fillRect/>
          </a:stretch>
        </p:blipFill>
        <p:spPr bwMode="auto">
          <a:xfrm>
            <a:off x="0" y="857232"/>
            <a:ext cx="9144000" cy="5200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célula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Es la </a:t>
            </a:r>
            <a:r>
              <a:rPr lang="es-AR" b="1" dirty="0" smtClean="0">
                <a:solidFill>
                  <a:schemeClr val="accent4">
                    <a:lumMod val="75000"/>
                  </a:schemeClr>
                </a:solidFill>
              </a:rPr>
              <a:t>unidad básica de la vida</a:t>
            </a:r>
            <a:r>
              <a:rPr lang="es-AR" dirty="0" smtClean="0"/>
              <a:t>.</a:t>
            </a:r>
          </a:p>
          <a:p>
            <a:r>
              <a:rPr lang="es-AR" dirty="0" smtClean="0"/>
              <a:t>Las células pueden vivir independientemente, constituyendo los </a:t>
            </a:r>
            <a:r>
              <a:rPr lang="es-AR" b="1" dirty="0" smtClean="0">
                <a:solidFill>
                  <a:schemeClr val="accent4">
                    <a:lumMod val="75000"/>
                  </a:schemeClr>
                </a:solidFill>
              </a:rPr>
              <a:t>organismos unicelulares</a:t>
            </a:r>
            <a:r>
              <a:rPr lang="es-AR" dirty="0" smtClean="0"/>
              <a:t>, o agrupadas formando parte de </a:t>
            </a:r>
            <a:r>
              <a:rPr lang="es-AR" b="1" dirty="0" smtClean="0">
                <a:solidFill>
                  <a:schemeClr val="accent4">
                    <a:lumMod val="75000"/>
                  </a:schemeClr>
                </a:solidFill>
              </a:rPr>
              <a:t>organismos pluricelulares</a:t>
            </a:r>
            <a:r>
              <a:rPr lang="es-AR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es-AR" dirty="0"/>
          </a:p>
        </p:txBody>
      </p:sp>
      <p:pic>
        <p:nvPicPr>
          <p:cNvPr id="8194" name="Picture 2" descr="Biología Celular | CK-12 Found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857628"/>
            <a:ext cx="4572032" cy="2643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organismos unicelulares </a:t>
            </a:r>
            <a:br>
              <a:rPr lang="es-AR" dirty="0" smtClean="0"/>
            </a:br>
            <a:r>
              <a:rPr lang="es-AR" dirty="0" smtClean="0"/>
              <a:t>y pluricelulares</a:t>
            </a:r>
            <a:endParaRPr lang="es-A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17606" t="36328" r="17606" b="21679"/>
          <a:stretch>
            <a:fillRect/>
          </a:stretch>
        </p:blipFill>
        <p:spPr bwMode="auto">
          <a:xfrm>
            <a:off x="357158" y="2428868"/>
            <a:ext cx="842968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organismos unicelulares </a:t>
            </a:r>
            <a:br>
              <a:rPr lang="es-AR" dirty="0" smtClean="0"/>
            </a:br>
            <a:r>
              <a:rPr lang="es-AR" dirty="0" smtClean="0"/>
              <a:t>y pluricelulares</a:t>
            </a:r>
            <a:endParaRPr lang="es-AR" dirty="0"/>
          </a:p>
        </p:txBody>
      </p:sp>
      <p:pic>
        <p:nvPicPr>
          <p:cNvPr id="27650" name="Picture 2" descr="LA AMEBA HIDRA, AMOEBA PROTEUS ▷ | * * Como escapada de la m… | Flick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4286248" cy="3214686"/>
          </a:xfrm>
          <a:prstGeom prst="rect">
            <a:avLst/>
          </a:prstGeom>
          <a:noFill/>
        </p:spPr>
      </p:pic>
      <p:pic>
        <p:nvPicPr>
          <p:cNvPr id="27652" name="Picture 4" descr="El dibujo del cuerpo humano - FOROAL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71744"/>
            <a:ext cx="4000480" cy="400048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547664" y="5157192"/>
            <a:ext cx="1476164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AMEBA</a:t>
            </a:r>
            <a:endParaRPr lang="es-A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977034" y="1916832"/>
            <a:ext cx="14761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SER HUMANO</a:t>
            </a:r>
            <a:endParaRPr lang="es-A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Tipos de células</a:t>
            </a:r>
            <a:endParaRPr lang="es-AR" dirty="0"/>
          </a:p>
        </p:txBody>
      </p:sp>
      <p:pic>
        <p:nvPicPr>
          <p:cNvPr id="4" name="3 Imagen" descr="Tipos de célula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95496"/>
            <a:ext cx="865826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3276</TotalTime>
  <Words>977</Words>
  <Application>Microsoft Office PowerPoint</Application>
  <PresentationFormat>Presentación en pantalla (4:3)</PresentationFormat>
  <Paragraphs>128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Boticario</vt:lpstr>
      <vt:lpstr>BIOLOGÍA</vt:lpstr>
      <vt:lpstr>Definición de biología</vt:lpstr>
      <vt:lpstr>Definición de biología</vt:lpstr>
      <vt:lpstr>Definición de biología</vt:lpstr>
      <vt:lpstr>Diapositiva 5</vt:lpstr>
      <vt:lpstr>célula</vt:lpstr>
      <vt:lpstr>organismos unicelulares  y pluricelulares</vt:lpstr>
      <vt:lpstr>organismos unicelulares  y pluricelulares</vt:lpstr>
      <vt:lpstr>Tipos de células</vt:lpstr>
      <vt:lpstr>Tipos de células</vt:lpstr>
      <vt:lpstr>Células eucariotas</vt:lpstr>
      <vt:lpstr>Diapositiva 12</vt:lpstr>
      <vt:lpstr>Diapositiva 13</vt:lpstr>
      <vt:lpstr>Organelas de las  Células eucariotas</vt:lpstr>
      <vt:lpstr>1- membrana plasmática</vt:lpstr>
      <vt:lpstr>2- núcleo</vt:lpstr>
      <vt:lpstr>3- citoplasma</vt:lpstr>
      <vt:lpstr>4- Retículo endoplasmático</vt:lpstr>
      <vt:lpstr>5- aparato de golgi</vt:lpstr>
      <vt:lpstr>6- LISOSOMAS</vt:lpstr>
      <vt:lpstr>7- MITOCONDRIA</vt:lpstr>
      <vt:lpstr>8- CITOESQUELETO</vt:lpstr>
      <vt:lpstr>Diapositiva 23</vt:lpstr>
      <vt:lpstr>Aparatos y sistemas</vt:lpstr>
      <vt:lpstr>Niveles de organización</vt:lpstr>
      <vt:lpstr>Diapositiva 26</vt:lpstr>
      <vt:lpstr>Diapositiva 27</vt:lpstr>
      <vt:lpstr>Diapositiva 28</vt:lpstr>
      <vt:lpstr>Diapositiva 29</vt:lpstr>
      <vt:lpstr>Diapositiva 30</vt:lpstr>
      <vt:lpstr>CONTROL Y COORDINACIÓN: sistema nervioso y sistema endocrino 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Eugenia</dc:creator>
  <cp:lastModifiedBy>María Eugenia Roibón</cp:lastModifiedBy>
  <cp:revision>99</cp:revision>
  <dcterms:created xsi:type="dcterms:W3CDTF">2022-03-29T18:12:46Z</dcterms:created>
  <dcterms:modified xsi:type="dcterms:W3CDTF">2024-03-17T01:31:18Z</dcterms:modified>
</cp:coreProperties>
</file>