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0" r:id="rId4"/>
  </p:sldMasterIdLst>
  <p:notesMasterIdLst>
    <p:notesMasterId r:id="rId14"/>
  </p:notesMasterIdLst>
  <p:handoutMasterIdLst>
    <p:handoutMasterId r:id="rId15"/>
  </p:handout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BA4A5-B52A-49CE-8631-DA7D7140109F}" v="2024" dt="2023-10-18T20:43:28.484"/>
    <p1510:client id="{D1A20AD4-A047-2BFD-3849-D7F698A00382}" v="41" dt="2023-10-25T20:23:49.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2" d="100"/>
          <a:sy n="72" d="100"/>
        </p:scale>
        <p:origin x="522" y="78"/>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A62C2-9B9C-4BC0-9B46-E4451C9EB452}"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2338E8F-718E-4E59-B9B9-4C3B24F9A3E2}">
      <dgm:prSet/>
      <dgm:spPr/>
      <dgm:t>
        <a:bodyPr/>
        <a:lstStyle/>
        <a:p>
          <a:r>
            <a:rPr lang="es-ES"/>
            <a:t>Como tarea: de hacerse o mostrarse (relación-substancia).</a:t>
          </a:r>
          <a:endParaRPr lang="en-US"/>
        </a:p>
      </dgm:t>
    </dgm:pt>
    <dgm:pt modelId="{16DD3543-AA41-4561-8E10-BB9992DD6DF1}" type="parTrans" cxnId="{9515B5D2-4FE6-4BD8-8423-EEBE2C63D47F}">
      <dgm:prSet/>
      <dgm:spPr/>
      <dgm:t>
        <a:bodyPr/>
        <a:lstStyle/>
        <a:p>
          <a:endParaRPr lang="en-US"/>
        </a:p>
      </dgm:t>
    </dgm:pt>
    <dgm:pt modelId="{BF4C14B0-7449-4CE1-B3BD-DFB88491CE90}" type="sibTrans" cxnId="{9515B5D2-4FE6-4BD8-8423-EEBE2C63D47F}">
      <dgm:prSet/>
      <dgm:spPr/>
      <dgm:t>
        <a:bodyPr/>
        <a:lstStyle/>
        <a:p>
          <a:endParaRPr lang="en-US"/>
        </a:p>
      </dgm:t>
    </dgm:pt>
    <dgm:pt modelId="{E9CFC773-8866-436E-9DCB-EA106B3D219B}">
      <dgm:prSet/>
      <dgm:spPr/>
      <dgm:t>
        <a:bodyPr/>
        <a:lstStyle/>
        <a:p>
          <a:r>
            <a:rPr lang="es-ES"/>
            <a:t>Como auto relación: es decir, en relación consigo mismo.</a:t>
          </a:r>
          <a:endParaRPr lang="en-US"/>
        </a:p>
      </dgm:t>
    </dgm:pt>
    <dgm:pt modelId="{208FF5CC-40CC-4B10-B816-79F921B90687}" type="parTrans" cxnId="{1766958C-16DB-49A6-934A-B6B93B025D9B}">
      <dgm:prSet/>
      <dgm:spPr/>
      <dgm:t>
        <a:bodyPr/>
        <a:lstStyle/>
        <a:p>
          <a:endParaRPr lang="en-US"/>
        </a:p>
      </dgm:t>
    </dgm:pt>
    <dgm:pt modelId="{A04CE0F5-C5C2-45F9-ABE5-F00B411F01A3}" type="sibTrans" cxnId="{1766958C-16DB-49A6-934A-B6B93B025D9B}">
      <dgm:prSet/>
      <dgm:spPr/>
      <dgm:t>
        <a:bodyPr/>
        <a:lstStyle/>
        <a:p>
          <a:endParaRPr lang="en-US"/>
        </a:p>
      </dgm:t>
    </dgm:pt>
    <dgm:pt modelId="{4A4145BA-D2B4-4B0D-AAE4-91A2C5CA1CAB}">
      <dgm:prSet/>
      <dgm:spPr/>
      <dgm:t>
        <a:bodyPr/>
        <a:lstStyle/>
        <a:p>
          <a:r>
            <a:rPr lang="es-ES"/>
            <a:t>Como hetero relación: es decir, en relación con el mundo.</a:t>
          </a:r>
          <a:endParaRPr lang="en-US"/>
        </a:p>
      </dgm:t>
    </dgm:pt>
    <dgm:pt modelId="{CC979086-2EE5-4148-AE93-8BFF4B5EDDC1}" type="parTrans" cxnId="{2EFE66D0-B573-48B1-AC5B-7B341FE85373}">
      <dgm:prSet/>
      <dgm:spPr/>
      <dgm:t>
        <a:bodyPr/>
        <a:lstStyle/>
        <a:p>
          <a:endParaRPr lang="en-US"/>
        </a:p>
      </dgm:t>
    </dgm:pt>
    <dgm:pt modelId="{65481193-DF06-41DA-9877-70675D18F3DB}" type="sibTrans" cxnId="{2EFE66D0-B573-48B1-AC5B-7B341FE85373}">
      <dgm:prSet/>
      <dgm:spPr/>
      <dgm:t>
        <a:bodyPr/>
        <a:lstStyle/>
        <a:p>
          <a:endParaRPr lang="en-US"/>
        </a:p>
      </dgm:t>
    </dgm:pt>
    <dgm:pt modelId="{227001AC-5491-4559-A119-11E615B5E158}" type="pres">
      <dgm:prSet presAssocID="{46BA62C2-9B9C-4BC0-9B46-E4451C9EB452}" presName="root" presStyleCnt="0">
        <dgm:presLayoutVars>
          <dgm:dir/>
          <dgm:resizeHandles val="exact"/>
        </dgm:presLayoutVars>
      </dgm:prSet>
      <dgm:spPr/>
    </dgm:pt>
    <dgm:pt modelId="{ED2DED8D-236E-4A8E-817B-37AC536EA039}" type="pres">
      <dgm:prSet presAssocID="{C2338E8F-718E-4E59-B9B9-4C3B24F9A3E2}" presName="compNode" presStyleCnt="0"/>
      <dgm:spPr/>
    </dgm:pt>
    <dgm:pt modelId="{535F0D62-2021-4F6C-93BF-4E722F70D5CA}" type="pres">
      <dgm:prSet presAssocID="{C2338E8F-718E-4E59-B9B9-4C3B24F9A3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bros"/>
        </a:ext>
      </dgm:extLst>
    </dgm:pt>
    <dgm:pt modelId="{41FA1738-7EB5-4331-BA16-95823E7A5130}" type="pres">
      <dgm:prSet presAssocID="{C2338E8F-718E-4E59-B9B9-4C3B24F9A3E2}" presName="spaceRect" presStyleCnt="0"/>
      <dgm:spPr/>
    </dgm:pt>
    <dgm:pt modelId="{C7625C1C-D4A3-4704-A5A8-868F4E8ECFD2}" type="pres">
      <dgm:prSet presAssocID="{C2338E8F-718E-4E59-B9B9-4C3B24F9A3E2}" presName="textRect" presStyleLbl="revTx" presStyleIdx="0" presStyleCnt="3">
        <dgm:presLayoutVars>
          <dgm:chMax val="1"/>
          <dgm:chPref val="1"/>
        </dgm:presLayoutVars>
      </dgm:prSet>
      <dgm:spPr/>
    </dgm:pt>
    <dgm:pt modelId="{BEF55A41-5666-432B-A813-E86A1B02B67A}" type="pres">
      <dgm:prSet presAssocID="{BF4C14B0-7449-4CE1-B3BD-DFB88491CE90}" presName="sibTrans" presStyleCnt="0"/>
      <dgm:spPr/>
    </dgm:pt>
    <dgm:pt modelId="{5B321FB8-DEC4-4920-B118-8FDD4129341C}" type="pres">
      <dgm:prSet presAssocID="{E9CFC773-8866-436E-9DCB-EA106B3D219B}" presName="compNode" presStyleCnt="0"/>
      <dgm:spPr/>
    </dgm:pt>
    <dgm:pt modelId="{81205D54-8FED-44E1-A2D0-E369136445DA}" type="pres">
      <dgm:prSet presAssocID="{E9CFC773-8866-436E-9DCB-EA106B3D219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bre con relleno sólido"/>
        </a:ext>
      </dgm:extLst>
    </dgm:pt>
    <dgm:pt modelId="{234B75EF-3E23-40DA-8728-F54F8C0B50FD}" type="pres">
      <dgm:prSet presAssocID="{E9CFC773-8866-436E-9DCB-EA106B3D219B}" presName="spaceRect" presStyleCnt="0"/>
      <dgm:spPr/>
    </dgm:pt>
    <dgm:pt modelId="{19FBD909-8F8A-4D2C-B06D-A588D8024FA1}" type="pres">
      <dgm:prSet presAssocID="{E9CFC773-8866-436E-9DCB-EA106B3D219B}" presName="textRect" presStyleLbl="revTx" presStyleIdx="1" presStyleCnt="3">
        <dgm:presLayoutVars>
          <dgm:chMax val="1"/>
          <dgm:chPref val="1"/>
        </dgm:presLayoutVars>
      </dgm:prSet>
      <dgm:spPr/>
    </dgm:pt>
    <dgm:pt modelId="{B2B60B4D-1AEB-4EF4-B6A6-84E820D3B7C8}" type="pres">
      <dgm:prSet presAssocID="{A04CE0F5-C5C2-45F9-ABE5-F00B411F01A3}" presName="sibTrans" presStyleCnt="0"/>
      <dgm:spPr/>
    </dgm:pt>
    <dgm:pt modelId="{A9A9546F-B85A-4098-A266-E9FC110FAE62}" type="pres">
      <dgm:prSet presAssocID="{4A4145BA-D2B4-4B0D-AAE4-91A2C5CA1CAB}" presName="compNode" presStyleCnt="0"/>
      <dgm:spPr/>
    </dgm:pt>
    <dgm:pt modelId="{3815021D-6DBA-4F28-9574-95DA7B69AC6C}" type="pres">
      <dgm:prSet presAssocID="{4A4145BA-D2B4-4B0D-AAE4-91A2C5CA1C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exiones"/>
        </a:ext>
      </dgm:extLst>
    </dgm:pt>
    <dgm:pt modelId="{CB4202B5-C0F1-4D4D-9142-5F1012B28C2A}" type="pres">
      <dgm:prSet presAssocID="{4A4145BA-D2B4-4B0D-AAE4-91A2C5CA1CAB}" presName="spaceRect" presStyleCnt="0"/>
      <dgm:spPr/>
    </dgm:pt>
    <dgm:pt modelId="{AED0237E-3D81-446E-AEC6-47707D26F4ED}" type="pres">
      <dgm:prSet presAssocID="{4A4145BA-D2B4-4B0D-AAE4-91A2C5CA1CAB}" presName="textRect" presStyleLbl="revTx" presStyleIdx="2" presStyleCnt="3">
        <dgm:presLayoutVars>
          <dgm:chMax val="1"/>
          <dgm:chPref val="1"/>
        </dgm:presLayoutVars>
      </dgm:prSet>
      <dgm:spPr/>
    </dgm:pt>
  </dgm:ptLst>
  <dgm:cxnLst>
    <dgm:cxn modelId="{A1874F12-83C4-4979-B848-0998510D0284}" type="presOf" srcId="{4A4145BA-D2B4-4B0D-AAE4-91A2C5CA1CAB}" destId="{AED0237E-3D81-446E-AEC6-47707D26F4ED}" srcOrd="0" destOrd="0" presId="urn:microsoft.com/office/officeart/2018/2/layout/IconLabelList"/>
    <dgm:cxn modelId="{1766958C-16DB-49A6-934A-B6B93B025D9B}" srcId="{46BA62C2-9B9C-4BC0-9B46-E4451C9EB452}" destId="{E9CFC773-8866-436E-9DCB-EA106B3D219B}" srcOrd="1" destOrd="0" parTransId="{208FF5CC-40CC-4B10-B816-79F921B90687}" sibTransId="{A04CE0F5-C5C2-45F9-ABE5-F00B411F01A3}"/>
    <dgm:cxn modelId="{2B028D92-D1CC-496C-8B53-69AE0010619C}" type="presOf" srcId="{C2338E8F-718E-4E59-B9B9-4C3B24F9A3E2}" destId="{C7625C1C-D4A3-4704-A5A8-868F4E8ECFD2}" srcOrd="0" destOrd="0" presId="urn:microsoft.com/office/officeart/2018/2/layout/IconLabelList"/>
    <dgm:cxn modelId="{261256C5-11B8-4AC9-886B-430F1E97719E}" type="presOf" srcId="{46BA62C2-9B9C-4BC0-9B46-E4451C9EB452}" destId="{227001AC-5491-4559-A119-11E615B5E158}" srcOrd="0" destOrd="0" presId="urn:microsoft.com/office/officeart/2018/2/layout/IconLabelList"/>
    <dgm:cxn modelId="{2EFE66D0-B573-48B1-AC5B-7B341FE85373}" srcId="{46BA62C2-9B9C-4BC0-9B46-E4451C9EB452}" destId="{4A4145BA-D2B4-4B0D-AAE4-91A2C5CA1CAB}" srcOrd="2" destOrd="0" parTransId="{CC979086-2EE5-4148-AE93-8BFF4B5EDDC1}" sibTransId="{65481193-DF06-41DA-9877-70675D18F3DB}"/>
    <dgm:cxn modelId="{9515B5D2-4FE6-4BD8-8423-EEBE2C63D47F}" srcId="{46BA62C2-9B9C-4BC0-9B46-E4451C9EB452}" destId="{C2338E8F-718E-4E59-B9B9-4C3B24F9A3E2}" srcOrd="0" destOrd="0" parTransId="{16DD3543-AA41-4561-8E10-BB9992DD6DF1}" sibTransId="{BF4C14B0-7449-4CE1-B3BD-DFB88491CE90}"/>
    <dgm:cxn modelId="{A35B70D8-254F-4351-B805-CDE1509565C3}" type="presOf" srcId="{E9CFC773-8866-436E-9DCB-EA106B3D219B}" destId="{19FBD909-8F8A-4D2C-B06D-A588D8024FA1}" srcOrd="0" destOrd="0" presId="urn:microsoft.com/office/officeart/2018/2/layout/IconLabelList"/>
    <dgm:cxn modelId="{A4140EF3-5F22-4339-BE20-56A2A384F0FB}" type="presParOf" srcId="{227001AC-5491-4559-A119-11E615B5E158}" destId="{ED2DED8D-236E-4A8E-817B-37AC536EA039}" srcOrd="0" destOrd="0" presId="urn:microsoft.com/office/officeart/2018/2/layout/IconLabelList"/>
    <dgm:cxn modelId="{F18232D2-9BDF-4317-9166-F40F1628CEFC}" type="presParOf" srcId="{ED2DED8D-236E-4A8E-817B-37AC536EA039}" destId="{535F0D62-2021-4F6C-93BF-4E722F70D5CA}" srcOrd="0" destOrd="0" presId="urn:microsoft.com/office/officeart/2018/2/layout/IconLabelList"/>
    <dgm:cxn modelId="{DF5D0D7A-2931-4386-9EC0-6B14C36FF384}" type="presParOf" srcId="{ED2DED8D-236E-4A8E-817B-37AC536EA039}" destId="{41FA1738-7EB5-4331-BA16-95823E7A5130}" srcOrd="1" destOrd="0" presId="urn:microsoft.com/office/officeart/2018/2/layout/IconLabelList"/>
    <dgm:cxn modelId="{0913A144-6487-4F9D-8C3D-6A61FD370824}" type="presParOf" srcId="{ED2DED8D-236E-4A8E-817B-37AC536EA039}" destId="{C7625C1C-D4A3-4704-A5A8-868F4E8ECFD2}" srcOrd="2" destOrd="0" presId="urn:microsoft.com/office/officeart/2018/2/layout/IconLabelList"/>
    <dgm:cxn modelId="{E38C73E5-28E8-4F58-B4D3-149030957964}" type="presParOf" srcId="{227001AC-5491-4559-A119-11E615B5E158}" destId="{BEF55A41-5666-432B-A813-E86A1B02B67A}" srcOrd="1" destOrd="0" presId="urn:microsoft.com/office/officeart/2018/2/layout/IconLabelList"/>
    <dgm:cxn modelId="{C7C456CD-EA7F-4C18-BFA9-0EF471E87B3C}" type="presParOf" srcId="{227001AC-5491-4559-A119-11E615B5E158}" destId="{5B321FB8-DEC4-4920-B118-8FDD4129341C}" srcOrd="2" destOrd="0" presId="urn:microsoft.com/office/officeart/2018/2/layout/IconLabelList"/>
    <dgm:cxn modelId="{84572808-4B52-4D97-BC45-69F4C6552BFA}" type="presParOf" srcId="{5B321FB8-DEC4-4920-B118-8FDD4129341C}" destId="{81205D54-8FED-44E1-A2D0-E369136445DA}" srcOrd="0" destOrd="0" presId="urn:microsoft.com/office/officeart/2018/2/layout/IconLabelList"/>
    <dgm:cxn modelId="{DE6B4B1B-7F75-4D1A-9523-E64905941889}" type="presParOf" srcId="{5B321FB8-DEC4-4920-B118-8FDD4129341C}" destId="{234B75EF-3E23-40DA-8728-F54F8C0B50FD}" srcOrd="1" destOrd="0" presId="urn:microsoft.com/office/officeart/2018/2/layout/IconLabelList"/>
    <dgm:cxn modelId="{68FDD061-EE90-4D77-B0C9-294CA4C3F104}" type="presParOf" srcId="{5B321FB8-DEC4-4920-B118-8FDD4129341C}" destId="{19FBD909-8F8A-4D2C-B06D-A588D8024FA1}" srcOrd="2" destOrd="0" presId="urn:microsoft.com/office/officeart/2018/2/layout/IconLabelList"/>
    <dgm:cxn modelId="{AD482489-692F-4115-8D8B-B765B19CD9EF}" type="presParOf" srcId="{227001AC-5491-4559-A119-11E615B5E158}" destId="{B2B60B4D-1AEB-4EF4-B6A6-84E820D3B7C8}" srcOrd="3" destOrd="0" presId="urn:microsoft.com/office/officeart/2018/2/layout/IconLabelList"/>
    <dgm:cxn modelId="{E0C9E7B2-3AB3-43CE-934F-AFF45213634B}" type="presParOf" srcId="{227001AC-5491-4559-A119-11E615B5E158}" destId="{A9A9546F-B85A-4098-A266-E9FC110FAE62}" srcOrd="4" destOrd="0" presId="urn:microsoft.com/office/officeart/2018/2/layout/IconLabelList"/>
    <dgm:cxn modelId="{0E6FF65A-B813-43DF-B017-674D9D72A023}" type="presParOf" srcId="{A9A9546F-B85A-4098-A266-E9FC110FAE62}" destId="{3815021D-6DBA-4F28-9574-95DA7B69AC6C}" srcOrd="0" destOrd="0" presId="urn:microsoft.com/office/officeart/2018/2/layout/IconLabelList"/>
    <dgm:cxn modelId="{0A649894-4644-42E4-BA9E-DF8ADEAE7446}" type="presParOf" srcId="{A9A9546F-B85A-4098-A266-E9FC110FAE62}" destId="{CB4202B5-C0F1-4D4D-9142-5F1012B28C2A}" srcOrd="1" destOrd="0" presId="urn:microsoft.com/office/officeart/2018/2/layout/IconLabelList"/>
    <dgm:cxn modelId="{D8B224AA-B976-4EAF-BCE6-5965F0B03698}" type="presParOf" srcId="{A9A9546F-B85A-4098-A266-E9FC110FAE62}" destId="{AED0237E-3D81-446E-AEC6-47707D26F4E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F0D62-2021-4F6C-93BF-4E722F70D5CA}">
      <dsp:nvSpPr>
        <dsp:cNvPr id="0" name=""/>
        <dsp:cNvSpPr/>
      </dsp:nvSpPr>
      <dsp:spPr>
        <a:xfrm>
          <a:off x="939158" y="307512"/>
          <a:ext cx="959473" cy="9594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25C1C-D4A3-4704-A5A8-868F4E8ECFD2}">
      <dsp:nvSpPr>
        <dsp:cNvPr id="0" name=""/>
        <dsp:cNvSpPr/>
      </dsp:nvSpPr>
      <dsp:spPr>
        <a:xfrm>
          <a:off x="352813" y="1574282"/>
          <a:ext cx="21321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kern="1200"/>
            <a:t>Como tarea: de hacerse o mostrarse (relación-substancia).</a:t>
          </a:r>
          <a:endParaRPr lang="en-US" sz="1800" kern="1200"/>
        </a:p>
      </dsp:txBody>
      <dsp:txXfrm>
        <a:off x="352813" y="1574282"/>
        <a:ext cx="2132164" cy="720000"/>
      </dsp:txXfrm>
    </dsp:sp>
    <dsp:sp modelId="{81205D54-8FED-44E1-A2D0-E369136445DA}">
      <dsp:nvSpPr>
        <dsp:cNvPr id="0" name=""/>
        <dsp:cNvSpPr/>
      </dsp:nvSpPr>
      <dsp:spPr>
        <a:xfrm>
          <a:off x="3444450" y="307512"/>
          <a:ext cx="959473" cy="95947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FBD909-8F8A-4D2C-B06D-A588D8024FA1}">
      <dsp:nvSpPr>
        <dsp:cNvPr id="0" name=""/>
        <dsp:cNvSpPr/>
      </dsp:nvSpPr>
      <dsp:spPr>
        <a:xfrm>
          <a:off x="2858105" y="1574282"/>
          <a:ext cx="21321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kern="1200"/>
            <a:t>Como auto relación: es decir, en relación consigo mismo.</a:t>
          </a:r>
          <a:endParaRPr lang="en-US" sz="1800" kern="1200"/>
        </a:p>
      </dsp:txBody>
      <dsp:txXfrm>
        <a:off x="2858105" y="1574282"/>
        <a:ext cx="2132164" cy="720000"/>
      </dsp:txXfrm>
    </dsp:sp>
    <dsp:sp modelId="{3815021D-6DBA-4F28-9574-95DA7B69AC6C}">
      <dsp:nvSpPr>
        <dsp:cNvPr id="0" name=""/>
        <dsp:cNvSpPr/>
      </dsp:nvSpPr>
      <dsp:spPr>
        <a:xfrm>
          <a:off x="2191804" y="2827323"/>
          <a:ext cx="959473" cy="9594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D0237E-3D81-446E-AEC6-47707D26F4ED}">
      <dsp:nvSpPr>
        <dsp:cNvPr id="0" name=""/>
        <dsp:cNvSpPr/>
      </dsp:nvSpPr>
      <dsp:spPr>
        <a:xfrm>
          <a:off x="1605459" y="4094093"/>
          <a:ext cx="21321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kern="1200"/>
            <a:t>Como hetero relación: es decir, en relación con el mundo.</a:t>
          </a:r>
          <a:endParaRPr lang="en-US" sz="1800" kern="1200"/>
        </a:p>
      </dsp:txBody>
      <dsp:txXfrm>
        <a:off x="1605459" y="4094093"/>
        <a:ext cx="2132164"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0F4BBFF-7B19-4753-B8A7-8D50A740D6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F643C96-5A56-4684-8405-22A34969E2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97C1AA-FF83-46F1-AE44-13EF3F205396}" type="datetimeFigureOut">
              <a:rPr lang="es-ES" smtClean="0"/>
              <a:t>25/10/2023</a:t>
            </a:fld>
            <a:endParaRPr lang="es-ES"/>
          </a:p>
        </p:txBody>
      </p:sp>
      <p:sp>
        <p:nvSpPr>
          <p:cNvPr id="4" name="Marcador de pie de página 3">
            <a:extLst>
              <a:ext uri="{FF2B5EF4-FFF2-40B4-BE49-F238E27FC236}">
                <a16:creationId xmlns:a16="http://schemas.microsoft.com/office/drawing/2014/main" id="{DB0A0F9E-FC2F-45E8-A9D1-CCD45F33C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6657A2A0-244E-4F33-B8E4-3B8F3B49E8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49D11E-3E26-4C8F-A941-77E0BAAC2B8B}" type="slidenum">
              <a:rPr lang="es-ES" smtClean="0"/>
              <a:t>‹Nº›</a:t>
            </a:fld>
            <a:endParaRPr lang="es-ES"/>
          </a:p>
        </p:txBody>
      </p:sp>
    </p:spTree>
    <p:extLst>
      <p:ext uri="{BB962C8B-B14F-4D97-AF65-F5344CB8AC3E}">
        <p14:creationId xmlns:p14="http://schemas.microsoft.com/office/powerpoint/2010/main" val="2627793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80AEF-0EAB-477F-9CC3-A11DCB4C742B}" type="datetimeFigureOut">
              <a:rPr lang="es-ES" noProof="0" smtClean="0"/>
              <a:t>25/10/2023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3AF63-7124-4064-B1D4-D428E32A34E0}" type="slidenum">
              <a:rPr lang="es-ES" noProof="0" smtClean="0"/>
              <a:t>‹Nº›</a:t>
            </a:fld>
            <a:endParaRPr lang="es-ES" noProof="0"/>
          </a:p>
        </p:txBody>
      </p:sp>
    </p:spTree>
    <p:extLst>
      <p:ext uri="{BB962C8B-B14F-4D97-AF65-F5344CB8AC3E}">
        <p14:creationId xmlns:p14="http://schemas.microsoft.com/office/powerpoint/2010/main" val="31739921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7C43AF63-7124-4064-B1D4-D428E32A34E0}" type="slidenum">
              <a:rPr lang="es-ES" smtClean="0"/>
              <a:t>1</a:t>
            </a:fld>
            <a:endParaRPr lang="es-ES"/>
          </a:p>
        </p:txBody>
      </p:sp>
    </p:spTree>
    <p:extLst>
      <p:ext uri="{BB962C8B-B14F-4D97-AF65-F5344CB8AC3E}">
        <p14:creationId xmlns:p14="http://schemas.microsoft.com/office/powerpoint/2010/main" val="140917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‹Nº›</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070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27967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12667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22679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‹Nº›</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3144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17778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87480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86163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23894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29454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10/25/2023</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907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‹Nº›</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10/25/2023</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32380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23" r:id="rId6"/>
    <p:sldLayoutId id="2147483719" r:id="rId7"/>
    <p:sldLayoutId id="2147483720" r:id="rId8"/>
    <p:sldLayoutId id="2147483721" r:id="rId9"/>
    <p:sldLayoutId id="2147483722" r:id="rId10"/>
    <p:sldLayoutId id="2147483724"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25">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7">
            <a:extLst>
              <a:ext uri="{FF2B5EF4-FFF2-40B4-BE49-F238E27FC236}">
                <a16:creationId xmlns:a16="http://schemas.microsoft.com/office/drawing/2014/main" id="{B191E377-3C4E-4C42-B42C-858169F3A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a:extLst>
              <a:ext uri="{FF2B5EF4-FFF2-40B4-BE49-F238E27FC236}">
                <a16:creationId xmlns:a16="http://schemas.microsoft.com/office/drawing/2014/main" id="{239CBBA5-B451-9697-14D6-C5535F90382A}"/>
              </a:ext>
            </a:extLst>
          </p:cNvPr>
          <p:cNvPicPr>
            <a:picLocks noChangeAspect="1"/>
          </p:cNvPicPr>
          <p:nvPr/>
        </p:nvPicPr>
        <p:blipFill rotWithShape="1">
          <a:blip r:embed="rId3">
            <a:alphaModFix amt="41000"/>
          </a:blip>
          <a:srcRect b="43750"/>
          <a:stretch/>
        </p:blipFill>
        <p:spPr>
          <a:xfrm>
            <a:off x="-1" y="1"/>
            <a:ext cx="12192001" cy="6857999"/>
          </a:xfrm>
          <a:prstGeom prst="rect">
            <a:avLst/>
          </a:prstGeom>
        </p:spPr>
      </p:pic>
      <p:sp>
        <p:nvSpPr>
          <p:cNvPr id="2" name="Título 1"/>
          <p:cNvSpPr>
            <a:spLocks noGrp="1"/>
          </p:cNvSpPr>
          <p:nvPr>
            <p:ph type="ctrTitle"/>
          </p:nvPr>
        </p:nvSpPr>
        <p:spPr>
          <a:xfrm>
            <a:off x="2455401" y="1066801"/>
            <a:ext cx="7272408" cy="2077328"/>
          </a:xfrm>
          <a:effectLst>
            <a:outerShdw blurRad="38100" dist="12700" dir="2700000" algn="tl" rotWithShape="0">
              <a:prstClr val="black">
                <a:alpha val="40000"/>
              </a:prstClr>
            </a:outerShdw>
          </a:effectLst>
        </p:spPr>
        <p:txBody>
          <a:bodyPr rtlCol="0" anchor="b">
            <a:normAutofit/>
          </a:bodyPr>
          <a:lstStyle/>
          <a:p>
            <a:r>
              <a:rPr lang="es-ES">
                <a:solidFill>
                  <a:schemeClr val="bg1"/>
                </a:solidFill>
              </a:rPr>
              <a:t>La persona</a:t>
            </a:r>
          </a:p>
        </p:txBody>
      </p:sp>
      <p:sp>
        <p:nvSpPr>
          <p:cNvPr id="3" name="Subtítulo 2"/>
          <p:cNvSpPr>
            <a:spLocks noGrp="1"/>
          </p:cNvSpPr>
          <p:nvPr>
            <p:ph type="subTitle" idx="1"/>
          </p:nvPr>
        </p:nvSpPr>
        <p:spPr>
          <a:xfrm>
            <a:off x="3558988" y="4876803"/>
            <a:ext cx="5074022" cy="1257295"/>
          </a:xfrm>
          <a:effectLst>
            <a:outerShdw blurRad="38100" dist="12700" dir="2700000" algn="tl" rotWithShape="0">
              <a:prstClr val="black">
                <a:alpha val="40000"/>
              </a:prstClr>
            </a:outerShdw>
          </a:effectLst>
        </p:spPr>
        <p:txBody>
          <a:bodyPr rtlCol="0" anchor="t">
            <a:normAutofit lnSpcReduction="10000"/>
          </a:bodyPr>
          <a:lstStyle/>
          <a:p>
            <a:r>
              <a:rPr lang="es-ES" b="1" dirty="0">
                <a:solidFill>
                  <a:schemeClr val="bg1"/>
                </a:solidFill>
              </a:rPr>
              <a:t>Unidad IV</a:t>
            </a:r>
          </a:p>
          <a:p>
            <a:r>
              <a:rPr lang="es-ES" dirty="0">
                <a:solidFill>
                  <a:schemeClr val="bg1"/>
                </a:solidFill>
              </a:rPr>
              <a:t>Antropología Filosófica - Martillero Público</a:t>
            </a:r>
          </a:p>
          <a:p>
            <a:r>
              <a:rPr lang="es-ES" dirty="0">
                <a:solidFill>
                  <a:schemeClr val="bg1"/>
                </a:solidFill>
              </a:rPr>
              <a:t>2023</a:t>
            </a:r>
          </a:p>
        </p:txBody>
      </p:sp>
      <p:grpSp>
        <p:nvGrpSpPr>
          <p:cNvPr id="30" name="Group 29">
            <a:extLst>
              <a:ext uri="{FF2B5EF4-FFF2-40B4-BE49-F238E27FC236}">
                <a16:creationId xmlns:a16="http://schemas.microsoft.com/office/drawing/2014/main" id="{91B7537E-7B93-4306-B9DF-4CD583E0AA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37480"/>
            <a:ext cx="867485" cy="115439"/>
            <a:chOff x="8910933" y="1861308"/>
            <a:chExt cx="867485" cy="115439"/>
          </a:xfrm>
        </p:grpSpPr>
        <p:sp>
          <p:nvSpPr>
            <p:cNvPr id="31" name="Rectangle 30">
              <a:extLst>
                <a:ext uri="{FF2B5EF4-FFF2-40B4-BE49-F238E27FC236}">
                  <a16:creationId xmlns:a16="http://schemas.microsoft.com/office/drawing/2014/main" id="{00AB796C-11E6-468E-9C0D-38940D8E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2" name="Straight Connector 31">
              <a:extLst>
                <a:ext uri="{FF2B5EF4-FFF2-40B4-BE49-F238E27FC236}">
                  <a16:creationId xmlns:a16="http://schemas.microsoft.com/office/drawing/2014/main" id="{0FC9ACE4-DF02-4B56-B482-DDAD2EC090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9CC309-9401-4122-8206-A304650EFC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32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153F439-7234-4C9C-D864-E09A607AE1D2}"/>
              </a:ext>
            </a:extLst>
          </p:cNvPr>
          <p:cNvSpPr>
            <a:spLocks noGrp="1"/>
          </p:cNvSpPr>
          <p:nvPr>
            <p:ph type="title"/>
          </p:nvPr>
        </p:nvSpPr>
        <p:spPr>
          <a:xfrm>
            <a:off x="6849264" y="733100"/>
            <a:ext cx="4618836" cy="1275669"/>
          </a:xfrm>
        </p:spPr>
        <p:txBody>
          <a:bodyPr vert="horz" lIns="91440" tIns="45720" rIns="91440" bIns="45720" rtlCol="0" anchor="b">
            <a:normAutofit/>
          </a:bodyPr>
          <a:lstStyle/>
          <a:p>
            <a:pPr algn="ctr"/>
            <a:r>
              <a:rPr lang="en-US"/>
              <a:t>Aproximaciones al concepto de "persona"</a:t>
            </a:r>
          </a:p>
        </p:txBody>
      </p:sp>
      <p:sp>
        <p:nvSpPr>
          <p:cNvPr id="3" name="Marcador de contenido 2">
            <a:extLst>
              <a:ext uri="{FF2B5EF4-FFF2-40B4-BE49-F238E27FC236}">
                <a16:creationId xmlns:a16="http://schemas.microsoft.com/office/drawing/2014/main" id="{7B4A78CC-4CE6-D2F3-6252-D9BCC5B38088}"/>
              </a:ext>
            </a:extLst>
          </p:cNvPr>
          <p:cNvSpPr>
            <a:spLocks noGrp="1"/>
          </p:cNvSpPr>
          <p:nvPr>
            <p:ph type="body" sz="half" idx="2"/>
          </p:nvPr>
        </p:nvSpPr>
        <p:spPr>
          <a:xfrm>
            <a:off x="7182615" y="2216151"/>
            <a:ext cx="3943575" cy="3390900"/>
          </a:xfrm>
        </p:spPr>
        <p:txBody>
          <a:bodyPr vert="horz" lIns="91440" tIns="45720" rIns="91440" bIns="45720" rtlCol="0" anchor="t">
            <a:normAutofit/>
          </a:bodyPr>
          <a:lstStyle/>
          <a:p>
            <a:pPr marL="342900" indent="-342900" algn="ctr">
              <a:buFont typeface="Calibri"/>
              <a:buChar char="-"/>
            </a:pPr>
            <a:r>
              <a:rPr lang="en-US"/>
              <a:t>Etimología</a:t>
            </a:r>
          </a:p>
          <a:p>
            <a:pPr marL="342900" indent="-342900" algn="ctr">
              <a:buFont typeface="Calibri"/>
              <a:buChar char="-"/>
            </a:pPr>
            <a:r>
              <a:rPr lang="en-US"/>
              <a:t>Sentido común</a:t>
            </a:r>
          </a:p>
          <a:p>
            <a:pPr marL="342900" indent="-342900" algn="ctr">
              <a:buFont typeface="Calibri"/>
              <a:buChar char="-"/>
            </a:pPr>
            <a:r>
              <a:rPr lang="en-US"/>
              <a:t>Sentido general</a:t>
            </a:r>
          </a:p>
          <a:p>
            <a:pPr marL="342900" indent="-342900" algn="ctr">
              <a:buFont typeface="Calibri"/>
              <a:buChar char="-"/>
            </a:pPr>
            <a:r>
              <a:rPr lang="en-US"/>
              <a:t>Relaciones entre cuerpo y alma</a:t>
            </a:r>
          </a:p>
        </p:txBody>
      </p:sp>
      <p:pic>
        <p:nvPicPr>
          <p:cNvPr id="5" name="Picture 4" descr="Símbolo de transgénero recortado">
            <a:extLst>
              <a:ext uri="{FF2B5EF4-FFF2-40B4-BE49-F238E27FC236}">
                <a16:creationId xmlns:a16="http://schemas.microsoft.com/office/drawing/2014/main" id="{42ADDADF-B807-6EFA-F3BE-666CF1A4A87E}"/>
              </a:ext>
            </a:extLst>
          </p:cNvPr>
          <p:cNvPicPr>
            <a:picLocks noChangeAspect="1"/>
          </p:cNvPicPr>
          <p:nvPr/>
        </p:nvPicPr>
        <p:blipFill rotWithShape="1">
          <a:blip r:embed="rId2">
            <a:alphaModFix/>
          </a:blip>
          <a:srcRect l="21767" r="18899" b="-1"/>
          <a:stretch/>
        </p:blipFill>
        <p:spPr>
          <a:xfrm>
            <a:off x="1682" y="10"/>
            <a:ext cx="6096000" cy="6857990"/>
          </a:xfrm>
          <a:prstGeom prst="rect">
            <a:avLst/>
          </a:prstGeom>
        </p:spPr>
      </p:pic>
      <p:grpSp>
        <p:nvGrpSpPr>
          <p:cNvPr id="18" name="Group 17">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9" name="Rectangle 18">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0" name="Straight Connector 19">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917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reeform: Shape 25">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7">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98"/>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948CB8D-3BB8-3F58-BA63-34E819D01FB9}"/>
              </a:ext>
            </a:extLst>
          </p:cNvPr>
          <p:cNvPicPr>
            <a:picLocks noChangeAspect="1"/>
          </p:cNvPicPr>
          <p:nvPr/>
        </p:nvPicPr>
        <p:blipFill rotWithShape="1">
          <a:blip r:embed="rId2"/>
          <a:srcRect t="16286"/>
          <a:stretch/>
        </p:blipFill>
        <p:spPr>
          <a:xfrm>
            <a:off x="20" y="-5798"/>
            <a:ext cx="12191980" cy="6863798"/>
          </a:xfrm>
          <a:prstGeom prst="rect">
            <a:avLst/>
          </a:prstGeom>
        </p:spPr>
      </p:pic>
      <p:sp>
        <p:nvSpPr>
          <p:cNvPr id="43" name="Rectangle 29">
            <a:extLst>
              <a:ext uri="{FF2B5EF4-FFF2-40B4-BE49-F238E27FC236}">
                <a16:creationId xmlns:a16="http://schemas.microsoft.com/office/drawing/2014/main" id="{EA7FD6EC-4D99-4AB0-9AC8-CFBD9D47C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1" y="723900"/>
            <a:ext cx="10744199" cy="5398604"/>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A9995A-C5E7-892D-AC32-48827DC16929}"/>
              </a:ext>
            </a:extLst>
          </p:cNvPr>
          <p:cNvSpPr>
            <a:spLocks noGrp="1"/>
          </p:cNvSpPr>
          <p:nvPr>
            <p:ph type="title"/>
          </p:nvPr>
        </p:nvSpPr>
        <p:spPr>
          <a:xfrm>
            <a:off x="1857829" y="1074057"/>
            <a:ext cx="8476343" cy="1033077"/>
          </a:xfrm>
        </p:spPr>
        <p:txBody>
          <a:bodyPr vert="horz" lIns="91440" tIns="45720" rIns="91440" bIns="45720" rtlCol="0" anchor="b">
            <a:normAutofit/>
          </a:bodyPr>
          <a:lstStyle/>
          <a:p>
            <a:pPr algn="ctr"/>
            <a:r>
              <a:rPr lang="en-US"/>
              <a:t>Etimológicamente: </a:t>
            </a:r>
          </a:p>
        </p:txBody>
      </p:sp>
      <p:sp>
        <p:nvSpPr>
          <p:cNvPr id="4" name="Marcador de texto 3">
            <a:extLst>
              <a:ext uri="{FF2B5EF4-FFF2-40B4-BE49-F238E27FC236}">
                <a16:creationId xmlns:a16="http://schemas.microsoft.com/office/drawing/2014/main" id="{3164169E-032D-AD99-32D5-D774E992C002}"/>
              </a:ext>
            </a:extLst>
          </p:cNvPr>
          <p:cNvSpPr>
            <a:spLocks noGrp="1"/>
          </p:cNvSpPr>
          <p:nvPr>
            <p:ph type="body" sz="half" idx="2"/>
          </p:nvPr>
        </p:nvSpPr>
        <p:spPr>
          <a:xfrm>
            <a:off x="2841812" y="2594389"/>
            <a:ext cx="6508377" cy="2447703"/>
          </a:xfrm>
        </p:spPr>
        <p:txBody>
          <a:bodyPr vert="horz" lIns="91440" tIns="45720" rIns="91440" bIns="45720" rtlCol="0">
            <a:normAutofit/>
          </a:bodyPr>
          <a:lstStyle/>
          <a:p>
            <a:pPr marL="285750" indent="-285750" algn="ctr">
              <a:buFont typeface="Calibri"/>
              <a:buChar char="-"/>
            </a:pPr>
            <a:r>
              <a:rPr lang="en-US"/>
              <a:t>Del griego "prosopon".</a:t>
            </a:r>
          </a:p>
          <a:p>
            <a:pPr algn="ctr"/>
            <a:r>
              <a:rPr lang="en-US"/>
              <a:t>"Recuerda que tú no eres otra cosa que actor de un drama, el cual será breve o largo según la voluntad del poeta. Y si a éste le place que representes la persona de un mendigo, trata de representarla en forma adecuada. Si de igual modo, te es asignada la persona de un cojo, de un magistrado, de un hombre común. Puesto que a ti sólo te corresponde el representar bien a la persona que se te destina, cualquiera que sea: corresponde a otro, elegirla." (Epicteto)</a:t>
            </a:r>
          </a:p>
        </p:txBody>
      </p:sp>
      <p:grpSp>
        <p:nvGrpSpPr>
          <p:cNvPr id="44" name="Group 31">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357309"/>
            <a:ext cx="867485" cy="115439"/>
            <a:chOff x="8910933" y="1861308"/>
            <a:chExt cx="867485" cy="115439"/>
          </a:xfrm>
        </p:grpSpPr>
        <p:sp>
          <p:nvSpPr>
            <p:cNvPr id="33" name="Rectangle 32">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33">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430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3" name="Rectangle 12">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4" name="Straight Connector 13">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7" name="Rectangle 16">
            <a:extLst>
              <a:ext uri="{FF2B5EF4-FFF2-40B4-BE49-F238E27FC236}">
                <a16:creationId xmlns:a16="http://schemas.microsoft.com/office/drawing/2014/main" id="{DB33B578-A8C0-4D0F-8846-FBE386EDC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35CC937-6B02-B553-3E3E-D6974C7B79F9}"/>
              </a:ext>
            </a:extLst>
          </p:cNvPr>
          <p:cNvSpPr>
            <a:spLocks noGrp="1"/>
          </p:cNvSpPr>
          <p:nvPr>
            <p:ph type="title"/>
          </p:nvPr>
        </p:nvSpPr>
        <p:spPr>
          <a:xfrm>
            <a:off x="1406924" y="1398850"/>
            <a:ext cx="3282152" cy="2030150"/>
          </a:xfrm>
        </p:spPr>
        <p:txBody>
          <a:bodyPr vert="horz" lIns="91440" tIns="45720" rIns="91440" bIns="45720" rtlCol="0" anchor="b">
            <a:normAutofit/>
          </a:bodyPr>
          <a:lstStyle/>
          <a:p>
            <a:pPr algn="ctr"/>
            <a:r>
              <a:rPr lang="en-US" sz="2800" kern="1200" cap="all" spc="390" baseline="0">
                <a:solidFill>
                  <a:schemeClr val="tx2"/>
                </a:solidFill>
                <a:latin typeface="+mj-lt"/>
                <a:ea typeface="+mj-ea"/>
                <a:cs typeface="+mj-cs"/>
              </a:rPr>
              <a:t>Sentido común:</a:t>
            </a:r>
          </a:p>
        </p:txBody>
      </p:sp>
      <p:sp>
        <p:nvSpPr>
          <p:cNvPr id="4" name="Marcador de texto 3">
            <a:extLst>
              <a:ext uri="{FF2B5EF4-FFF2-40B4-BE49-F238E27FC236}">
                <a16:creationId xmlns:a16="http://schemas.microsoft.com/office/drawing/2014/main" id="{670FCD8D-0262-F563-4687-431CF377DA0C}"/>
              </a:ext>
            </a:extLst>
          </p:cNvPr>
          <p:cNvSpPr>
            <a:spLocks noGrp="1"/>
          </p:cNvSpPr>
          <p:nvPr>
            <p:ph type="body" sz="half" idx="2"/>
          </p:nvPr>
        </p:nvSpPr>
        <p:spPr>
          <a:xfrm>
            <a:off x="1473536" y="3712101"/>
            <a:ext cx="3148928" cy="732541"/>
          </a:xfrm>
        </p:spPr>
        <p:txBody>
          <a:bodyPr vert="horz" lIns="91440" tIns="45720" rIns="91440" bIns="45720" rtlCol="0">
            <a:normAutofit/>
          </a:bodyPr>
          <a:lstStyle/>
          <a:p>
            <a:pPr algn="ctr">
              <a:lnSpc>
                <a:spcPct val="90000"/>
              </a:lnSpc>
            </a:pPr>
            <a:r>
              <a:rPr lang="en-US" sz="1700"/>
              <a:t>Al hombre y a sus relaciones con el mundo y consigo mismo.</a:t>
            </a:r>
          </a:p>
        </p:txBody>
      </p:sp>
      <p:pic>
        <p:nvPicPr>
          <p:cNvPr id="5" name="Marcador de posición de imagen 4">
            <a:extLst>
              <a:ext uri="{FF2B5EF4-FFF2-40B4-BE49-F238E27FC236}">
                <a16:creationId xmlns:a16="http://schemas.microsoft.com/office/drawing/2014/main" id="{9DE72DAC-FD03-E8CA-110D-FB583D16E9BF}"/>
              </a:ext>
            </a:extLst>
          </p:cNvPr>
          <p:cNvPicPr>
            <a:picLocks noGrp="1" noChangeAspect="1"/>
          </p:cNvPicPr>
          <p:nvPr>
            <p:ph type="pic" idx="1"/>
          </p:nvPr>
        </p:nvPicPr>
        <p:blipFill rotWithShape="1">
          <a:blip r:embed="rId2"/>
          <a:srcRect l="9612" r="9612"/>
          <a:stretch/>
        </p:blipFill>
        <p:spPr>
          <a:xfrm>
            <a:off x="6096000" y="10"/>
            <a:ext cx="6096000" cy="6857989"/>
          </a:xfrm>
          <a:prstGeom prst="rect">
            <a:avLst/>
          </a:prstGeom>
        </p:spPr>
      </p:pic>
      <p:grpSp>
        <p:nvGrpSpPr>
          <p:cNvPr id="23" name="Group 22">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24" name="Rectangle 23">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15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ED691F0-2EC1-5A9F-1FE5-A9795AE578A9}"/>
              </a:ext>
            </a:extLst>
          </p:cNvPr>
          <p:cNvSpPr>
            <a:spLocks noGrp="1"/>
          </p:cNvSpPr>
          <p:nvPr>
            <p:ph type="title"/>
          </p:nvPr>
        </p:nvSpPr>
        <p:spPr>
          <a:xfrm>
            <a:off x="1028700" y="1028700"/>
            <a:ext cx="4038600" cy="4800600"/>
          </a:xfrm>
        </p:spPr>
        <p:txBody>
          <a:bodyPr vert="horz" lIns="91440" tIns="45720" rIns="91440" bIns="45720" rtlCol="0" anchor="ctr">
            <a:normAutofit/>
          </a:bodyPr>
          <a:lstStyle/>
          <a:p>
            <a:pPr algn="ctr"/>
            <a:r>
              <a:rPr lang="en-US"/>
              <a:t>Sentido general:</a:t>
            </a:r>
          </a:p>
        </p:txBody>
      </p:sp>
      <p:graphicFrame>
        <p:nvGraphicFramePr>
          <p:cNvPr id="6" name="Marcador de texto 3">
            <a:extLst>
              <a:ext uri="{FF2B5EF4-FFF2-40B4-BE49-F238E27FC236}">
                <a16:creationId xmlns:a16="http://schemas.microsoft.com/office/drawing/2014/main" id="{5FB1772B-8B99-2BBA-810A-717C8B1E423C}"/>
              </a:ext>
            </a:extLst>
          </p:cNvPr>
          <p:cNvGraphicFramePr/>
          <p:nvPr>
            <p:extLst>
              <p:ext uri="{D42A27DB-BD31-4B8C-83A1-F6EECF244321}">
                <p14:modId xmlns:p14="http://schemas.microsoft.com/office/powerpoint/2010/main" val="1061771886"/>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15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760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E8C270-472B-1FFD-CC63-52E615B48CD9}"/>
              </a:ext>
            </a:extLst>
          </p:cNvPr>
          <p:cNvSpPr>
            <a:spLocks noGrp="1"/>
          </p:cNvSpPr>
          <p:nvPr>
            <p:ph type="title"/>
          </p:nvPr>
        </p:nvSpPr>
        <p:spPr>
          <a:xfrm>
            <a:off x="1305986" y="723901"/>
            <a:ext cx="6068314" cy="1288884"/>
          </a:xfrm>
        </p:spPr>
        <p:txBody>
          <a:bodyPr vert="horz" lIns="91440" tIns="45720" rIns="91440" bIns="45720" rtlCol="0" anchor="b">
            <a:normAutofit/>
          </a:bodyPr>
          <a:lstStyle/>
          <a:p>
            <a:pPr algn="ctr"/>
            <a:r>
              <a:rPr lang="en-US"/>
              <a:t>Persona como tarea:</a:t>
            </a:r>
          </a:p>
        </p:txBody>
      </p:sp>
      <p:sp>
        <p:nvSpPr>
          <p:cNvPr id="4" name="Marcador de texto 3">
            <a:extLst>
              <a:ext uri="{FF2B5EF4-FFF2-40B4-BE49-F238E27FC236}">
                <a16:creationId xmlns:a16="http://schemas.microsoft.com/office/drawing/2014/main" id="{8EE383DD-61A2-9ADD-A95C-B31671FA3D15}"/>
              </a:ext>
            </a:extLst>
          </p:cNvPr>
          <p:cNvSpPr>
            <a:spLocks noGrp="1"/>
          </p:cNvSpPr>
          <p:nvPr>
            <p:ph type="body" sz="half" idx="2"/>
          </p:nvPr>
        </p:nvSpPr>
        <p:spPr>
          <a:xfrm>
            <a:off x="1520743" y="2732545"/>
            <a:ext cx="5638800" cy="3232826"/>
          </a:xfrm>
        </p:spPr>
        <p:txBody>
          <a:bodyPr vert="horz" lIns="91440" tIns="45720" rIns="91440" bIns="45720" rtlCol="0" anchor="t">
            <a:normAutofit/>
          </a:bodyPr>
          <a:lstStyle/>
          <a:p>
            <a:pPr marL="285750" indent="-285750" algn="ctr">
              <a:buFont typeface="Calibri"/>
              <a:buChar char="-"/>
            </a:pPr>
            <a:r>
              <a:rPr lang="en-US"/>
              <a:t>Animal de logos y de polis (Aristóteles, 384-322 a. C.)</a:t>
            </a:r>
          </a:p>
          <a:p>
            <a:pPr marL="285750" indent="-285750" algn="ctr">
              <a:buFont typeface="Calibri"/>
              <a:buChar char="-"/>
            </a:pPr>
            <a:r>
              <a:rPr lang="en-US"/>
              <a:t>"Es la substancia individual de naturaleza racional" (Boecio, 480-524)</a:t>
            </a:r>
          </a:p>
          <a:p>
            <a:pPr marL="285750" indent="-285750" algn="ctr">
              <a:buFont typeface="Calibri"/>
              <a:buChar char="-"/>
            </a:pPr>
            <a:r>
              <a:rPr lang="en-US" dirty="0"/>
              <a:t>Pone de relieve </a:t>
            </a:r>
            <a:r>
              <a:rPr lang="en-US" dirty="0" err="1"/>
              <a:t>muchos</a:t>
            </a:r>
            <a:r>
              <a:rPr lang="en-US" dirty="0"/>
              <a:t> </a:t>
            </a:r>
            <a:r>
              <a:rPr lang="en-US" dirty="0" err="1"/>
              <a:t>aspectos</a:t>
            </a:r>
            <a:r>
              <a:rPr lang="en-US" dirty="0"/>
              <a:t> </a:t>
            </a:r>
            <a:r>
              <a:rPr lang="en-US" dirty="0" err="1"/>
              <a:t>importantes</a:t>
            </a:r>
            <a:r>
              <a:rPr lang="en-US" dirty="0"/>
              <a:t> del ser </a:t>
            </a:r>
            <a:r>
              <a:rPr lang="en-US" dirty="0" err="1"/>
              <a:t>humano</a:t>
            </a:r>
            <a:r>
              <a:rPr lang="en-US" dirty="0"/>
              <a:t>: la </a:t>
            </a:r>
            <a:r>
              <a:rPr lang="en-US" dirty="0" err="1"/>
              <a:t>sustancialidad</a:t>
            </a:r>
            <a:r>
              <a:rPr lang="en-US" dirty="0"/>
              <a:t>, la </a:t>
            </a:r>
            <a:r>
              <a:rPr lang="en-US" dirty="0" err="1"/>
              <a:t>individualidad</a:t>
            </a:r>
            <a:r>
              <a:rPr lang="en-US" dirty="0"/>
              <a:t> y la </a:t>
            </a:r>
            <a:r>
              <a:rPr lang="en-US" dirty="0" err="1"/>
              <a:t>naturaleza</a:t>
            </a:r>
            <a:r>
              <a:rPr lang="en-US" dirty="0"/>
              <a:t> </a:t>
            </a:r>
            <a:r>
              <a:rPr lang="en-US" dirty="0" err="1"/>
              <a:t>racional</a:t>
            </a:r>
            <a:r>
              <a:rPr lang="en-US" dirty="0"/>
              <a:t> y social.</a:t>
            </a:r>
          </a:p>
          <a:p>
            <a:pPr marL="285750" indent="-285750" algn="ctr">
              <a:buFont typeface="Calibri"/>
              <a:buChar char="-"/>
            </a:pPr>
            <a:r>
              <a:rPr lang="en-US"/>
              <a:t>Pero no tiene en cuenta la libertad, la conciencia, las relaciones interpersonales o el "yo".</a:t>
            </a:r>
          </a:p>
        </p:txBody>
      </p:sp>
      <p:pic>
        <p:nvPicPr>
          <p:cNvPr id="6" name="Imagen 5">
            <a:extLst>
              <a:ext uri="{FF2B5EF4-FFF2-40B4-BE49-F238E27FC236}">
                <a16:creationId xmlns:a16="http://schemas.microsoft.com/office/drawing/2014/main" id="{3363AF35-170F-9DC3-8158-3830EB58488A}"/>
              </a:ext>
            </a:extLst>
          </p:cNvPr>
          <p:cNvPicPr>
            <a:picLocks noChangeAspect="1"/>
          </p:cNvPicPr>
          <p:nvPr/>
        </p:nvPicPr>
        <p:blipFill rotWithShape="1">
          <a:blip r:embed="rId2"/>
          <a:srcRect t="11020" b="9061"/>
          <a:stretch/>
        </p:blipFill>
        <p:spPr>
          <a:xfrm>
            <a:off x="8555755" y="1028700"/>
            <a:ext cx="2607545" cy="2318729"/>
          </a:xfrm>
          <a:prstGeom prst="rect">
            <a:avLst/>
          </a:prstGeom>
        </p:spPr>
      </p:pic>
      <p:pic>
        <p:nvPicPr>
          <p:cNvPr id="5" name="Marcador de posición de imagen 4">
            <a:extLst>
              <a:ext uri="{FF2B5EF4-FFF2-40B4-BE49-F238E27FC236}">
                <a16:creationId xmlns:a16="http://schemas.microsoft.com/office/drawing/2014/main" id="{F5ADD81E-1809-5FBB-7752-A1DB6F3DDA23}"/>
              </a:ext>
            </a:extLst>
          </p:cNvPr>
          <p:cNvPicPr>
            <a:picLocks noGrp="1" noChangeAspect="1"/>
          </p:cNvPicPr>
          <p:nvPr>
            <p:ph type="pic" idx="1"/>
          </p:nvPr>
        </p:nvPicPr>
        <p:blipFill rotWithShape="1">
          <a:blip r:embed="rId3">
            <a:alphaModFix/>
          </a:blip>
          <a:srcRect t="1543" b="3214"/>
          <a:stretch/>
        </p:blipFill>
        <p:spPr>
          <a:xfrm>
            <a:off x="8555755" y="3510571"/>
            <a:ext cx="2607545" cy="2318729"/>
          </a:xfrm>
          <a:prstGeom prst="rect">
            <a:avLst/>
          </a:prstGeom>
        </p:spPr>
      </p:pic>
      <p:grpSp>
        <p:nvGrpSpPr>
          <p:cNvPr id="19" name="Group 18">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06401" y="2320171"/>
            <a:ext cx="867485" cy="115439"/>
            <a:chOff x="8910933" y="1861308"/>
            <a:chExt cx="867485" cy="115439"/>
          </a:xfrm>
        </p:grpSpPr>
        <p:sp>
          <p:nvSpPr>
            <p:cNvPr id="20" name="Rectangle 19">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926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4AA542-F814-162C-E99C-AFD5AC1B775C}"/>
              </a:ext>
            </a:extLst>
          </p:cNvPr>
          <p:cNvSpPr>
            <a:spLocks noGrp="1"/>
          </p:cNvSpPr>
          <p:nvPr>
            <p:ph type="title"/>
          </p:nvPr>
        </p:nvSpPr>
        <p:spPr>
          <a:xfrm>
            <a:off x="1481417" y="722376"/>
            <a:ext cx="9229167" cy="1288825"/>
          </a:xfrm>
        </p:spPr>
        <p:txBody>
          <a:bodyPr vert="horz" lIns="91440" tIns="45720" rIns="91440" bIns="45720" rtlCol="0" anchor="b">
            <a:normAutofit/>
          </a:bodyPr>
          <a:lstStyle/>
          <a:p>
            <a:pPr algn="ctr"/>
            <a:r>
              <a:rPr lang="en-US"/>
              <a:t>Persona como auto-relación:</a:t>
            </a:r>
          </a:p>
        </p:txBody>
      </p:sp>
      <p:sp>
        <p:nvSpPr>
          <p:cNvPr id="4" name="Marcador de texto 3">
            <a:extLst>
              <a:ext uri="{FF2B5EF4-FFF2-40B4-BE49-F238E27FC236}">
                <a16:creationId xmlns:a16="http://schemas.microsoft.com/office/drawing/2014/main" id="{814F15FB-B9BC-9C8C-EEC7-392908225E21}"/>
              </a:ext>
            </a:extLst>
          </p:cNvPr>
          <p:cNvSpPr>
            <a:spLocks noGrp="1"/>
          </p:cNvSpPr>
          <p:nvPr>
            <p:ph type="body" sz="half" idx="2"/>
          </p:nvPr>
        </p:nvSpPr>
        <p:spPr>
          <a:xfrm>
            <a:off x="4660900" y="2478581"/>
            <a:ext cx="5930900" cy="3028597"/>
          </a:xfrm>
        </p:spPr>
        <p:txBody>
          <a:bodyPr vert="horz" lIns="91440" tIns="45720" rIns="91440" bIns="45720" rtlCol="0" anchor="ctr">
            <a:normAutofit/>
          </a:bodyPr>
          <a:lstStyle/>
          <a:p>
            <a:pPr>
              <a:lnSpc>
                <a:spcPct val="100000"/>
              </a:lnSpc>
            </a:pPr>
            <a:r>
              <a:rPr lang="en-US" sz="1500"/>
              <a:t>Recordemos: con Descartes se iguala el concepto de "persona" con el de "yo" como conciencia.</a:t>
            </a:r>
          </a:p>
          <a:p>
            <a:pPr>
              <a:lnSpc>
                <a:spcPct val="100000"/>
              </a:lnSpc>
            </a:pPr>
            <a:r>
              <a:rPr lang="en-US" sz="1500"/>
              <a:t>"Mientras quería pensar así que todo era falso, era menester necesariamente que yo, que lo pensaba, fuese algo; y observando que esta verdad: pienso, luego soy, era tan firme y tan segura que todas las más extravagantes suposiciones de los escépticos no son capaces de quebrantarla, juzgué que podía admitirla sin escrúpulo como el primer principio de la filosofía que buscaba". (Descartes 1596-1650, Discurso del Método, 4ta. Parte.)</a:t>
            </a:r>
          </a:p>
          <a:p>
            <a:pPr>
              <a:lnSpc>
                <a:spcPct val="100000"/>
              </a:lnSpc>
            </a:pPr>
            <a:r>
              <a:rPr lang="en-US" sz="1500"/>
              <a:t>Y... ¿qué soy "yo"? Descartes dice que "yo" soy "una cosa que piensa". Para él, el "yo", consiste en ser ante todo razón, no un ser corporal. Es así como comienza una nueva etapa de la filosofía: el idealismo.</a:t>
            </a:r>
          </a:p>
        </p:txBody>
      </p:sp>
      <p:pic>
        <p:nvPicPr>
          <p:cNvPr id="8" name="Marcador de posición de imagen 7">
            <a:extLst>
              <a:ext uri="{FF2B5EF4-FFF2-40B4-BE49-F238E27FC236}">
                <a16:creationId xmlns:a16="http://schemas.microsoft.com/office/drawing/2014/main" id="{02209E11-8DB5-86D4-0317-43F944492EFD}"/>
              </a:ext>
            </a:extLst>
          </p:cNvPr>
          <p:cNvPicPr>
            <a:picLocks noGrp="1" noChangeAspect="1"/>
          </p:cNvPicPr>
          <p:nvPr>
            <p:ph type="pic" idx="1"/>
          </p:nvPr>
        </p:nvPicPr>
        <p:blipFill rotWithShape="1">
          <a:blip r:embed="rId2"/>
          <a:srcRect l="21860" r="26697" b="-2"/>
          <a:stretch/>
        </p:blipFill>
        <p:spPr>
          <a:xfrm>
            <a:off x="1481417" y="2586549"/>
            <a:ext cx="2569883" cy="2626801"/>
          </a:xfrm>
          <a:prstGeom prst="rect">
            <a:avLst/>
          </a:prstGeom>
        </p:spPr>
      </p:pic>
      <p:grpSp>
        <p:nvGrpSpPr>
          <p:cNvPr id="21" name="Group 20">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5854127"/>
            <a:ext cx="867485" cy="115439"/>
            <a:chOff x="8910933" y="1861308"/>
            <a:chExt cx="867485" cy="115439"/>
          </a:xfrm>
        </p:grpSpPr>
        <p:sp>
          <p:nvSpPr>
            <p:cNvPr id="22" name="Rectangle 21">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3" name="Straight Connector 22">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186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6B0003-78FF-0E1E-2866-A972ED14BED3}"/>
              </a:ext>
            </a:extLst>
          </p:cNvPr>
          <p:cNvSpPr>
            <a:spLocks noGrp="1"/>
          </p:cNvSpPr>
          <p:nvPr>
            <p:ph type="title"/>
          </p:nvPr>
        </p:nvSpPr>
        <p:spPr>
          <a:xfrm>
            <a:off x="1028700" y="723901"/>
            <a:ext cx="5836920" cy="1288884"/>
          </a:xfrm>
        </p:spPr>
        <p:txBody>
          <a:bodyPr vert="horz" lIns="91440" tIns="45720" rIns="91440" bIns="45720" rtlCol="0" anchor="b">
            <a:normAutofit/>
          </a:bodyPr>
          <a:lstStyle/>
          <a:p>
            <a:pPr algn="ctr"/>
            <a:r>
              <a:rPr lang="en-US"/>
              <a:t>Persona como auto-relación:</a:t>
            </a:r>
          </a:p>
        </p:txBody>
      </p:sp>
      <p:sp>
        <p:nvSpPr>
          <p:cNvPr id="4" name="Marcador de texto 3">
            <a:extLst>
              <a:ext uri="{FF2B5EF4-FFF2-40B4-BE49-F238E27FC236}">
                <a16:creationId xmlns:a16="http://schemas.microsoft.com/office/drawing/2014/main" id="{9BAB9D82-8FA3-B723-AE00-3D47BADBC036}"/>
              </a:ext>
            </a:extLst>
          </p:cNvPr>
          <p:cNvSpPr>
            <a:spLocks noGrp="1"/>
          </p:cNvSpPr>
          <p:nvPr>
            <p:ph type="body" sz="half" idx="2"/>
          </p:nvPr>
        </p:nvSpPr>
        <p:spPr>
          <a:xfrm>
            <a:off x="1266529" y="2732545"/>
            <a:ext cx="5384169" cy="3232826"/>
          </a:xfrm>
        </p:spPr>
        <p:txBody>
          <a:bodyPr vert="horz" lIns="91440" tIns="45720" rIns="91440" bIns="45720" rtlCol="0" anchor="t">
            <a:normAutofit/>
          </a:bodyPr>
          <a:lstStyle/>
          <a:p>
            <a:pPr algn="ctr"/>
            <a:r>
              <a:rPr lang="en-US"/>
              <a:t>Por su parte, Kant sostiene que el espíritu humano es el fundamento de la ciencia y del orden del mundo.</a:t>
            </a:r>
          </a:p>
          <a:p>
            <a:pPr algn="ctr"/>
            <a:r>
              <a:rPr lang="en-US"/>
              <a:t>A partir de Kant, el hecho de que el hombre pueda representarse su propio yo, lo eleva infinitamente por sobre todos los seres vivientes de la tierra. Por esto es una persona, y conforme a la unidad de conciencia, persistente a través de todas las alteraciones que puedan tocarlo, es una y misma persona. En síntesis, se es persona porque se auto concibe y permanece.</a:t>
            </a:r>
          </a:p>
        </p:txBody>
      </p:sp>
      <p:pic>
        <p:nvPicPr>
          <p:cNvPr id="5" name="Marcador de posición de imagen 4">
            <a:extLst>
              <a:ext uri="{FF2B5EF4-FFF2-40B4-BE49-F238E27FC236}">
                <a16:creationId xmlns:a16="http://schemas.microsoft.com/office/drawing/2014/main" id="{A015A0D5-83F2-EFBA-7AD4-C7402A1EB6DC}"/>
              </a:ext>
            </a:extLst>
          </p:cNvPr>
          <p:cNvPicPr>
            <a:picLocks noGrp="1" noChangeAspect="1"/>
          </p:cNvPicPr>
          <p:nvPr>
            <p:ph type="pic" idx="1"/>
          </p:nvPr>
        </p:nvPicPr>
        <p:blipFill>
          <a:blip r:embed="rId2">
            <a:alphaModFix/>
          </a:blip>
          <a:srcRect l="12346" r="12346"/>
          <a:stretch/>
        </p:blipFill>
        <p:spPr>
          <a:xfrm>
            <a:off x="7741239" y="1888114"/>
            <a:ext cx="3666392" cy="2985578"/>
          </a:xfrm>
          <a:prstGeom prst="rect">
            <a:avLst/>
          </a:prstGeom>
        </p:spPr>
      </p:pic>
      <p:grpSp>
        <p:nvGrpSpPr>
          <p:cNvPr id="18" name="Group 17">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19" name="Rectangle 18">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0" name="Straight Connector 19">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246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760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47F9F9D-0ACD-1EB2-15A9-DCB88F4CE011}"/>
              </a:ext>
            </a:extLst>
          </p:cNvPr>
          <p:cNvSpPr>
            <a:spLocks noGrp="1"/>
          </p:cNvSpPr>
          <p:nvPr>
            <p:ph type="title"/>
          </p:nvPr>
        </p:nvSpPr>
        <p:spPr>
          <a:xfrm>
            <a:off x="1305986" y="723901"/>
            <a:ext cx="6068314" cy="1288884"/>
          </a:xfrm>
        </p:spPr>
        <p:txBody>
          <a:bodyPr vert="horz" lIns="91440" tIns="45720" rIns="91440" bIns="45720" rtlCol="0" anchor="b">
            <a:normAutofit/>
          </a:bodyPr>
          <a:lstStyle/>
          <a:p>
            <a:pPr algn="ctr"/>
            <a:r>
              <a:rPr lang="en-US"/>
              <a:t>Persona en relación con otros:</a:t>
            </a:r>
          </a:p>
        </p:txBody>
      </p:sp>
      <p:sp>
        <p:nvSpPr>
          <p:cNvPr id="4" name="Marcador de texto 3">
            <a:extLst>
              <a:ext uri="{FF2B5EF4-FFF2-40B4-BE49-F238E27FC236}">
                <a16:creationId xmlns:a16="http://schemas.microsoft.com/office/drawing/2014/main" id="{2B1F0450-4993-D8FA-FF8C-B84436029DB2}"/>
              </a:ext>
            </a:extLst>
          </p:cNvPr>
          <p:cNvSpPr>
            <a:spLocks noGrp="1"/>
          </p:cNvSpPr>
          <p:nvPr>
            <p:ph type="body" sz="half" idx="2"/>
          </p:nvPr>
        </p:nvSpPr>
        <p:spPr>
          <a:xfrm>
            <a:off x="1520743" y="2732545"/>
            <a:ext cx="5638800" cy="3232826"/>
          </a:xfrm>
        </p:spPr>
        <p:txBody>
          <a:bodyPr vert="horz" lIns="91440" tIns="45720" rIns="91440" bIns="45720" rtlCol="0" anchor="t">
            <a:normAutofit/>
          </a:bodyPr>
          <a:lstStyle/>
          <a:p>
            <a:pPr algn="ctr">
              <a:lnSpc>
                <a:spcPct val="100000"/>
              </a:lnSpc>
            </a:pPr>
            <a:r>
              <a:rPr lang="en-US" sz="1500"/>
              <a:t>Las antropologías hegeliana y marxista, señalan como novedad que la persona esté constituida por "relaciones de producción o de trabajo".</a:t>
            </a:r>
          </a:p>
          <a:p>
            <a:pPr algn="ctr">
              <a:lnSpc>
                <a:spcPct val="100000"/>
              </a:lnSpc>
            </a:pPr>
            <a:r>
              <a:rPr lang="en-US" sz="1500" dirty="0" err="1"/>
              <a:t>Mencionemos</a:t>
            </a:r>
            <a:r>
              <a:rPr lang="en-US" sz="1500" dirty="0"/>
              <a:t> </a:t>
            </a:r>
            <a:r>
              <a:rPr lang="en-US" sz="1500" dirty="0" err="1"/>
              <a:t>el</a:t>
            </a:r>
            <a:r>
              <a:rPr lang="en-US" sz="1500" dirty="0"/>
              <a:t> </a:t>
            </a:r>
            <a:r>
              <a:rPr lang="en-US" sz="1500" dirty="0" err="1"/>
              <a:t>carácter</a:t>
            </a:r>
            <a:r>
              <a:rPr lang="en-US" sz="1500" dirty="0"/>
              <a:t> </a:t>
            </a:r>
            <a:r>
              <a:rPr lang="en-US" sz="1500" dirty="0" err="1"/>
              <a:t>deshumanizante</a:t>
            </a:r>
            <a:r>
              <a:rPr lang="en-US" sz="1500" dirty="0"/>
              <a:t> que se </a:t>
            </a:r>
            <a:r>
              <a:rPr lang="en-US" sz="1500" dirty="0" err="1"/>
              <a:t>desprende</a:t>
            </a:r>
            <a:r>
              <a:rPr lang="en-US" sz="1500" dirty="0"/>
              <a:t> de la </a:t>
            </a:r>
            <a:r>
              <a:rPr lang="en-US" sz="1500" dirty="0" err="1"/>
              <a:t>cultura</a:t>
            </a:r>
            <a:r>
              <a:rPr lang="en-US" sz="1500" dirty="0"/>
              <a:t> </a:t>
            </a:r>
            <a:r>
              <a:rPr lang="en-US" sz="1500" dirty="0" err="1"/>
              <a:t>capitalista</a:t>
            </a:r>
            <a:r>
              <a:rPr lang="en-US" sz="1500" dirty="0"/>
              <a:t>: </a:t>
            </a:r>
            <a:r>
              <a:rPr lang="en-US" sz="1500" dirty="0" err="1"/>
              <a:t>el</a:t>
            </a:r>
            <a:r>
              <a:rPr lang="en-US" sz="1500" dirty="0"/>
              <a:t> hombre se traduce </a:t>
            </a:r>
            <a:r>
              <a:rPr lang="en-US" sz="1500" dirty="0" err="1"/>
              <a:t>en</a:t>
            </a:r>
            <a:r>
              <a:rPr lang="en-US" sz="1500" dirty="0"/>
              <a:t> "</a:t>
            </a:r>
            <a:r>
              <a:rPr lang="en-US" sz="1500" dirty="0" err="1"/>
              <a:t>mercancía</a:t>
            </a:r>
            <a:r>
              <a:rPr lang="en-US" sz="1500" dirty="0"/>
              <a:t>".</a:t>
            </a:r>
          </a:p>
          <a:p>
            <a:pPr algn="ctr">
              <a:lnSpc>
                <a:spcPct val="100000"/>
              </a:lnSpc>
            </a:pPr>
            <a:r>
              <a:rPr lang="en-US" sz="1500"/>
              <a:t>Sin embargo, no es la única manera de estar en relación-con. En otra línea de pensamiento, E. Stein, encuentra que en la condición humana concreta, existe una ley de su estructura que todos pueden captar y que puede manifestarse en cada material concreto. Partiendo de lo concreto se capta al hombre como espíritu. Lo interior se exterioriza y lo exterior alude a lo interior: en su letra, en sus obras, en definitiva, en lo producido por el hombre, se manifiesta el modo de ser propio de una persona.</a:t>
            </a:r>
          </a:p>
        </p:txBody>
      </p:sp>
      <p:pic>
        <p:nvPicPr>
          <p:cNvPr id="5" name="Marcador de posición de imagen 4">
            <a:extLst>
              <a:ext uri="{FF2B5EF4-FFF2-40B4-BE49-F238E27FC236}">
                <a16:creationId xmlns:a16="http://schemas.microsoft.com/office/drawing/2014/main" id="{654004E3-D0E2-FC85-9606-2213ECBB495F}"/>
              </a:ext>
            </a:extLst>
          </p:cNvPr>
          <p:cNvPicPr>
            <a:picLocks noGrp="1" noChangeAspect="1"/>
          </p:cNvPicPr>
          <p:nvPr>
            <p:ph type="pic" idx="1"/>
          </p:nvPr>
        </p:nvPicPr>
        <p:blipFill rotWithShape="1">
          <a:blip r:embed="rId2"/>
          <a:srcRect l="13525" r="21891" b="3"/>
          <a:stretch/>
        </p:blipFill>
        <p:spPr>
          <a:xfrm>
            <a:off x="8555755" y="1028700"/>
            <a:ext cx="2607545" cy="2318729"/>
          </a:xfrm>
          <a:prstGeom prst="rect">
            <a:avLst/>
          </a:prstGeom>
        </p:spPr>
      </p:pic>
      <p:pic>
        <p:nvPicPr>
          <p:cNvPr id="6" name="Imagen 5" descr="Imagen en blanco y negro de un joven&#10;&#10;Descripción generada automáticamente">
            <a:extLst>
              <a:ext uri="{FF2B5EF4-FFF2-40B4-BE49-F238E27FC236}">
                <a16:creationId xmlns:a16="http://schemas.microsoft.com/office/drawing/2014/main" id="{90D81AA1-FD2A-9FA5-39F8-9BEE15045861}"/>
              </a:ext>
            </a:extLst>
          </p:cNvPr>
          <p:cNvPicPr>
            <a:picLocks noChangeAspect="1"/>
          </p:cNvPicPr>
          <p:nvPr/>
        </p:nvPicPr>
        <p:blipFill rotWithShape="1">
          <a:blip r:embed="rId3">
            <a:alphaModFix/>
          </a:blip>
          <a:srcRect l="26179" r="10846"/>
          <a:stretch/>
        </p:blipFill>
        <p:spPr>
          <a:xfrm>
            <a:off x="8555755" y="3510571"/>
            <a:ext cx="2607545" cy="2318729"/>
          </a:xfrm>
          <a:prstGeom prst="rect">
            <a:avLst/>
          </a:prstGeom>
        </p:spPr>
      </p:pic>
      <p:grpSp>
        <p:nvGrpSpPr>
          <p:cNvPr id="19" name="Group 18">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06401" y="2320171"/>
            <a:ext cx="867485" cy="115439"/>
            <a:chOff x="8910933" y="1861308"/>
            <a:chExt cx="867485" cy="115439"/>
          </a:xfrm>
        </p:grpSpPr>
        <p:sp>
          <p:nvSpPr>
            <p:cNvPr id="20" name="Rectangle 19">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0958290"/>
      </p:ext>
    </p:extLst>
  </p:cSld>
  <p:clrMapOvr>
    <a:masterClrMapping/>
  </p:clrMapOvr>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E0B1A932F68574A8F213CD69EE9647F" ma:contentTypeVersion="16" ma:contentTypeDescription="Crear nuevo documento." ma:contentTypeScope="" ma:versionID="f571e75249e28da6f2f7a6562c8bef24">
  <xsd:schema xmlns:xsd="http://www.w3.org/2001/XMLSchema" xmlns:xs="http://www.w3.org/2001/XMLSchema" xmlns:p="http://schemas.microsoft.com/office/2006/metadata/properties" xmlns:ns3="da17a977-c270-402b-97a8-dde5ac90301b" xmlns:ns4="a42f6ec6-f388-4e61-9aeb-fff088b4cdcf" targetNamespace="http://schemas.microsoft.com/office/2006/metadata/properties" ma:root="true" ma:fieldsID="d660a310f023c6d4e721f38182c1cdf6" ns3:_="" ns4:_="">
    <xsd:import namespace="da17a977-c270-402b-97a8-dde5ac90301b"/>
    <xsd:import namespace="a42f6ec6-f388-4e61-9aeb-fff088b4cd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_activity"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17a977-c270-402b-97a8-dde5ac90301b"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2f6ec6-f388-4e61-9aeb-fff088b4cd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42f6ec6-f388-4e61-9aeb-fff088b4cdcf" xsi:nil="true"/>
  </documentManagement>
</p:properties>
</file>

<file path=customXml/itemProps1.xml><?xml version="1.0" encoding="utf-8"?>
<ds:datastoreItem xmlns:ds="http://schemas.openxmlformats.org/officeDocument/2006/customXml" ds:itemID="{19A57037-E7E1-4305-A38D-A8D1D78E5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17a977-c270-402b-97a8-dde5ac90301b"/>
    <ds:schemaRef ds:uri="a42f6ec6-f388-4e61-9aeb-fff088b4cd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FC819B-42F9-4C14-AC32-DC7691BEEEF4}">
  <ds:schemaRefs>
    <ds:schemaRef ds:uri="http://schemas.microsoft.com/sharepoint/v3/contenttype/forms"/>
  </ds:schemaRefs>
</ds:datastoreItem>
</file>

<file path=customXml/itemProps3.xml><?xml version="1.0" encoding="utf-8"?>
<ds:datastoreItem xmlns:ds="http://schemas.openxmlformats.org/officeDocument/2006/customXml" ds:itemID="{ECF98E8F-8AC1-4129-8EC8-A0CD7CB0AFC2}">
  <ds:schemaRefs>
    <ds:schemaRef ds:uri="http://schemas.microsoft.com/office/2006/metadata/properties"/>
    <ds:schemaRef ds:uri="http://purl.org/dc/terms/"/>
    <ds:schemaRef ds:uri="http://purl.org/dc/dcmitype/"/>
    <ds:schemaRef ds:uri="http://schemas.microsoft.com/office/2006/documentManagement/types"/>
    <ds:schemaRef ds:uri="http://purl.org/dc/elements/1.1/"/>
    <ds:schemaRef ds:uri="da17a977-c270-402b-97a8-dde5ac90301b"/>
    <ds:schemaRef ds:uri="a42f6ec6-f388-4e61-9aeb-fff088b4cdcf"/>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TF00001243</Template>
  <TotalTime>0</TotalTime>
  <Words>680</Words>
  <Application>Microsoft Office PowerPoint</Application>
  <PresentationFormat>Panorámica</PresentationFormat>
  <Paragraphs>35</Paragraphs>
  <Slides>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Bembo</vt:lpstr>
      <vt:lpstr>Calibri</vt:lpstr>
      <vt:lpstr>AdornVTI</vt:lpstr>
      <vt:lpstr>La persona</vt:lpstr>
      <vt:lpstr>Aproximaciones al concepto de "persona"</vt:lpstr>
      <vt:lpstr>Etimológicamente: </vt:lpstr>
      <vt:lpstr>Sentido común:</vt:lpstr>
      <vt:lpstr>Sentido general:</vt:lpstr>
      <vt:lpstr>Persona como tarea:</vt:lpstr>
      <vt:lpstr>Persona como auto-relación:</vt:lpstr>
      <vt:lpstr>Persona como auto-relación:</vt:lpstr>
      <vt:lpstr>Persona en relación con otros: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Ballabeni Maria Laura</dc:creator>
  <cp:lastModifiedBy>Ballabeni Maria Laura</cp:lastModifiedBy>
  <cp:revision>247</cp:revision>
  <dcterms:created xsi:type="dcterms:W3CDTF">2023-10-18T19:34:27Z</dcterms:created>
  <dcterms:modified xsi:type="dcterms:W3CDTF">2023-10-25T20:24:57Z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0x0101007E0B1A932F68574A8F213CD69EE9647F</vt:lpwstr>
  </property>
</Properties>
</file>