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75" r:id="rId5"/>
    <p:sldId id="276" r:id="rId6"/>
    <p:sldId id="259" r:id="rId7"/>
    <p:sldId id="260" r:id="rId8"/>
    <p:sldId id="286"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7" r:id="rId22"/>
    <p:sldId id="278" r:id="rId23"/>
    <p:sldId id="282" r:id="rId24"/>
    <p:sldId id="280" r:id="rId25"/>
    <p:sldId id="283" r:id="rId26"/>
    <p:sldId id="284" r:id="rId27"/>
    <p:sldId id="28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7" autoAdjust="0"/>
    <p:restoredTop sz="94660"/>
  </p:normalViewPr>
  <p:slideViewPr>
    <p:cSldViewPr snapToGrid="0">
      <p:cViewPr varScale="1">
        <p:scale>
          <a:sx n="78" d="100"/>
          <a:sy n="78" d="100"/>
        </p:scale>
        <p:origin x="7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10/19/2023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10/19/2023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10/19/2023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10/19/2023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10/19/2023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CBF014-5FA4-A813-9C21-62AAC2FF5617}"/>
              </a:ext>
            </a:extLst>
          </p:cNvPr>
          <p:cNvSpPr>
            <a:spLocks noGrp="1"/>
          </p:cNvSpPr>
          <p:nvPr>
            <p:ph type="ctrTitle"/>
          </p:nvPr>
        </p:nvSpPr>
        <p:spPr>
          <a:xfrm>
            <a:off x="8267170" y="850392"/>
            <a:ext cx="2696855" cy="3315338"/>
          </a:xfrm>
        </p:spPr>
        <p:txBody>
          <a:bodyPr>
            <a:normAutofit fontScale="90000"/>
          </a:bodyPr>
          <a:lstStyle/>
          <a:p>
            <a:r>
              <a:rPr lang="es-ES" sz="4700" dirty="0"/>
              <a:t>Historia de la psicología e argentina</a:t>
            </a:r>
            <a:endParaRPr lang="es-AR" sz="4700" dirty="0"/>
          </a:p>
        </p:txBody>
      </p:sp>
      <p:sp>
        <p:nvSpPr>
          <p:cNvPr id="3" name="Subtítulo 2">
            <a:extLst>
              <a:ext uri="{FF2B5EF4-FFF2-40B4-BE49-F238E27FC236}">
                <a16:creationId xmlns:a16="http://schemas.microsoft.com/office/drawing/2014/main" id="{D6D76A48-4E00-CEFA-E6DA-281C7B144081}"/>
              </a:ext>
            </a:extLst>
          </p:cNvPr>
          <p:cNvSpPr>
            <a:spLocks noGrp="1"/>
          </p:cNvSpPr>
          <p:nvPr>
            <p:ph type="subTitle" idx="1"/>
          </p:nvPr>
        </p:nvSpPr>
        <p:spPr>
          <a:xfrm>
            <a:off x="8154186" y="4436462"/>
            <a:ext cx="3355942" cy="1794656"/>
          </a:xfrm>
        </p:spPr>
        <p:txBody>
          <a:bodyPr>
            <a:normAutofit/>
          </a:bodyPr>
          <a:lstStyle/>
          <a:p>
            <a:endParaRPr lang="es-AR"/>
          </a:p>
        </p:txBody>
      </p:sp>
      <p:sp>
        <p:nvSpPr>
          <p:cNvPr id="11273"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1275"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1266" name="Picture 2">
            <a:extLst>
              <a:ext uri="{FF2B5EF4-FFF2-40B4-BE49-F238E27FC236}">
                <a16:creationId xmlns:a16="http://schemas.microsoft.com/office/drawing/2014/main" id="{EC8048A7-B902-BFAE-F03F-141E8EB791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9023" y="1406388"/>
            <a:ext cx="5659222" cy="42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0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52C1DD1-5C85-BB61-2F56-A4A0D1AEDEDD}"/>
              </a:ext>
            </a:extLst>
          </p:cNvPr>
          <p:cNvSpPr>
            <a:spLocks noGrp="1"/>
          </p:cNvSpPr>
          <p:nvPr>
            <p:ph idx="1"/>
          </p:nvPr>
        </p:nvSpPr>
        <p:spPr>
          <a:xfrm>
            <a:off x="784743" y="740664"/>
            <a:ext cx="5958837" cy="5126736"/>
          </a:xfrm>
        </p:spPr>
        <p:txBody>
          <a:bodyPr>
            <a:normAutofit/>
          </a:bodyPr>
          <a:lstStyle/>
          <a:p>
            <a:pPr algn="just"/>
            <a:r>
              <a:rPr lang="es-ES" sz="1400" b="0" i="0" dirty="0">
                <a:effectLst/>
                <a:latin typeface="Poppins" panose="00000500000000000000" pitchFamily="2" charset="0"/>
              </a:rPr>
              <a:t>El siguiente ciclo de la </a:t>
            </a:r>
            <a:r>
              <a:rPr lang="es-ES" sz="1400" b="1" i="0" dirty="0">
                <a:effectLst/>
                <a:latin typeface="Poppins" panose="00000500000000000000" pitchFamily="2" charset="0"/>
              </a:rPr>
              <a:t>psicología en Argentina</a:t>
            </a:r>
            <a:r>
              <a:rPr lang="es-ES" sz="1400" b="0" i="0" dirty="0">
                <a:effectLst/>
                <a:latin typeface="Poppins" panose="00000500000000000000" pitchFamily="2" charset="0"/>
              </a:rPr>
              <a:t> puede establecerse en las </a:t>
            </a:r>
            <a:r>
              <a:rPr lang="es-ES" sz="1400" b="1" i="0" dirty="0">
                <a:effectLst/>
                <a:latin typeface="Poppins" panose="00000500000000000000" pitchFamily="2" charset="0"/>
              </a:rPr>
              <a:t>primeras cuatro décadas del siglo XX</a:t>
            </a:r>
            <a:r>
              <a:rPr lang="es-ES" sz="1400" b="0" i="0" dirty="0">
                <a:effectLst/>
                <a:latin typeface="Poppins" panose="00000500000000000000" pitchFamily="2" charset="0"/>
              </a:rPr>
              <a:t>. En este tiempo continuó el </a:t>
            </a:r>
            <a:r>
              <a:rPr lang="es-ES" sz="1400" b="1" i="0" dirty="0">
                <a:effectLst/>
                <a:latin typeface="Poppins" panose="00000500000000000000" pitchFamily="2" charset="0"/>
              </a:rPr>
              <a:t>faltante de una carrera universitaria</a:t>
            </a:r>
            <a:r>
              <a:rPr lang="es-ES" sz="1400" b="0" i="0" dirty="0">
                <a:effectLst/>
                <a:latin typeface="Poppins" panose="00000500000000000000" pitchFamily="2" charset="0"/>
              </a:rPr>
              <a:t> que formara profesionales en la materia. Y a su vez, surgió una </a:t>
            </a:r>
            <a:r>
              <a:rPr lang="es-ES" sz="1400" b="1" i="0" dirty="0">
                <a:effectLst/>
                <a:latin typeface="Poppins" panose="00000500000000000000" pitchFamily="2" charset="0"/>
              </a:rPr>
              <a:t>fuerte corriente antipositivista</a:t>
            </a:r>
            <a:r>
              <a:rPr lang="es-ES" sz="1400" b="0" i="0" dirty="0">
                <a:effectLst/>
                <a:latin typeface="Poppins" panose="00000500000000000000" pitchFamily="2" charset="0"/>
              </a:rPr>
              <a:t> ligada a la </a:t>
            </a:r>
            <a:r>
              <a:rPr lang="es-ES" sz="1400" b="1" i="0" dirty="0">
                <a:effectLst/>
                <a:latin typeface="Poppins" panose="00000500000000000000" pitchFamily="2" charset="0"/>
              </a:rPr>
              <a:t>Filosofía</a:t>
            </a:r>
            <a:r>
              <a:rPr lang="es-ES" sz="1400" b="0" i="0" dirty="0">
                <a:effectLst/>
                <a:latin typeface="Poppins" panose="00000500000000000000" pitchFamily="2" charset="0"/>
              </a:rPr>
              <a:t>, que incluso llegó a anunciar la muerte del Positivismo.</a:t>
            </a:r>
          </a:p>
          <a:p>
            <a:endParaRPr lang="es-ES" sz="1400" dirty="0">
              <a:latin typeface="Poppins" panose="00000500000000000000" pitchFamily="2" charset="0"/>
            </a:endParaRPr>
          </a:p>
          <a:p>
            <a:pPr algn="just"/>
            <a:r>
              <a:rPr lang="es-ES" sz="1400" b="1" i="0" dirty="0">
                <a:effectLst/>
                <a:latin typeface="Poppins" panose="00000500000000000000" pitchFamily="2" charset="0"/>
              </a:rPr>
              <a:t>Entre las décadas del 50’ y el 60’</a:t>
            </a:r>
            <a:r>
              <a:rPr lang="es-ES" sz="1400" b="0" i="0" dirty="0">
                <a:effectLst/>
                <a:latin typeface="Poppins" panose="00000500000000000000" pitchFamily="2" charset="0"/>
              </a:rPr>
              <a:t>, nace un nuevo período. Por esos años surge la </a:t>
            </a:r>
            <a:r>
              <a:rPr lang="es-ES" sz="1400" b="1" i="0" dirty="0">
                <a:effectLst/>
                <a:latin typeface="Poppins" panose="00000500000000000000" pitchFamily="2" charset="0"/>
              </a:rPr>
              <a:t>primer carrera universitaria de psicología en el país</a:t>
            </a:r>
            <a:r>
              <a:rPr lang="es-ES" sz="1400" b="0" i="0" dirty="0">
                <a:effectLst/>
                <a:latin typeface="Poppins" panose="00000500000000000000" pitchFamily="2" charset="0"/>
              </a:rPr>
              <a:t>, en </a:t>
            </a:r>
            <a:r>
              <a:rPr lang="es-ES" sz="1400" b="1" i="0" dirty="0">
                <a:effectLst/>
                <a:latin typeface="Poppins" panose="00000500000000000000" pitchFamily="2" charset="0"/>
              </a:rPr>
              <a:t>1955 </a:t>
            </a:r>
            <a:r>
              <a:rPr lang="es-ES" sz="1400" b="0" i="0" dirty="0">
                <a:effectLst/>
                <a:latin typeface="Poppins" panose="00000500000000000000" pitchFamily="2" charset="0"/>
              </a:rPr>
              <a:t>se crea la carrera en la </a:t>
            </a:r>
            <a:r>
              <a:rPr lang="es-ES" sz="1400" b="1" i="0" dirty="0">
                <a:effectLst/>
                <a:latin typeface="Poppins" panose="00000500000000000000" pitchFamily="2" charset="0"/>
              </a:rPr>
              <a:t>Universidad de Rosario</a:t>
            </a:r>
            <a:r>
              <a:rPr lang="es-ES" sz="1400" b="0" i="0" dirty="0">
                <a:effectLst/>
                <a:latin typeface="Poppins" panose="00000500000000000000" pitchFamily="2" charset="0"/>
              </a:rPr>
              <a:t>. Le sigue la de la </a:t>
            </a:r>
            <a:r>
              <a:rPr lang="es-ES" sz="1400" b="1" i="0" dirty="0">
                <a:effectLst/>
                <a:latin typeface="Poppins" panose="00000500000000000000" pitchFamily="2" charset="0"/>
              </a:rPr>
              <a:t>Universidad Nacional de Córdoba</a:t>
            </a:r>
            <a:r>
              <a:rPr lang="es-ES" sz="1400" b="0" i="0" dirty="0">
                <a:effectLst/>
                <a:latin typeface="Poppins" panose="00000500000000000000" pitchFamily="2" charset="0"/>
              </a:rPr>
              <a:t> en </a:t>
            </a:r>
            <a:r>
              <a:rPr lang="es-ES" sz="1400" b="1" i="0" dirty="0">
                <a:effectLst/>
                <a:latin typeface="Poppins" panose="00000500000000000000" pitchFamily="2" charset="0"/>
              </a:rPr>
              <a:t>1956 </a:t>
            </a:r>
            <a:r>
              <a:rPr lang="es-ES" sz="1400" b="0" i="0" dirty="0">
                <a:effectLst/>
                <a:latin typeface="Poppins" panose="00000500000000000000" pitchFamily="2" charset="0"/>
              </a:rPr>
              <a:t>y posteriormente tuvieron lugar las instituciones de Buenos Aires, La Plata, Cuyo, Tucumán, y Mar del Plata. </a:t>
            </a:r>
          </a:p>
          <a:p>
            <a:pPr algn="just"/>
            <a:r>
              <a:rPr lang="es-ES" sz="1200" b="0" i="0" dirty="0">
                <a:solidFill>
                  <a:srgbClr val="41474C"/>
                </a:solidFill>
                <a:effectLst/>
                <a:latin typeface="Poppins" panose="00000500000000000000" pitchFamily="2" charset="0"/>
              </a:rPr>
              <a:t> </a:t>
            </a:r>
            <a:r>
              <a:rPr lang="es-ES" sz="1400" b="0" i="0" dirty="0">
                <a:solidFill>
                  <a:srgbClr val="41474C"/>
                </a:solidFill>
                <a:effectLst/>
                <a:latin typeface="Poppins" panose="00000500000000000000" pitchFamily="2" charset="0"/>
              </a:rPr>
              <a:t>Por estos años decae el interés en la </a:t>
            </a:r>
            <a:r>
              <a:rPr lang="es-ES" sz="1400" b="1" i="0" dirty="0">
                <a:solidFill>
                  <a:srgbClr val="41474C"/>
                </a:solidFill>
                <a:effectLst/>
                <a:latin typeface="Poppins" panose="00000500000000000000" pitchFamily="2" charset="0"/>
              </a:rPr>
              <a:t>experimentación</a:t>
            </a:r>
            <a:r>
              <a:rPr lang="es-ES" sz="1400" b="0" i="0" dirty="0">
                <a:solidFill>
                  <a:srgbClr val="41474C"/>
                </a:solidFill>
                <a:effectLst/>
                <a:latin typeface="Poppins" panose="00000500000000000000" pitchFamily="2" charset="0"/>
              </a:rPr>
              <a:t>, en cambio, hay una fuerte impronta del </a:t>
            </a:r>
            <a:r>
              <a:rPr lang="es-ES" sz="1400" b="1" i="0" dirty="0">
                <a:solidFill>
                  <a:srgbClr val="41474C"/>
                </a:solidFill>
                <a:effectLst/>
                <a:latin typeface="Poppins" panose="00000500000000000000" pitchFamily="2" charset="0"/>
              </a:rPr>
              <a:t>Psicoanálisis</a:t>
            </a:r>
            <a:r>
              <a:rPr lang="es-ES" sz="1400" b="0" i="0" dirty="0">
                <a:solidFill>
                  <a:srgbClr val="41474C"/>
                </a:solidFill>
                <a:effectLst/>
                <a:latin typeface="Poppins" panose="00000500000000000000" pitchFamily="2" charset="0"/>
              </a:rPr>
              <a:t>.</a:t>
            </a:r>
            <a:endParaRPr lang="es-AR" sz="1400" dirty="0"/>
          </a:p>
        </p:txBody>
      </p:sp>
      <p:sp>
        <p:nvSpPr>
          <p:cNvPr id="1037" name="Rectangle 1036">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30" name="Picture 6" descr="Edificio con letrero en frente y tienda al lado&#10;&#10;Descripción generada automáticamente con confianza media">
            <a:extLst>
              <a:ext uri="{FF2B5EF4-FFF2-40B4-BE49-F238E27FC236}">
                <a16:creationId xmlns:a16="http://schemas.microsoft.com/office/drawing/2014/main" id="{F1A54486-B40C-FD7B-B50A-84B53E48FA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2340" y="2191282"/>
            <a:ext cx="3299579" cy="247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6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EC64CC-2DD1-5B8B-BA3C-3F528FC31671}"/>
              </a:ext>
            </a:extLst>
          </p:cNvPr>
          <p:cNvSpPr>
            <a:spLocks noGrp="1"/>
          </p:cNvSpPr>
          <p:nvPr>
            <p:ph idx="1"/>
          </p:nvPr>
        </p:nvSpPr>
        <p:spPr>
          <a:xfrm>
            <a:off x="1371600" y="2286000"/>
            <a:ext cx="3282694" cy="3581400"/>
          </a:xfrm>
        </p:spPr>
        <p:txBody>
          <a:bodyPr>
            <a:normAutofit/>
          </a:bodyPr>
          <a:lstStyle/>
          <a:p>
            <a:r>
              <a:rPr lang="es-ES" sz="1700" b="0" i="0">
                <a:effectLst/>
                <a:latin typeface="Poppins" panose="00000500000000000000" pitchFamily="2" charset="0"/>
              </a:rPr>
              <a:t>La </a:t>
            </a:r>
            <a:r>
              <a:rPr lang="es-ES" sz="1700" b="1" i="0">
                <a:effectLst/>
                <a:latin typeface="Poppins" panose="00000500000000000000" pitchFamily="2" charset="0"/>
              </a:rPr>
              <a:t>Psicología en Argentina </a:t>
            </a:r>
            <a:r>
              <a:rPr lang="es-ES" sz="1700" b="0" i="0">
                <a:effectLst/>
                <a:latin typeface="Poppins" panose="00000500000000000000" pitchFamily="2" charset="0"/>
              </a:rPr>
              <a:t>fue tomando en la sociedad un </a:t>
            </a:r>
            <a:r>
              <a:rPr lang="es-ES" sz="1700" b="1" i="0">
                <a:effectLst/>
                <a:latin typeface="Poppins" panose="00000500000000000000" pitchFamily="2" charset="0"/>
              </a:rPr>
              <a:t>carácter de «agente de cambio»</a:t>
            </a:r>
            <a:r>
              <a:rPr lang="es-ES" sz="1700" b="0" i="0">
                <a:effectLst/>
                <a:latin typeface="Poppins" panose="00000500000000000000" pitchFamily="2" charset="0"/>
              </a:rPr>
              <a:t>, lo que lleva, entre otros motivos, a ser </a:t>
            </a:r>
            <a:r>
              <a:rPr lang="es-ES" sz="1700" b="1" i="0">
                <a:effectLst/>
                <a:latin typeface="Poppins" panose="00000500000000000000" pitchFamily="2" charset="0"/>
              </a:rPr>
              <a:t>censurada por la Dictadura Militar</a:t>
            </a:r>
            <a:r>
              <a:rPr lang="es-ES" sz="1700" b="0" i="0">
                <a:effectLst/>
                <a:latin typeface="Poppins" panose="00000500000000000000" pitchFamily="2" charset="0"/>
              </a:rPr>
              <a:t> que gobernó de facto el país en la década de los ‘70. A lo largo de estos años la carrera de Psicología tuvo interrupciones.</a:t>
            </a:r>
            <a:endParaRPr lang="es-AR" sz="1700"/>
          </a:p>
        </p:txBody>
      </p:sp>
      <p:pic>
        <p:nvPicPr>
          <p:cNvPr id="2050" name="Picture 2" descr="Un dibujo de una persona&#10;&#10;Descripción generada automáticamente con confianza baja">
            <a:extLst>
              <a:ext uri="{FF2B5EF4-FFF2-40B4-BE49-F238E27FC236}">
                <a16:creationId xmlns:a16="http://schemas.microsoft.com/office/drawing/2014/main" id="{393D1DC3-2E20-4053-CDCE-FCAABE4D82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1467" y="1181663"/>
            <a:ext cx="6517065" cy="417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43BEBC-4426-7448-5951-CBB399839982}"/>
              </a:ext>
            </a:extLst>
          </p:cNvPr>
          <p:cNvSpPr>
            <a:spLocks noGrp="1"/>
          </p:cNvSpPr>
          <p:nvPr>
            <p:ph type="title"/>
          </p:nvPr>
        </p:nvSpPr>
        <p:spPr>
          <a:xfrm>
            <a:off x="784743" y="685800"/>
            <a:ext cx="5958837" cy="1485900"/>
          </a:xfrm>
        </p:spPr>
        <p:txBody>
          <a:bodyPr>
            <a:normAutofit/>
          </a:bodyPr>
          <a:lstStyle/>
          <a:p>
            <a:endParaRPr lang="es-AR"/>
          </a:p>
        </p:txBody>
      </p:sp>
      <p:sp>
        <p:nvSpPr>
          <p:cNvPr id="3" name="Marcador de contenido 2">
            <a:extLst>
              <a:ext uri="{FF2B5EF4-FFF2-40B4-BE49-F238E27FC236}">
                <a16:creationId xmlns:a16="http://schemas.microsoft.com/office/drawing/2014/main" id="{0A88AAAE-5802-3B4D-E1C4-44D7AC08C9D7}"/>
              </a:ext>
            </a:extLst>
          </p:cNvPr>
          <p:cNvSpPr>
            <a:spLocks noGrp="1"/>
          </p:cNvSpPr>
          <p:nvPr>
            <p:ph idx="1"/>
          </p:nvPr>
        </p:nvSpPr>
        <p:spPr>
          <a:xfrm>
            <a:off x="784743" y="2286000"/>
            <a:ext cx="5958837" cy="3581400"/>
          </a:xfrm>
        </p:spPr>
        <p:txBody>
          <a:bodyPr>
            <a:normAutofit/>
          </a:bodyPr>
          <a:lstStyle/>
          <a:p>
            <a:r>
              <a:rPr lang="es-ES" b="0" i="0">
                <a:effectLst/>
                <a:latin typeface="Poppins" panose="00000500000000000000" pitchFamily="2" charset="0"/>
              </a:rPr>
              <a:t>A principios de la </a:t>
            </a:r>
            <a:r>
              <a:rPr lang="es-ES" b="1" i="0">
                <a:effectLst/>
                <a:latin typeface="Poppins" panose="00000500000000000000" pitchFamily="2" charset="0"/>
              </a:rPr>
              <a:t>década del ‘80</a:t>
            </a:r>
            <a:r>
              <a:rPr lang="es-ES" b="0" i="0">
                <a:effectLst/>
                <a:latin typeface="Poppins" panose="00000500000000000000" pitchFamily="2" charset="0"/>
              </a:rPr>
              <a:t>, con el </a:t>
            </a:r>
            <a:r>
              <a:rPr lang="es-ES" b="1" i="0">
                <a:effectLst/>
                <a:latin typeface="Poppins" panose="00000500000000000000" pitchFamily="2" charset="0"/>
              </a:rPr>
              <a:t>retorno de la democracia en Argentina</a:t>
            </a:r>
            <a:r>
              <a:rPr lang="es-ES" b="0" i="0">
                <a:effectLst/>
                <a:latin typeface="Poppins" panose="00000500000000000000" pitchFamily="2" charset="0"/>
              </a:rPr>
              <a:t>, vuelven a funcionar con normalidad las instituciones universitarias. Asimismo, comienza un </a:t>
            </a:r>
            <a:r>
              <a:rPr lang="es-ES" b="1" i="0">
                <a:effectLst/>
                <a:latin typeface="Poppins" panose="00000500000000000000" pitchFamily="2" charset="0"/>
              </a:rPr>
              <a:t>proceso de reconocimiento al psicólogo</a:t>
            </a:r>
            <a:r>
              <a:rPr lang="es-ES" b="0" i="0">
                <a:effectLst/>
                <a:latin typeface="Poppins" panose="00000500000000000000" pitchFamily="2" charset="0"/>
              </a:rPr>
              <a:t> como un profesional independiente y con un campo de aplicación diverso; con </a:t>
            </a:r>
            <a:r>
              <a:rPr lang="es-ES" b="0" i="0" err="1">
                <a:effectLst/>
                <a:latin typeface="Poppins" panose="00000500000000000000" pitchFamily="2" charset="0"/>
              </a:rPr>
              <a:t>ésto</a:t>
            </a:r>
            <a:r>
              <a:rPr lang="es-ES" b="0" i="0">
                <a:effectLst/>
                <a:latin typeface="Poppins" panose="00000500000000000000" pitchFamily="2" charset="0"/>
              </a:rPr>
              <a:t> comienza a desvincularse parcialmente de la Medicina. Finalmente, logra su </a:t>
            </a:r>
            <a:r>
              <a:rPr lang="es-ES" b="1" i="0">
                <a:effectLst/>
                <a:latin typeface="Poppins" panose="00000500000000000000" pitchFamily="2" charset="0"/>
              </a:rPr>
              <a:t>institucionalización</a:t>
            </a:r>
            <a:r>
              <a:rPr lang="es-ES" b="0" i="0">
                <a:effectLst/>
                <a:latin typeface="Poppins" panose="00000500000000000000" pitchFamily="2" charset="0"/>
              </a:rPr>
              <a:t>.</a:t>
            </a:r>
            <a:endParaRPr lang="es-AR" dirty="0"/>
          </a:p>
        </p:txBody>
      </p:sp>
      <p:sp>
        <p:nvSpPr>
          <p:cNvPr id="3081" name="Rectangle 308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Picture 2" descr="Logotipo, nombre de la empresa&#10;&#10;Descripción generada automáticamente">
            <a:extLst>
              <a:ext uri="{FF2B5EF4-FFF2-40B4-BE49-F238E27FC236}">
                <a16:creationId xmlns:a16="http://schemas.microsoft.com/office/drawing/2014/main" id="{2E98ED28-EB3F-3C4D-CC15-5BE4DDCAFE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52340" y="1778834"/>
            <a:ext cx="3299579" cy="329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90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F17F5-B710-74C6-F212-888587314775}"/>
              </a:ext>
            </a:extLst>
          </p:cNvPr>
          <p:cNvSpPr>
            <a:spLocks noGrp="1"/>
          </p:cNvSpPr>
          <p:nvPr>
            <p:ph type="title"/>
          </p:nvPr>
        </p:nvSpPr>
        <p:spPr>
          <a:xfrm>
            <a:off x="1371600" y="685800"/>
            <a:ext cx="9601200" cy="1097280"/>
          </a:xfrm>
        </p:spPr>
        <p:txBody>
          <a:bodyPr>
            <a:normAutofit fontScale="90000"/>
          </a:bodyPr>
          <a:lstStyle/>
          <a:p>
            <a:r>
              <a:rPr lang="es-ES" dirty="0"/>
              <a:t>HITOS DE LA PSICOLOGIA EN ARGENTINA</a:t>
            </a:r>
            <a:endParaRPr lang="es-AR" dirty="0"/>
          </a:p>
        </p:txBody>
      </p:sp>
      <p:sp>
        <p:nvSpPr>
          <p:cNvPr id="3" name="Marcador de contenido 2">
            <a:extLst>
              <a:ext uri="{FF2B5EF4-FFF2-40B4-BE49-F238E27FC236}">
                <a16:creationId xmlns:a16="http://schemas.microsoft.com/office/drawing/2014/main" id="{6D458157-BEF5-E8E7-CBBA-2A4C8500E417}"/>
              </a:ext>
            </a:extLst>
          </p:cNvPr>
          <p:cNvSpPr>
            <a:spLocks noGrp="1"/>
          </p:cNvSpPr>
          <p:nvPr>
            <p:ph idx="1"/>
          </p:nvPr>
        </p:nvSpPr>
        <p:spPr>
          <a:xfrm>
            <a:off x="1371600" y="1783080"/>
            <a:ext cx="9601200" cy="4084320"/>
          </a:xfrm>
        </p:spPr>
        <p:txBody>
          <a:bodyPr/>
          <a:lstStyle/>
          <a:p>
            <a:endParaRPr lang="es-AR" dirty="0"/>
          </a:p>
        </p:txBody>
      </p:sp>
      <p:pic>
        <p:nvPicPr>
          <p:cNvPr id="4098" name="Picture 2">
            <a:extLst>
              <a:ext uri="{FF2B5EF4-FFF2-40B4-BE49-F238E27FC236}">
                <a16:creationId xmlns:a16="http://schemas.microsoft.com/office/drawing/2014/main" id="{60B9EB3F-87BD-6B36-751E-35ED858F2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97902"/>
            <a:ext cx="9278112" cy="521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707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64BFC-136F-C10D-3E2D-1A87E4D5DDF7}"/>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D8604714-CAF2-84EE-7390-56D4A7302951}"/>
              </a:ext>
            </a:extLst>
          </p:cNvPr>
          <p:cNvSpPr>
            <a:spLocks noGrp="1"/>
          </p:cNvSpPr>
          <p:nvPr>
            <p:ph idx="1"/>
          </p:nvPr>
        </p:nvSpPr>
        <p:spPr/>
        <p:txBody>
          <a:bodyPr/>
          <a:lstStyle/>
          <a:p>
            <a:endParaRPr lang="es-AR"/>
          </a:p>
        </p:txBody>
      </p:sp>
      <p:pic>
        <p:nvPicPr>
          <p:cNvPr id="5122" name="Picture 2">
            <a:extLst>
              <a:ext uri="{FF2B5EF4-FFF2-40B4-BE49-F238E27FC236}">
                <a16:creationId xmlns:a16="http://schemas.microsoft.com/office/drawing/2014/main" id="{B484D587-3F1A-4D4F-6D8F-EEC9307DD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83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68" name="Rectangle 6167">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146" name="Picture 2">
            <a:extLst>
              <a:ext uri="{FF2B5EF4-FFF2-40B4-BE49-F238E27FC236}">
                <a16:creationId xmlns:a16="http://schemas.microsoft.com/office/drawing/2014/main" id="{FFBC25F4-5F42-71E7-45F5-DECC6A70896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68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170" name="Picture 2" descr="Imagen de la pantalla de un celular con letras&#10;&#10;Descripción generada automáticamente con confianza baja">
            <a:extLst>
              <a:ext uri="{FF2B5EF4-FFF2-40B4-BE49-F238E27FC236}">
                <a16:creationId xmlns:a16="http://schemas.microsoft.com/office/drawing/2014/main" id="{26C47F77-D667-C2E5-1469-1A788F34552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2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BD47A-3860-70B4-5EE3-2A6C15DBE120}"/>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04A6B2CD-1AB8-5077-5E29-1CA5B497E83F}"/>
              </a:ext>
            </a:extLst>
          </p:cNvPr>
          <p:cNvSpPr>
            <a:spLocks noGrp="1"/>
          </p:cNvSpPr>
          <p:nvPr>
            <p:ph idx="1"/>
          </p:nvPr>
        </p:nvSpPr>
        <p:spPr/>
        <p:txBody>
          <a:bodyPr/>
          <a:lstStyle/>
          <a:p>
            <a:endParaRPr lang="es-AR"/>
          </a:p>
        </p:txBody>
      </p:sp>
      <p:pic>
        <p:nvPicPr>
          <p:cNvPr id="8194" name="Picture 2">
            <a:extLst>
              <a:ext uri="{FF2B5EF4-FFF2-40B4-BE49-F238E27FC236}">
                <a16:creationId xmlns:a16="http://schemas.microsoft.com/office/drawing/2014/main" id="{59975BC6-7BD3-F850-983B-30B724789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20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38A28-6610-22DF-5D15-C60655CFB9FE}"/>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44B9509C-1555-8FBC-BE7E-E0C5612B3478}"/>
              </a:ext>
            </a:extLst>
          </p:cNvPr>
          <p:cNvSpPr>
            <a:spLocks noGrp="1"/>
          </p:cNvSpPr>
          <p:nvPr>
            <p:ph idx="1"/>
          </p:nvPr>
        </p:nvSpPr>
        <p:spPr/>
        <p:txBody>
          <a:bodyPr/>
          <a:lstStyle/>
          <a:p>
            <a:endParaRPr lang="es-AR"/>
          </a:p>
        </p:txBody>
      </p:sp>
      <p:pic>
        <p:nvPicPr>
          <p:cNvPr id="9218" name="Picture 2">
            <a:extLst>
              <a:ext uri="{FF2B5EF4-FFF2-40B4-BE49-F238E27FC236}">
                <a16:creationId xmlns:a16="http://schemas.microsoft.com/office/drawing/2014/main" id="{1D1B24B4-B61D-8B53-05F6-812784B13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87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7DFB8-078E-5D8F-4752-010B4499CF66}"/>
              </a:ext>
            </a:extLst>
          </p:cNvPr>
          <p:cNvSpPr>
            <a:spLocks noGrp="1"/>
          </p:cNvSpPr>
          <p:nvPr>
            <p:ph type="title"/>
          </p:nvPr>
        </p:nvSpPr>
        <p:spPr/>
        <p:txBody>
          <a:bodyPr/>
          <a:lstStyle/>
          <a:p>
            <a:r>
              <a:rPr lang="es-ES" dirty="0"/>
              <a:t>Principales figuras de la psicología en Argentina</a:t>
            </a:r>
            <a:endParaRPr lang="es-AR" dirty="0"/>
          </a:p>
        </p:txBody>
      </p:sp>
      <p:graphicFrame>
        <p:nvGraphicFramePr>
          <p:cNvPr id="4" name="Tabla 4">
            <a:extLst>
              <a:ext uri="{FF2B5EF4-FFF2-40B4-BE49-F238E27FC236}">
                <a16:creationId xmlns:a16="http://schemas.microsoft.com/office/drawing/2014/main" id="{31D4C30C-ED28-C2CB-8062-5131129DD10A}"/>
              </a:ext>
            </a:extLst>
          </p:cNvPr>
          <p:cNvGraphicFramePr>
            <a:graphicFrameLocks noGrp="1"/>
          </p:cNvGraphicFramePr>
          <p:nvPr>
            <p:ph idx="1"/>
            <p:extLst>
              <p:ext uri="{D42A27DB-BD31-4B8C-83A1-F6EECF244321}">
                <p14:modId xmlns:p14="http://schemas.microsoft.com/office/powerpoint/2010/main" val="3766620611"/>
              </p:ext>
            </p:extLst>
          </p:nvPr>
        </p:nvGraphicFramePr>
        <p:xfrm>
          <a:off x="1517904" y="2286000"/>
          <a:ext cx="9454896" cy="3383280"/>
        </p:xfrm>
        <a:graphic>
          <a:graphicData uri="http://schemas.openxmlformats.org/drawingml/2006/table">
            <a:tbl>
              <a:tblPr firstRow="1" bandRow="1">
                <a:tableStyleId>{5C22544A-7EE6-4342-B048-85BDC9FD1C3A}</a:tableStyleId>
              </a:tblPr>
              <a:tblGrid>
                <a:gridCol w="4654296">
                  <a:extLst>
                    <a:ext uri="{9D8B030D-6E8A-4147-A177-3AD203B41FA5}">
                      <a16:colId xmlns:a16="http://schemas.microsoft.com/office/drawing/2014/main" val="865519814"/>
                    </a:ext>
                  </a:extLst>
                </a:gridCol>
                <a:gridCol w="4800600">
                  <a:extLst>
                    <a:ext uri="{9D8B030D-6E8A-4147-A177-3AD203B41FA5}">
                      <a16:colId xmlns:a16="http://schemas.microsoft.com/office/drawing/2014/main" val="3946237579"/>
                    </a:ext>
                  </a:extLst>
                </a:gridCol>
              </a:tblGrid>
              <a:tr h="370840">
                <a:tc>
                  <a:txBody>
                    <a:bodyPr/>
                    <a:lstStyle/>
                    <a:p>
                      <a:pPr fontAlgn="base"/>
                      <a:r>
                        <a:rPr lang="es-AR" sz="1800" b="0" i="0" kern="1200" dirty="0">
                          <a:solidFill>
                            <a:schemeClr val="lt1"/>
                          </a:solidFill>
                          <a:effectLst/>
                          <a:latin typeface="+mn-lt"/>
                          <a:ea typeface="+mn-ea"/>
                          <a:cs typeface="+mn-cs"/>
                        </a:rPr>
                        <a:t>Víctor Mercante</a:t>
                      </a:r>
                    </a:p>
                    <a:p>
                      <a:pPr fontAlgn="base"/>
                      <a:r>
                        <a:rPr lang="es-AR" sz="1800" b="0" i="0" kern="1200" dirty="0">
                          <a:solidFill>
                            <a:schemeClr val="lt1"/>
                          </a:solidFill>
                          <a:effectLst/>
                          <a:latin typeface="+mn-lt"/>
                          <a:ea typeface="+mn-ea"/>
                          <a:cs typeface="+mn-cs"/>
                        </a:rPr>
                        <a:t>Horacio Piñero</a:t>
                      </a:r>
                    </a:p>
                    <a:p>
                      <a:pPr fontAlgn="base"/>
                      <a:r>
                        <a:rPr lang="es-AR" sz="1800" b="0" i="0" kern="1200" dirty="0">
                          <a:solidFill>
                            <a:schemeClr val="lt1"/>
                          </a:solidFill>
                          <a:effectLst/>
                          <a:latin typeface="+mn-lt"/>
                          <a:ea typeface="+mn-ea"/>
                          <a:cs typeface="+mn-cs"/>
                        </a:rPr>
                        <a:t>José Ingenieros</a:t>
                      </a:r>
                    </a:p>
                    <a:p>
                      <a:pPr fontAlgn="base"/>
                      <a:r>
                        <a:rPr lang="es-AR" sz="1800" b="0" i="0" kern="1200" dirty="0">
                          <a:solidFill>
                            <a:schemeClr val="lt1"/>
                          </a:solidFill>
                          <a:effectLst/>
                          <a:latin typeface="+mn-lt"/>
                          <a:ea typeface="+mn-ea"/>
                          <a:cs typeface="+mn-cs"/>
                        </a:rPr>
                        <a:t>Dr. Francisco de </a:t>
                      </a:r>
                      <a:r>
                        <a:rPr lang="es-AR" sz="1800" b="0" i="0" kern="1200" dirty="0" err="1">
                          <a:solidFill>
                            <a:schemeClr val="lt1"/>
                          </a:solidFill>
                          <a:effectLst/>
                          <a:latin typeface="+mn-lt"/>
                          <a:ea typeface="+mn-ea"/>
                          <a:cs typeface="+mn-cs"/>
                        </a:rPr>
                        <a:t>Veyga</a:t>
                      </a:r>
                      <a:endParaRPr lang="es-AR" sz="1800" b="0" i="0" kern="1200" dirty="0">
                        <a:solidFill>
                          <a:schemeClr val="lt1"/>
                        </a:solidFill>
                        <a:effectLst/>
                        <a:latin typeface="+mn-lt"/>
                        <a:ea typeface="+mn-ea"/>
                        <a:cs typeface="+mn-cs"/>
                      </a:endParaRPr>
                    </a:p>
                    <a:p>
                      <a:pPr fontAlgn="base"/>
                      <a:r>
                        <a:rPr lang="es-AR" sz="1800" b="0" i="0" kern="1200" dirty="0">
                          <a:solidFill>
                            <a:schemeClr val="lt1"/>
                          </a:solidFill>
                          <a:effectLst/>
                          <a:latin typeface="+mn-lt"/>
                          <a:ea typeface="+mn-ea"/>
                          <a:cs typeface="+mn-cs"/>
                        </a:rPr>
                        <a:t>Carlos Rodríguez </a:t>
                      </a:r>
                      <a:r>
                        <a:rPr lang="es-AR" sz="1800" b="0" i="0" kern="1200" dirty="0" err="1">
                          <a:solidFill>
                            <a:schemeClr val="lt1"/>
                          </a:solidFill>
                          <a:effectLst/>
                          <a:latin typeface="+mn-lt"/>
                          <a:ea typeface="+mn-ea"/>
                          <a:cs typeface="+mn-cs"/>
                        </a:rPr>
                        <a:t>Etchart</a:t>
                      </a:r>
                      <a:endParaRPr lang="es-AR" sz="1800" b="0" i="0" kern="1200" dirty="0">
                        <a:solidFill>
                          <a:schemeClr val="lt1"/>
                        </a:solidFill>
                        <a:effectLst/>
                        <a:latin typeface="+mn-lt"/>
                        <a:ea typeface="+mn-ea"/>
                        <a:cs typeface="+mn-cs"/>
                      </a:endParaRPr>
                    </a:p>
                    <a:p>
                      <a:pPr fontAlgn="base"/>
                      <a:r>
                        <a:rPr lang="es-AR" sz="1800" b="0" i="0" kern="1200" dirty="0">
                          <a:solidFill>
                            <a:schemeClr val="lt1"/>
                          </a:solidFill>
                          <a:effectLst/>
                          <a:latin typeface="+mn-lt"/>
                          <a:ea typeface="+mn-ea"/>
                          <a:cs typeface="+mn-cs"/>
                        </a:rPr>
                        <a:t>José Nicolás Matienzo</a:t>
                      </a:r>
                    </a:p>
                    <a:p>
                      <a:pPr fontAlgn="base"/>
                      <a:r>
                        <a:rPr lang="es-AR" sz="1800" b="0" i="0" kern="1200" dirty="0">
                          <a:solidFill>
                            <a:schemeClr val="lt1"/>
                          </a:solidFill>
                          <a:effectLst/>
                          <a:latin typeface="+mn-lt"/>
                          <a:ea typeface="+mn-ea"/>
                          <a:cs typeface="+mn-cs"/>
                        </a:rPr>
                        <a:t>Rodolfo Rivarola</a:t>
                      </a:r>
                    </a:p>
                    <a:p>
                      <a:pPr fontAlgn="base"/>
                      <a:r>
                        <a:rPr lang="es-AR" sz="1800" b="0" i="0" kern="1200" dirty="0">
                          <a:solidFill>
                            <a:schemeClr val="lt1"/>
                          </a:solidFill>
                          <a:effectLst/>
                          <a:latin typeface="+mn-lt"/>
                          <a:ea typeface="+mn-ea"/>
                          <a:cs typeface="+mn-cs"/>
                        </a:rPr>
                        <a:t>Félix Krueger</a:t>
                      </a:r>
                    </a:p>
                    <a:p>
                      <a:pPr fontAlgn="base"/>
                      <a:r>
                        <a:rPr lang="es-AR" sz="1800" b="0" i="0" kern="1200" dirty="0">
                          <a:solidFill>
                            <a:schemeClr val="lt1"/>
                          </a:solidFill>
                          <a:effectLst/>
                          <a:latin typeface="+mn-lt"/>
                          <a:ea typeface="+mn-ea"/>
                          <a:cs typeface="+mn-cs"/>
                        </a:rPr>
                        <a:t>Enrique </a:t>
                      </a:r>
                      <a:r>
                        <a:rPr lang="es-AR" sz="1800" b="0" i="0" kern="1200" dirty="0" err="1">
                          <a:solidFill>
                            <a:schemeClr val="lt1"/>
                          </a:solidFill>
                          <a:effectLst/>
                          <a:latin typeface="+mn-lt"/>
                          <a:ea typeface="+mn-ea"/>
                          <a:cs typeface="+mn-cs"/>
                        </a:rPr>
                        <a:t>Mouchet</a:t>
                      </a:r>
                      <a:endParaRPr lang="es-AR" sz="1800" b="0" i="0" kern="1200" dirty="0">
                        <a:solidFill>
                          <a:schemeClr val="lt1"/>
                        </a:solidFill>
                        <a:effectLst/>
                        <a:latin typeface="+mn-lt"/>
                        <a:ea typeface="+mn-ea"/>
                        <a:cs typeface="+mn-cs"/>
                      </a:endParaRPr>
                    </a:p>
                    <a:p>
                      <a:pPr fontAlgn="base"/>
                      <a:r>
                        <a:rPr lang="es-AR" sz="1800" b="0" i="0" kern="1200" dirty="0">
                          <a:solidFill>
                            <a:schemeClr val="lt1"/>
                          </a:solidFill>
                          <a:effectLst/>
                          <a:latin typeface="+mn-lt"/>
                          <a:ea typeface="+mn-ea"/>
                          <a:cs typeface="+mn-cs"/>
                        </a:rPr>
                        <a:t>Coriolano </a:t>
                      </a:r>
                      <a:r>
                        <a:rPr lang="es-AR" sz="1800" b="0" i="0" kern="1200" dirty="0" err="1">
                          <a:solidFill>
                            <a:schemeClr val="lt1"/>
                          </a:solidFill>
                          <a:effectLst/>
                          <a:latin typeface="+mn-lt"/>
                          <a:ea typeface="+mn-ea"/>
                          <a:cs typeface="+mn-cs"/>
                        </a:rPr>
                        <a:t>Alberini</a:t>
                      </a:r>
                      <a:endParaRPr lang="es-AR" sz="1800" b="0" i="0" kern="1200" dirty="0">
                        <a:solidFill>
                          <a:schemeClr val="lt1"/>
                        </a:solidFill>
                        <a:effectLst/>
                        <a:latin typeface="+mn-lt"/>
                        <a:ea typeface="+mn-ea"/>
                        <a:cs typeface="+mn-cs"/>
                      </a:endParaRPr>
                    </a:p>
                    <a:p>
                      <a:pPr fontAlgn="base"/>
                      <a:r>
                        <a:rPr lang="es-AR" sz="1800" b="0" i="0" kern="1200" dirty="0">
                          <a:solidFill>
                            <a:schemeClr val="lt1"/>
                          </a:solidFill>
                          <a:effectLst/>
                          <a:latin typeface="+mn-lt"/>
                          <a:ea typeface="+mn-ea"/>
                          <a:cs typeface="+mn-cs"/>
                        </a:rPr>
                        <a:t>Marcos Victoria</a:t>
                      </a:r>
                    </a:p>
                    <a:p>
                      <a:endParaRPr lang="es-AR" dirty="0"/>
                    </a:p>
                  </a:txBody>
                  <a:tcPr/>
                </a:tc>
                <a:tc>
                  <a:txBody>
                    <a:bodyPr/>
                    <a:lstStyle/>
                    <a:p>
                      <a:pPr algn="l" fontAlgn="base">
                        <a:buFont typeface="Arial" panose="020B0604020202020204" pitchFamily="34" charset="0"/>
                        <a:buChar char="•"/>
                      </a:pPr>
                      <a:r>
                        <a:rPr lang="es-AR" b="0" i="0" dirty="0">
                          <a:solidFill>
                            <a:srgbClr val="41474C"/>
                          </a:solidFill>
                          <a:effectLst/>
                          <a:latin typeface="Poppins" panose="00000500000000000000" pitchFamily="2" charset="0"/>
                        </a:rPr>
                        <a:t>Horacio </a:t>
                      </a:r>
                      <a:r>
                        <a:rPr lang="es-AR" b="0" i="0" dirty="0" err="1">
                          <a:solidFill>
                            <a:srgbClr val="41474C"/>
                          </a:solidFill>
                          <a:effectLst/>
                          <a:latin typeface="Poppins" panose="00000500000000000000" pitchFamily="2" charset="0"/>
                        </a:rPr>
                        <a:t>Rimoldi</a:t>
                      </a:r>
                      <a:endParaRPr lang="es-AR" b="0" i="0" dirty="0">
                        <a:solidFill>
                          <a:srgbClr val="41474C"/>
                        </a:solidFill>
                        <a:effectLst/>
                        <a:latin typeface="Poppins" panose="00000500000000000000" pitchFamily="2" charset="0"/>
                      </a:endParaRPr>
                    </a:p>
                    <a:p>
                      <a:pPr algn="l" fontAlgn="base">
                        <a:buFont typeface="Arial" panose="020B0604020202020204" pitchFamily="34" charset="0"/>
                        <a:buChar char="•"/>
                      </a:pPr>
                      <a:r>
                        <a:rPr lang="es-AR" b="0" i="0" dirty="0" err="1">
                          <a:solidFill>
                            <a:srgbClr val="41474C"/>
                          </a:solidFill>
                          <a:effectLst/>
                          <a:latin typeface="Poppins" panose="00000500000000000000" pitchFamily="2" charset="0"/>
                        </a:rPr>
                        <a:t>Waclaw</a:t>
                      </a:r>
                      <a:r>
                        <a:rPr lang="es-AR" b="0" i="0" dirty="0">
                          <a:solidFill>
                            <a:srgbClr val="41474C"/>
                          </a:solidFill>
                          <a:effectLst/>
                          <a:latin typeface="Poppins" panose="00000500000000000000" pitchFamily="2" charset="0"/>
                        </a:rPr>
                        <a:t> </a:t>
                      </a:r>
                      <a:r>
                        <a:rPr lang="es-AR" b="0" i="0" dirty="0" err="1">
                          <a:solidFill>
                            <a:srgbClr val="41474C"/>
                          </a:solidFill>
                          <a:effectLst/>
                          <a:latin typeface="Poppins" panose="00000500000000000000" pitchFamily="2" charset="0"/>
                        </a:rPr>
                        <a:t>Radecki</a:t>
                      </a:r>
                      <a:endParaRPr lang="es-AR" b="0" i="0" dirty="0">
                        <a:solidFill>
                          <a:srgbClr val="41474C"/>
                        </a:solidFill>
                        <a:effectLst/>
                        <a:latin typeface="Poppins" panose="00000500000000000000" pitchFamily="2" charset="0"/>
                      </a:endParaRPr>
                    </a:p>
                    <a:p>
                      <a:pPr algn="l" fontAlgn="base">
                        <a:buFont typeface="Arial" panose="020B0604020202020204" pitchFamily="34" charset="0"/>
                        <a:buChar char="•"/>
                      </a:pPr>
                      <a:r>
                        <a:rPr lang="es-AR" b="0" i="0" dirty="0">
                          <a:solidFill>
                            <a:srgbClr val="41474C"/>
                          </a:solidFill>
                          <a:effectLst/>
                          <a:latin typeface="Poppins" panose="00000500000000000000" pitchFamily="2" charset="0"/>
                        </a:rPr>
                        <a:t>Ángel Garma</a:t>
                      </a:r>
                    </a:p>
                    <a:p>
                      <a:pPr algn="l" fontAlgn="base">
                        <a:buFont typeface="Arial" panose="020B0604020202020204" pitchFamily="34" charset="0"/>
                        <a:buChar char="•"/>
                      </a:pPr>
                      <a:r>
                        <a:rPr lang="es-AR" b="0" i="0" dirty="0">
                          <a:solidFill>
                            <a:srgbClr val="41474C"/>
                          </a:solidFill>
                          <a:effectLst/>
                          <a:latin typeface="Poppins" panose="00000500000000000000" pitchFamily="2" charset="0"/>
                        </a:rPr>
                        <a:t>José Bleger</a:t>
                      </a:r>
                    </a:p>
                    <a:p>
                      <a:pPr algn="l" fontAlgn="base">
                        <a:buFont typeface="Arial" panose="020B0604020202020204" pitchFamily="34" charset="0"/>
                        <a:buChar char="•"/>
                      </a:pPr>
                      <a:r>
                        <a:rPr lang="es-AR" b="0" i="0" dirty="0">
                          <a:solidFill>
                            <a:srgbClr val="41474C"/>
                          </a:solidFill>
                          <a:effectLst/>
                          <a:latin typeface="Poppins" panose="00000500000000000000" pitchFamily="2" charset="0"/>
                        </a:rPr>
                        <a:t>Enrique Pichón </a:t>
                      </a:r>
                      <a:r>
                        <a:rPr lang="es-AR" b="0" i="0" dirty="0" err="1">
                          <a:solidFill>
                            <a:srgbClr val="41474C"/>
                          </a:solidFill>
                          <a:effectLst/>
                          <a:latin typeface="Poppins" panose="00000500000000000000" pitchFamily="2" charset="0"/>
                        </a:rPr>
                        <a:t>Riviere</a:t>
                      </a:r>
                      <a:endParaRPr lang="es-AR" b="0" i="0" dirty="0">
                        <a:solidFill>
                          <a:srgbClr val="41474C"/>
                        </a:solidFill>
                        <a:effectLst/>
                        <a:latin typeface="Poppins" panose="00000500000000000000" pitchFamily="2" charset="0"/>
                      </a:endParaRPr>
                    </a:p>
                    <a:p>
                      <a:pPr algn="l" fontAlgn="base">
                        <a:buFont typeface="Arial" panose="020B0604020202020204" pitchFamily="34" charset="0"/>
                        <a:buChar char="•"/>
                      </a:pPr>
                      <a:r>
                        <a:rPr lang="es-AR" b="0" i="0" dirty="0">
                          <a:solidFill>
                            <a:srgbClr val="41474C"/>
                          </a:solidFill>
                          <a:effectLst/>
                          <a:latin typeface="Poppins" panose="00000500000000000000" pitchFamily="2" charset="0"/>
                        </a:rPr>
                        <a:t>Marie Langer</a:t>
                      </a:r>
                    </a:p>
                    <a:p>
                      <a:pPr algn="l" fontAlgn="base">
                        <a:buFont typeface="Arial" panose="020B0604020202020204" pitchFamily="34" charset="0"/>
                        <a:buChar char="•"/>
                      </a:pPr>
                      <a:r>
                        <a:rPr lang="es-AR" b="0" i="0" dirty="0">
                          <a:solidFill>
                            <a:srgbClr val="41474C"/>
                          </a:solidFill>
                          <a:effectLst/>
                          <a:latin typeface="Poppins" panose="00000500000000000000" pitchFamily="2" charset="0"/>
                        </a:rPr>
                        <a:t>David Liberman</a:t>
                      </a:r>
                    </a:p>
                    <a:p>
                      <a:pPr algn="l" fontAlgn="base">
                        <a:buFont typeface="Arial" panose="020B0604020202020204" pitchFamily="34" charset="0"/>
                        <a:buChar char="•"/>
                      </a:pPr>
                      <a:r>
                        <a:rPr lang="es-AR" b="0" i="0" dirty="0">
                          <a:solidFill>
                            <a:srgbClr val="41474C"/>
                          </a:solidFill>
                          <a:effectLst/>
                          <a:latin typeface="Poppins" panose="00000500000000000000" pitchFamily="2" charset="0"/>
                        </a:rPr>
                        <a:t>Fernando Ulloa</a:t>
                      </a:r>
                    </a:p>
                    <a:p>
                      <a:endParaRPr lang="es-AR" dirty="0"/>
                    </a:p>
                  </a:txBody>
                  <a:tcPr/>
                </a:tc>
                <a:extLst>
                  <a:ext uri="{0D108BD9-81ED-4DB2-BD59-A6C34878D82A}">
                    <a16:rowId xmlns:a16="http://schemas.microsoft.com/office/drawing/2014/main" val="1609814233"/>
                  </a:ext>
                </a:extLst>
              </a:tr>
            </a:tbl>
          </a:graphicData>
        </a:graphic>
      </p:graphicFrame>
    </p:spTree>
    <p:extLst>
      <p:ext uri="{BB962C8B-B14F-4D97-AF65-F5344CB8AC3E}">
        <p14:creationId xmlns:p14="http://schemas.microsoft.com/office/powerpoint/2010/main" val="429295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7C0EF-B493-E51E-5599-2A95261DE23D}"/>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8DD9152E-1539-B3B3-1489-6DCE55EE76B3}"/>
              </a:ext>
            </a:extLst>
          </p:cNvPr>
          <p:cNvSpPr>
            <a:spLocks noGrp="1"/>
          </p:cNvSpPr>
          <p:nvPr>
            <p:ph idx="1"/>
          </p:nvPr>
        </p:nvSpPr>
        <p:spPr/>
        <p:txBody>
          <a:bodyPr/>
          <a:lstStyle/>
          <a:p>
            <a:pPr algn="just"/>
            <a:r>
              <a:rPr lang="es-ES" b="0" i="0" dirty="0">
                <a:solidFill>
                  <a:srgbClr val="41474C"/>
                </a:solidFill>
                <a:effectLst/>
                <a:latin typeface="Poppins" panose="00000500000000000000" pitchFamily="2" charset="0"/>
              </a:rPr>
              <a:t>La </a:t>
            </a:r>
            <a:r>
              <a:rPr lang="es-ES" b="1" i="0" dirty="0">
                <a:solidFill>
                  <a:srgbClr val="41474C"/>
                </a:solidFill>
                <a:effectLst/>
                <a:latin typeface="Poppins" panose="00000500000000000000" pitchFamily="2" charset="0"/>
              </a:rPr>
              <a:t>Psicología </a:t>
            </a:r>
            <a:r>
              <a:rPr lang="es-ES" b="0" i="0" dirty="0">
                <a:solidFill>
                  <a:srgbClr val="41474C"/>
                </a:solidFill>
                <a:effectLst/>
                <a:latin typeface="Poppins" panose="00000500000000000000" pitchFamily="2" charset="0"/>
              </a:rPr>
              <a:t>puede decirse que es una de las </a:t>
            </a:r>
            <a:r>
              <a:rPr lang="es-ES" b="1" i="0" dirty="0">
                <a:solidFill>
                  <a:srgbClr val="41474C"/>
                </a:solidFill>
                <a:effectLst/>
                <a:latin typeface="Poppins" panose="00000500000000000000" pitchFamily="2" charset="0"/>
              </a:rPr>
              <a:t>ciencias </a:t>
            </a:r>
            <a:r>
              <a:rPr lang="es-ES" b="0" i="0" dirty="0">
                <a:solidFill>
                  <a:srgbClr val="41474C"/>
                </a:solidFill>
                <a:effectLst/>
                <a:latin typeface="Poppins" panose="00000500000000000000" pitchFamily="2" charset="0"/>
              </a:rPr>
              <a:t>más jóvenes, ya que como tal</a:t>
            </a:r>
            <a:r>
              <a:rPr lang="es-ES" b="1" i="0" dirty="0">
                <a:solidFill>
                  <a:srgbClr val="41474C"/>
                </a:solidFill>
                <a:effectLst/>
                <a:latin typeface="Poppins" panose="00000500000000000000" pitchFamily="2" charset="0"/>
              </a:rPr>
              <a:t> surge recién a fines del siglo XIX</a:t>
            </a:r>
            <a:r>
              <a:rPr lang="es-ES" b="0" i="0" dirty="0">
                <a:solidFill>
                  <a:srgbClr val="41474C"/>
                </a:solidFill>
                <a:effectLst/>
                <a:latin typeface="Poppins" panose="00000500000000000000" pitchFamily="2" charset="0"/>
              </a:rPr>
              <a:t>, más precisamente en el </a:t>
            </a:r>
            <a:r>
              <a:rPr lang="es-ES" b="1" i="0" dirty="0">
                <a:solidFill>
                  <a:srgbClr val="41474C"/>
                </a:solidFill>
                <a:effectLst/>
                <a:latin typeface="Poppins" panose="00000500000000000000" pitchFamily="2" charset="0"/>
              </a:rPr>
              <a:t>1879</a:t>
            </a:r>
            <a:r>
              <a:rPr lang="es-ES" b="0" i="0" dirty="0">
                <a:solidFill>
                  <a:srgbClr val="41474C"/>
                </a:solidFill>
                <a:effectLst/>
                <a:latin typeface="Poppins" panose="00000500000000000000" pitchFamily="2" charset="0"/>
              </a:rPr>
              <a:t>, como consecuencia del </a:t>
            </a:r>
            <a:r>
              <a:rPr lang="es-ES" b="1" i="0" dirty="0">
                <a:solidFill>
                  <a:srgbClr val="41474C"/>
                </a:solidFill>
                <a:effectLst/>
                <a:latin typeface="Poppins" panose="00000500000000000000" pitchFamily="2" charset="0"/>
              </a:rPr>
              <a:t>primer laboratorio de Psicología Experimental</a:t>
            </a:r>
            <a:r>
              <a:rPr lang="es-ES" b="0" i="0" dirty="0">
                <a:solidFill>
                  <a:srgbClr val="41474C"/>
                </a:solidFill>
                <a:effectLst/>
                <a:latin typeface="Poppins" panose="00000500000000000000" pitchFamily="2" charset="0"/>
              </a:rPr>
              <a:t> en la ciudad alemana de Leipzig, a cargo de </a:t>
            </a:r>
            <a:r>
              <a:rPr lang="es-ES" b="1" i="0" dirty="0" err="1">
                <a:solidFill>
                  <a:srgbClr val="41474C"/>
                </a:solidFill>
                <a:effectLst/>
                <a:latin typeface="Poppins" panose="00000500000000000000" pitchFamily="2" charset="0"/>
              </a:rPr>
              <a:t>Whilem</a:t>
            </a:r>
            <a:r>
              <a:rPr lang="es-ES" b="1" i="0" dirty="0">
                <a:solidFill>
                  <a:srgbClr val="41474C"/>
                </a:solidFill>
                <a:effectLst/>
                <a:latin typeface="Poppins" panose="00000500000000000000" pitchFamily="2" charset="0"/>
              </a:rPr>
              <a:t> Wundt.</a:t>
            </a:r>
          </a:p>
          <a:p>
            <a:pPr algn="just"/>
            <a:endParaRPr lang="es-ES" b="1" dirty="0">
              <a:solidFill>
                <a:srgbClr val="41474C"/>
              </a:solidFill>
              <a:latin typeface="Poppins" panose="00000500000000000000" pitchFamily="2" charset="0"/>
            </a:endParaRPr>
          </a:p>
          <a:p>
            <a:pPr algn="just"/>
            <a:r>
              <a:rPr lang="es-ES" dirty="0">
                <a:solidFill>
                  <a:srgbClr val="41474C"/>
                </a:solidFill>
                <a:latin typeface="Poppins" panose="00000500000000000000" pitchFamily="2" charset="0"/>
              </a:rPr>
              <a:t>M</a:t>
            </a:r>
            <a:r>
              <a:rPr lang="es-ES" b="0" i="0" dirty="0">
                <a:solidFill>
                  <a:srgbClr val="41474C"/>
                </a:solidFill>
                <a:effectLst/>
                <a:latin typeface="Poppins" panose="00000500000000000000" pitchFamily="2" charset="0"/>
              </a:rPr>
              <a:t>arcó un hito importante en el desarrollo de la disciplina. Uno de las consecuencias directa fue la independencia de la Filosofía.</a:t>
            </a:r>
            <a:endParaRPr lang="es-AR" dirty="0"/>
          </a:p>
          <a:p>
            <a:endParaRPr lang="es-AR" dirty="0"/>
          </a:p>
        </p:txBody>
      </p:sp>
    </p:spTree>
    <p:extLst>
      <p:ext uri="{BB962C8B-B14F-4D97-AF65-F5344CB8AC3E}">
        <p14:creationId xmlns:p14="http://schemas.microsoft.com/office/powerpoint/2010/main" val="4068504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C3774A-3CA5-A7FF-C31C-5727A3C206CE}"/>
              </a:ext>
            </a:extLst>
          </p:cNvPr>
          <p:cNvSpPr>
            <a:spLocks noGrp="1"/>
          </p:cNvSpPr>
          <p:nvPr>
            <p:ph type="title"/>
          </p:nvPr>
        </p:nvSpPr>
        <p:spPr/>
        <p:txBody>
          <a:bodyPr/>
          <a:lstStyle/>
          <a:p>
            <a:r>
              <a:rPr lang="es-ES" dirty="0"/>
              <a:t>Comienzos del psicoanálisis.</a:t>
            </a:r>
            <a:endParaRPr lang="es-AR" dirty="0"/>
          </a:p>
        </p:txBody>
      </p:sp>
      <p:sp>
        <p:nvSpPr>
          <p:cNvPr id="3" name="Marcador de contenido 2">
            <a:extLst>
              <a:ext uri="{FF2B5EF4-FFF2-40B4-BE49-F238E27FC236}">
                <a16:creationId xmlns:a16="http://schemas.microsoft.com/office/drawing/2014/main" id="{7B91A406-B8F6-C7E8-833A-2C55221C0446}"/>
              </a:ext>
            </a:extLst>
          </p:cNvPr>
          <p:cNvSpPr>
            <a:spLocks noGrp="1"/>
          </p:cNvSpPr>
          <p:nvPr>
            <p:ph idx="1"/>
          </p:nvPr>
        </p:nvSpPr>
        <p:spPr>
          <a:xfrm>
            <a:off x="1371600" y="1508760"/>
            <a:ext cx="9601200" cy="4358640"/>
          </a:xfrm>
        </p:spPr>
        <p:txBody>
          <a:bodyPr>
            <a:normAutofit lnSpcReduction="10000"/>
          </a:bodyPr>
          <a:lstStyle/>
          <a:p>
            <a:pPr algn="just"/>
            <a:r>
              <a:rPr lang="es-ES" dirty="0"/>
              <a:t>Desde 1922, circula en amplios círculos intelectuales de Buenos Aires la primera traducción al español de Freud por </a:t>
            </a:r>
            <a:r>
              <a:rPr lang="es-ES" dirty="0" err="1"/>
              <a:t>Lopez</a:t>
            </a:r>
            <a:r>
              <a:rPr lang="es-ES" dirty="0"/>
              <a:t> Ballesteros y prologada por Ortega y Gasset. </a:t>
            </a:r>
          </a:p>
          <a:p>
            <a:pPr algn="just"/>
            <a:r>
              <a:rPr lang="es-ES" dirty="0"/>
              <a:t>Por la misma época, Enrique </a:t>
            </a:r>
            <a:r>
              <a:rPr lang="es-ES" dirty="0" err="1"/>
              <a:t>Mouchet</a:t>
            </a:r>
            <a:r>
              <a:rPr lang="es-ES" dirty="0"/>
              <a:t> habla de Psicoanálisis reduciéndolo a una vuelta a las corrientes idealistas de la Filosofía, al tiempo que lo incluye como contenido de los Cursos de Psicología en Filosofía y Letras de la Universidad de Buenos Aires (UBA)</a:t>
            </a:r>
          </a:p>
          <a:p>
            <a:pPr algn="just"/>
            <a:r>
              <a:rPr lang="es-ES" dirty="0"/>
              <a:t>En 1936, se funda en Córdoba la Revista Psicoterapia, dirigida por Gregorio </a:t>
            </a:r>
            <a:r>
              <a:rPr lang="es-ES" dirty="0" err="1"/>
              <a:t>Bermann</a:t>
            </a:r>
            <a:r>
              <a:rPr lang="es-ES" dirty="0"/>
              <a:t>, que dedica su número de setiembre a Freud. Pizarro Crespo publica allí un trabajo sobre los usos de la psicoterapia en Francia elogiando la tesis doctoral de Lacan en 1932. Garma escribe también aún desde el exterior.</a:t>
            </a:r>
          </a:p>
          <a:p>
            <a:pPr algn="just"/>
            <a:r>
              <a:rPr lang="es-ES" dirty="0"/>
              <a:t>James </a:t>
            </a:r>
            <a:r>
              <a:rPr lang="es-ES" dirty="0" err="1"/>
              <a:t>Mapeli</a:t>
            </a:r>
            <a:r>
              <a:rPr lang="es-ES" dirty="0"/>
              <a:t> dicta conferencias sobre psicoterapia e hipnotismo. Un sucinto panorama de referencias críticas y adscripciones al Psicoanálisis que son el botón de muestra que Freud no ha sido indiferente en nuestro medio.</a:t>
            </a:r>
            <a:endParaRPr lang="es-AR" dirty="0"/>
          </a:p>
        </p:txBody>
      </p:sp>
    </p:spTree>
    <p:extLst>
      <p:ext uri="{BB962C8B-B14F-4D97-AF65-F5344CB8AC3E}">
        <p14:creationId xmlns:p14="http://schemas.microsoft.com/office/powerpoint/2010/main" val="1480304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11E098B-BEC2-3834-7CCE-85D1B56872EC}"/>
              </a:ext>
            </a:extLst>
          </p:cNvPr>
          <p:cNvSpPr>
            <a:spLocks noGrp="1"/>
          </p:cNvSpPr>
          <p:nvPr>
            <p:ph idx="1"/>
          </p:nvPr>
        </p:nvSpPr>
        <p:spPr>
          <a:xfrm>
            <a:off x="1371600" y="685800"/>
            <a:ext cx="9601200" cy="5181600"/>
          </a:xfrm>
        </p:spPr>
        <p:txBody>
          <a:bodyPr/>
          <a:lstStyle/>
          <a:p>
            <a:pPr algn="just"/>
            <a:r>
              <a:rPr lang="es-ES" dirty="0"/>
              <a:t>El proceso de institucionalización del Psicoanálisis en Argentina comienza con el reconocimiento oficial de la A.P.A. por la Asociación Psicoanalítica Internacional (1942). La fundación fue concretada sobre todo por dos Psicoanalistas Ángel Garma y C. Cárcamo que por haber tenido experiencia profesional en el extranjero estaban capacitados para analizar pacientes.</a:t>
            </a:r>
          </a:p>
          <a:p>
            <a:pPr algn="just"/>
            <a:endParaRPr lang="es-AR" dirty="0"/>
          </a:p>
        </p:txBody>
      </p:sp>
    </p:spTree>
    <p:extLst>
      <p:ext uri="{BB962C8B-B14F-4D97-AF65-F5344CB8AC3E}">
        <p14:creationId xmlns:p14="http://schemas.microsoft.com/office/powerpoint/2010/main" val="145349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E75E6-BA4D-6953-F63F-2BD3331F7E66}"/>
              </a:ext>
            </a:extLst>
          </p:cNvPr>
          <p:cNvSpPr>
            <a:spLocks noGrp="1"/>
          </p:cNvSpPr>
          <p:nvPr>
            <p:ph type="title"/>
          </p:nvPr>
        </p:nvSpPr>
        <p:spPr>
          <a:xfrm>
            <a:off x="1371600" y="338328"/>
            <a:ext cx="9601200" cy="1078992"/>
          </a:xfrm>
        </p:spPr>
        <p:txBody>
          <a:bodyPr/>
          <a:lstStyle/>
          <a:p>
            <a:r>
              <a:rPr lang="es-ES" dirty="0"/>
              <a:t>La creación de la Carrera de Psicología.</a:t>
            </a:r>
            <a:endParaRPr lang="es-AR" dirty="0"/>
          </a:p>
        </p:txBody>
      </p:sp>
      <p:sp>
        <p:nvSpPr>
          <p:cNvPr id="3" name="Marcador de contenido 2">
            <a:extLst>
              <a:ext uri="{FF2B5EF4-FFF2-40B4-BE49-F238E27FC236}">
                <a16:creationId xmlns:a16="http://schemas.microsoft.com/office/drawing/2014/main" id="{65A2C346-9F2A-02FF-E588-5D599C93F3D8}"/>
              </a:ext>
            </a:extLst>
          </p:cNvPr>
          <p:cNvSpPr>
            <a:spLocks noGrp="1"/>
          </p:cNvSpPr>
          <p:nvPr>
            <p:ph idx="1"/>
          </p:nvPr>
        </p:nvSpPr>
        <p:spPr>
          <a:xfrm>
            <a:off x="1371600" y="1682496"/>
            <a:ext cx="9601200" cy="4184904"/>
          </a:xfrm>
        </p:spPr>
        <p:txBody>
          <a:bodyPr/>
          <a:lstStyle/>
          <a:p>
            <a:pPr algn="just"/>
            <a:r>
              <a:rPr lang="es-ES" dirty="0"/>
              <a:t>La creación de la carrera de Psicología con independencia en el campo académico, aunque con dependencia de la Facultad de Filosofía y Letras, lanzaría al mercado laboral -con los primeros egresados en 1962, una nueva generación de profesionales que disputarían territorio con el grupo de los médicos-psiquiatras y psicoanalistas- que gozaban de una larga tradición en el “arte de curar”.</a:t>
            </a:r>
          </a:p>
          <a:p>
            <a:pPr algn="just"/>
            <a:r>
              <a:rPr lang="es-ES" dirty="0"/>
              <a:t>En el segundo cuatrimestre de 1957, se contratan profesores con reconocida vocación psicoanalítica, algunos de los cuáles procedían de la A.P.A., preocupados por la clínica y nutriéndose del </a:t>
            </a:r>
            <a:r>
              <a:rPr lang="es-ES" dirty="0" err="1"/>
              <a:t>Kleinismo</a:t>
            </a:r>
            <a:r>
              <a:rPr lang="es-ES" dirty="0"/>
              <a:t> de los 50, con base en teorías socializantes y culturalistas con fuerte sesgo reformista. Bajo el patrocinio del Rector </a:t>
            </a:r>
            <a:r>
              <a:rPr lang="es-ES" dirty="0" err="1"/>
              <a:t>Risieri</a:t>
            </a:r>
            <a:r>
              <a:rPr lang="es-ES" dirty="0"/>
              <a:t> Frondizi se incorpora a J. Bleger al plantel de profesores, por condensar dos características que hacían imprescindible su presencia en la Universidad: su vocación psicoanalítica y su posición política progresista</a:t>
            </a:r>
            <a:endParaRPr lang="es-AR" dirty="0"/>
          </a:p>
        </p:txBody>
      </p:sp>
    </p:spTree>
    <p:extLst>
      <p:ext uri="{BB962C8B-B14F-4D97-AF65-F5344CB8AC3E}">
        <p14:creationId xmlns:p14="http://schemas.microsoft.com/office/powerpoint/2010/main" val="157403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E8F30-269C-4EB3-04E1-0B2C243FD4C1}"/>
              </a:ext>
            </a:extLst>
          </p:cNvPr>
          <p:cNvSpPr>
            <a:spLocks noGrp="1"/>
          </p:cNvSpPr>
          <p:nvPr>
            <p:ph type="title"/>
          </p:nvPr>
        </p:nvSpPr>
        <p:spPr/>
        <p:txBody>
          <a:bodyPr/>
          <a:lstStyle/>
          <a:p>
            <a:r>
              <a:rPr lang="es-ES" dirty="0"/>
              <a:t>AÑOS 60</a:t>
            </a:r>
            <a:endParaRPr lang="es-AR" dirty="0"/>
          </a:p>
        </p:txBody>
      </p:sp>
      <p:sp>
        <p:nvSpPr>
          <p:cNvPr id="3" name="Marcador de contenido 2">
            <a:extLst>
              <a:ext uri="{FF2B5EF4-FFF2-40B4-BE49-F238E27FC236}">
                <a16:creationId xmlns:a16="http://schemas.microsoft.com/office/drawing/2014/main" id="{5E2A98AD-AB4F-72EA-FC2F-AF2E1D2E1DEC}"/>
              </a:ext>
            </a:extLst>
          </p:cNvPr>
          <p:cNvSpPr>
            <a:spLocks noGrp="1"/>
          </p:cNvSpPr>
          <p:nvPr>
            <p:ph idx="1"/>
          </p:nvPr>
        </p:nvSpPr>
        <p:spPr/>
        <p:txBody>
          <a:bodyPr>
            <a:normAutofit fontScale="92500" lnSpcReduction="20000"/>
          </a:bodyPr>
          <a:lstStyle/>
          <a:p>
            <a:r>
              <a:rPr lang="es-ES" b="0" i="0" dirty="0">
                <a:solidFill>
                  <a:srgbClr val="505050"/>
                </a:solidFill>
                <a:effectLst/>
                <a:latin typeface="Merriweather" panose="020B0604020202020204" pitchFamily="2" charset="0"/>
              </a:rPr>
              <a:t>En 1967, el gobierno de facto sancionó la </a:t>
            </a:r>
            <a:r>
              <a:rPr lang="es-ES" b="0" i="1" dirty="0">
                <a:solidFill>
                  <a:srgbClr val="505050"/>
                </a:solidFill>
                <a:effectLst/>
                <a:latin typeface="Merriweather" panose="020B0604020202020204" pitchFamily="2" charset="0"/>
              </a:rPr>
              <a:t>Ley 17132, de ejercicio legal de la medicina</a:t>
            </a:r>
            <a:r>
              <a:rPr lang="es-ES" b="0" i="0" dirty="0">
                <a:solidFill>
                  <a:srgbClr val="505050"/>
                </a:solidFill>
                <a:effectLst/>
                <a:latin typeface="Merriweather" panose="020B0604020202020204" pitchFamily="2" charset="0"/>
              </a:rPr>
              <a:t>, por la cual incluía las actividades del psicólogo en el capítulo 9, destinado a los auxiliares de la medicina. El artículo 91, establecía para el </a:t>
            </a:r>
            <a:r>
              <a:rPr lang="es-ES" b="0" i="0" dirty="0" err="1">
                <a:solidFill>
                  <a:srgbClr val="505050"/>
                </a:solidFill>
                <a:effectLst/>
                <a:latin typeface="Merriweather" panose="020B0604020202020204" pitchFamily="2" charset="0"/>
              </a:rPr>
              <a:t>psicólogx</a:t>
            </a:r>
            <a:r>
              <a:rPr lang="es-ES" b="0" i="0" dirty="0">
                <a:solidFill>
                  <a:srgbClr val="505050"/>
                </a:solidFill>
                <a:effectLst/>
                <a:latin typeface="Merriweather" panose="020B0604020202020204" pitchFamily="2" charset="0"/>
              </a:rPr>
              <a:t> la dependencia del «</a:t>
            </a:r>
            <a:r>
              <a:rPr lang="es-ES" b="0" i="0" dirty="0" err="1">
                <a:solidFill>
                  <a:srgbClr val="505050"/>
                </a:solidFill>
                <a:effectLst/>
                <a:latin typeface="Merriweather" panose="020B0604020202020204" pitchFamily="2" charset="0"/>
              </a:rPr>
              <a:t>médicx</a:t>
            </a:r>
            <a:r>
              <a:rPr lang="es-ES" b="0" i="0" dirty="0">
                <a:solidFill>
                  <a:srgbClr val="505050"/>
                </a:solidFill>
                <a:effectLst/>
                <a:latin typeface="Merriweather" panose="020B0604020202020204" pitchFamily="2" charset="0"/>
              </a:rPr>
              <a:t> </a:t>
            </a:r>
            <a:r>
              <a:rPr lang="es-ES" b="0" i="0" dirty="0" err="1">
                <a:solidFill>
                  <a:srgbClr val="505050"/>
                </a:solidFill>
                <a:effectLst/>
                <a:latin typeface="Merriweather" panose="020B0604020202020204" pitchFamily="2" charset="0"/>
              </a:rPr>
              <a:t>especializadx</a:t>
            </a:r>
            <a:r>
              <a:rPr lang="es-ES" b="0" i="0" dirty="0">
                <a:solidFill>
                  <a:srgbClr val="505050"/>
                </a:solidFill>
                <a:effectLst/>
                <a:latin typeface="Merriweather" panose="020B0604020202020204" pitchFamily="2" charset="0"/>
              </a:rPr>
              <a:t> en psiquiatría», por lo cual a la hora de trabajar debía hacerlo  sólo «por indicación y bajo su supervisión» (Nación Argentina, 1967 citada por </a:t>
            </a:r>
            <a:r>
              <a:rPr lang="es-ES" b="0" i="0" dirty="0" err="1">
                <a:solidFill>
                  <a:srgbClr val="505050"/>
                </a:solidFill>
                <a:effectLst/>
                <a:latin typeface="Merriweather" panose="020B0604020202020204" pitchFamily="2" charset="0"/>
              </a:rPr>
              <a:t>Klappenbach</a:t>
            </a:r>
            <a:r>
              <a:rPr lang="es-ES" b="0" i="0" dirty="0">
                <a:solidFill>
                  <a:srgbClr val="505050"/>
                </a:solidFill>
                <a:effectLst/>
                <a:latin typeface="Merriweather" panose="020B0604020202020204" pitchFamily="2" charset="0"/>
              </a:rPr>
              <a:t>).</a:t>
            </a:r>
          </a:p>
          <a:p>
            <a:endParaRPr lang="es-ES" dirty="0">
              <a:solidFill>
                <a:srgbClr val="505050"/>
              </a:solidFill>
              <a:latin typeface="Merriweather" panose="020B0604020202020204" pitchFamily="2" charset="0"/>
            </a:endParaRPr>
          </a:p>
          <a:p>
            <a:r>
              <a:rPr lang="es-ES" b="0" i="0" dirty="0">
                <a:solidFill>
                  <a:srgbClr val="505050"/>
                </a:solidFill>
                <a:effectLst/>
                <a:latin typeface="Merriweather" panose="00000500000000000000" pitchFamily="2" charset="0"/>
              </a:rPr>
              <a:t>En 1969 se aprueba un proyecto en el cual se elimina la formación en las 3 ramas, hacia una formación integral. En este contexto el plan de la Licenciatura quedará conformado por 26 materias y dos capacitaciones en idiomas con una duración de 5 años. En ese contexto surge el Profesorado, compuesto por las dos capacitaciones en idiomas, 24 asignaturas y una práctica, tras lo cual se obtenía el título de </a:t>
            </a:r>
            <a:r>
              <a:rPr lang="es-ES" b="0" i="1" dirty="0">
                <a:solidFill>
                  <a:srgbClr val="505050"/>
                </a:solidFill>
                <a:effectLst/>
                <a:latin typeface="Merriweather" panose="00000500000000000000" pitchFamily="2" charset="0"/>
              </a:rPr>
              <a:t>Profesor de Enseñanza Secundaria, Normal y Especial en Psicología</a:t>
            </a:r>
            <a:r>
              <a:rPr lang="es-ES" b="0" i="0" dirty="0">
                <a:solidFill>
                  <a:srgbClr val="505050"/>
                </a:solidFill>
                <a:effectLst/>
                <a:latin typeface="Merriweather" panose="00000500000000000000" pitchFamily="2" charset="0"/>
              </a:rPr>
              <a:t>.</a:t>
            </a:r>
            <a:endParaRPr lang="es-AR" dirty="0"/>
          </a:p>
        </p:txBody>
      </p:sp>
    </p:spTree>
    <p:extLst>
      <p:ext uri="{BB962C8B-B14F-4D97-AF65-F5344CB8AC3E}">
        <p14:creationId xmlns:p14="http://schemas.microsoft.com/office/powerpoint/2010/main" val="2296699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81D4B-7C02-E5DE-D7B0-25CDAFC8CD7A}"/>
              </a:ext>
            </a:extLst>
          </p:cNvPr>
          <p:cNvSpPr>
            <a:spLocks noGrp="1"/>
          </p:cNvSpPr>
          <p:nvPr>
            <p:ph type="title"/>
          </p:nvPr>
        </p:nvSpPr>
        <p:spPr/>
        <p:txBody>
          <a:bodyPr/>
          <a:lstStyle/>
          <a:p>
            <a:r>
              <a:rPr lang="es-ES" dirty="0"/>
              <a:t>Cierre de la carrera.</a:t>
            </a:r>
            <a:endParaRPr lang="es-AR" dirty="0"/>
          </a:p>
        </p:txBody>
      </p:sp>
      <p:sp>
        <p:nvSpPr>
          <p:cNvPr id="3" name="Marcador de contenido 2">
            <a:extLst>
              <a:ext uri="{FF2B5EF4-FFF2-40B4-BE49-F238E27FC236}">
                <a16:creationId xmlns:a16="http://schemas.microsoft.com/office/drawing/2014/main" id="{248109B7-03C8-AF19-B126-CEEADDD2A839}"/>
              </a:ext>
            </a:extLst>
          </p:cNvPr>
          <p:cNvSpPr>
            <a:spLocks noGrp="1"/>
          </p:cNvSpPr>
          <p:nvPr>
            <p:ph idx="1"/>
          </p:nvPr>
        </p:nvSpPr>
        <p:spPr>
          <a:xfrm>
            <a:off x="1371600" y="1408176"/>
            <a:ext cx="9601200" cy="4450080"/>
          </a:xfrm>
        </p:spPr>
        <p:txBody>
          <a:bodyPr>
            <a:normAutofit/>
          </a:bodyPr>
          <a:lstStyle/>
          <a:p>
            <a:pPr algn="just"/>
            <a:r>
              <a:rPr lang="es-ES" dirty="0"/>
              <a:t>Todo este movimiento de una profesión joven de una carrera recién creada queda clausurado en 1966 con el golpe de Onganía. Ese mismo año la Facultad de Psicología permanece cerrada por un año. </a:t>
            </a:r>
          </a:p>
          <a:p>
            <a:pPr algn="just"/>
            <a:r>
              <a:rPr lang="es-ES" dirty="0"/>
              <a:t>El amanecer de la noche de los bastones largos nos despierta con la Ley 17132 (1967) que reglamenta la actividad de los psicólogos junto a otros auxiliares de la Medicina, que por ser una Ley de un Gobierno de facto ataca fundamentalmente el ideal social de los Psicólogos de la generación de los ‘60 y daña gravemente la legitimación de la profesión.</a:t>
            </a:r>
          </a:p>
          <a:p>
            <a:pPr algn="just"/>
            <a:r>
              <a:rPr lang="es-ES" dirty="0"/>
              <a:t>Seguirán a estos acontecimientos largos años de silencio y de lucha a la espera de la sanción de la tan ansiada Ley del Ejercicio Profesional de la Psicología con habilitación al ejercicio de la Psicoterapia (Ley 23.277/1985) conjuntamente con el regreso a la democracia. </a:t>
            </a:r>
            <a:endParaRPr lang="es-AR" dirty="0"/>
          </a:p>
        </p:txBody>
      </p:sp>
    </p:spTree>
    <p:extLst>
      <p:ext uri="{BB962C8B-B14F-4D97-AF65-F5344CB8AC3E}">
        <p14:creationId xmlns:p14="http://schemas.microsoft.com/office/powerpoint/2010/main" val="196908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003A9-A527-1E07-8F37-ED7558EA26FA}"/>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66F20BA9-A4AE-A989-C199-F6D90C18CA6D}"/>
              </a:ext>
            </a:extLst>
          </p:cNvPr>
          <p:cNvSpPr>
            <a:spLocks noGrp="1"/>
          </p:cNvSpPr>
          <p:nvPr>
            <p:ph idx="1"/>
          </p:nvPr>
        </p:nvSpPr>
        <p:spPr/>
        <p:txBody>
          <a:bodyPr/>
          <a:lstStyle/>
          <a:p>
            <a:r>
              <a:rPr lang="es-ES" b="0" i="0" dirty="0">
                <a:solidFill>
                  <a:srgbClr val="505050"/>
                </a:solidFill>
                <a:effectLst/>
                <a:latin typeface="Merriweather" panose="00000500000000000000" pitchFamily="2" charset="0"/>
              </a:rPr>
              <a:t>1974 ya sumaban 460 los cesanteados y “entre enero de 1975 y diciembre de 1977, se dejan a un total de 1132 personas limitadas y/o cesantes según la aplicación de diferentes resoluciones o leyes” (</a:t>
            </a:r>
            <a:r>
              <a:rPr lang="es-ES" b="0" i="0" dirty="0" err="1">
                <a:solidFill>
                  <a:srgbClr val="505050"/>
                </a:solidFill>
                <a:effectLst/>
                <a:latin typeface="Merriweather" panose="00000500000000000000" pitchFamily="2" charset="0"/>
              </a:rPr>
              <a:t>Coronato</a:t>
            </a:r>
            <a:r>
              <a:rPr lang="es-ES" b="0" i="0" dirty="0">
                <a:solidFill>
                  <a:srgbClr val="505050"/>
                </a:solidFill>
                <a:effectLst/>
                <a:latin typeface="Merriweather" panose="00000500000000000000" pitchFamily="2" charset="0"/>
              </a:rPr>
              <a:t> &amp; </a:t>
            </a:r>
            <a:r>
              <a:rPr lang="es-ES" b="0" i="0" dirty="0" err="1">
                <a:solidFill>
                  <a:srgbClr val="505050"/>
                </a:solidFill>
                <a:effectLst/>
                <a:latin typeface="Merriweather" panose="00000500000000000000" pitchFamily="2" charset="0"/>
              </a:rPr>
              <a:t>Lucchini</a:t>
            </a:r>
            <a:r>
              <a:rPr lang="es-ES" b="0" i="0" dirty="0">
                <a:solidFill>
                  <a:srgbClr val="505050"/>
                </a:solidFill>
                <a:effectLst/>
                <a:latin typeface="Merriweather" panose="00000500000000000000" pitchFamily="2" charset="0"/>
              </a:rPr>
              <a:t> citado por Fernández). La autora sitúa que esta casa de altos estudios “cuenta con casi 700 docentes, no docentes y estudiantes desaparecidos o asesinados durante todo el proceso militar” (Fernández, 2019:131). En este contexto, el Rectorado estuvo intervenido por el Dr. Guillermo Gallo entre septiembre de 1976 y diciembre de 1983.</a:t>
            </a:r>
            <a:endParaRPr lang="es-AR" dirty="0"/>
          </a:p>
        </p:txBody>
      </p:sp>
    </p:spTree>
    <p:extLst>
      <p:ext uri="{BB962C8B-B14F-4D97-AF65-F5344CB8AC3E}">
        <p14:creationId xmlns:p14="http://schemas.microsoft.com/office/powerpoint/2010/main" val="344485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1ED54-D95B-974B-6E9E-6DDA4102F203}"/>
              </a:ext>
            </a:extLst>
          </p:cNvPr>
          <p:cNvSpPr>
            <a:spLocks noGrp="1"/>
          </p:cNvSpPr>
          <p:nvPr>
            <p:ph type="title"/>
          </p:nvPr>
        </p:nvSpPr>
        <p:spPr/>
        <p:txBody>
          <a:bodyPr/>
          <a:lstStyle/>
          <a:p>
            <a:r>
              <a:rPr lang="es-ES" dirty="0"/>
              <a:t>Universidad de las catacumbas</a:t>
            </a:r>
            <a:endParaRPr lang="es-AR" dirty="0"/>
          </a:p>
        </p:txBody>
      </p:sp>
      <p:sp>
        <p:nvSpPr>
          <p:cNvPr id="3" name="Marcador de contenido 2">
            <a:extLst>
              <a:ext uri="{FF2B5EF4-FFF2-40B4-BE49-F238E27FC236}">
                <a16:creationId xmlns:a16="http://schemas.microsoft.com/office/drawing/2014/main" id="{5D149635-F714-9D6B-247C-2A5D433965AB}"/>
              </a:ext>
            </a:extLst>
          </p:cNvPr>
          <p:cNvSpPr>
            <a:spLocks noGrp="1"/>
          </p:cNvSpPr>
          <p:nvPr>
            <p:ph idx="1"/>
          </p:nvPr>
        </p:nvSpPr>
        <p:spPr>
          <a:xfrm>
            <a:off x="1371600" y="1787979"/>
            <a:ext cx="9601200" cy="4079421"/>
          </a:xfrm>
        </p:spPr>
        <p:txBody>
          <a:bodyPr/>
          <a:lstStyle/>
          <a:p>
            <a:r>
              <a:rPr lang="es-ES" dirty="0">
                <a:solidFill>
                  <a:srgbClr val="505050"/>
                </a:solidFill>
                <a:latin typeface="Merriweather" panose="00000500000000000000" pitchFamily="2" charset="0"/>
              </a:rPr>
              <a:t>S</a:t>
            </a:r>
            <a:r>
              <a:rPr lang="es-ES" b="0" i="0" dirty="0">
                <a:solidFill>
                  <a:srgbClr val="505050"/>
                </a:solidFill>
                <a:effectLst/>
                <a:latin typeface="Merriweather" panose="00000500000000000000" pitchFamily="2" charset="0"/>
              </a:rPr>
              <a:t>urgieron en Buenos Aires en los años ‘60 y son conocidos como “universidad de las catacumbas” (</a:t>
            </a:r>
            <a:r>
              <a:rPr lang="es-ES" b="0" i="0" dirty="0" err="1">
                <a:solidFill>
                  <a:srgbClr val="505050"/>
                </a:solidFill>
                <a:effectLst/>
                <a:latin typeface="Merriweather" panose="00000500000000000000" pitchFamily="2" charset="0"/>
              </a:rPr>
              <a:t>Plotkin</a:t>
            </a:r>
            <a:r>
              <a:rPr lang="es-ES" b="0" i="0" dirty="0">
                <a:solidFill>
                  <a:srgbClr val="505050"/>
                </a:solidFill>
                <a:effectLst/>
                <a:latin typeface="Merriweather" panose="00000500000000000000" pitchFamily="2" charset="0"/>
              </a:rPr>
              <a:t>, 2003), los cuales se figuraban como una universidad paralela donde se impartían semanalmente los conocimientos que en las facultades estaban vedados: marxismo, lingüística, filosofía, estructuralismo, psicoanálisis. </a:t>
            </a:r>
          </a:p>
          <a:p>
            <a:r>
              <a:rPr lang="es-ES" b="0" i="0" dirty="0">
                <a:solidFill>
                  <a:srgbClr val="505050"/>
                </a:solidFill>
                <a:effectLst/>
                <a:latin typeface="Merriweather" panose="00000500000000000000" pitchFamily="2" charset="0"/>
              </a:rPr>
              <a:t>Cobraron relevancia en la última dictadura, y también fueron una vía de formación para </a:t>
            </a:r>
            <a:r>
              <a:rPr lang="es-ES" b="0" i="0" dirty="0" err="1">
                <a:solidFill>
                  <a:srgbClr val="505050"/>
                </a:solidFill>
                <a:effectLst/>
                <a:latin typeface="Merriweather" panose="00000500000000000000" pitchFamily="2" charset="0"/>
              </a:rPr>
              <a:t>lxs</a:t>
            </a:r>
            <a:r>
              <a:rPr lang="es-ES" b="0" i="0" dirty="0">
                <a:solidFill>
                  <a:srgbClr val="505050"/>
                </a:solidFill>
                <a:effectLst/>
                <a:latin typeface="Merriweather" panose="00000500000000000000" pitchFamily="2" charset="0"/>
              </a:rPr>
              <a:t> psicoanalistas que en ese momento eran </a:t>
            </a:r>
            <a:r>
              <a:rPr lang="es-ES" b="0" i="0" dirty="0" err="1">
                <a:solidFill>
                  <a:srgbClr val="505050"/>
                </a:solidFill>
                <a:effectLst/>
                <a:latin typeface="Merriweather" panose="00000500000000000000" pitchFamily="2" charset="0"/>
              </a:rPr>
              <a:t>admitidxs</a:t>
            </a:r>
            <a:r>
              <a:rPr lang="es-ES" b="0" i="0" dirty="0">
                <a:solidFill>
                  <a:srgbClr val="505050"/>
                </a:solidFill>
                <a:effectLst/>
                <a:latin typeface="Merriweather" panose="00000500000000000000" pitchFamily="2" charset="0"/>
              </a:rPr>
              <a:t> en las instituciones oficiales como la Asociación Psicoanalítica Argentina </a:t>
            </a:r>
            <a:endParaRPr lang="es-AR" dirty="0"/>
          </a:p>
        </p:txBody>
      </p:sp>
    </p:spTree>
    <p:extLst>
      <p:ext uri="{BB962C8B-B14F-4D97-AF65-F5344CB8AC3E}">
        <p14:creationId xmlns:p14="http://schemas.microsoft.com/office/powerpoint/2010/main" val="14978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15F1B7-ACAD-2487-9268-C3E40BB70441}"/>
              </a:ext>
            </a:extLst>
          </p:cNvPr>
          <p:cNvSpPr>
            <a:spLocks noGrp="1"/>
          </p:cNvSpPr>
          <p:nvPr>
            <p:ph type="title"/>
          </p:nvPr>
        </p:nvSpPr>
        <p:spPr/>
        <p:txBody>
          <a:bodyPr/>
          <a:lstStyle/>
          <a:p>
            <a:r>
              <a:rPr lang="es-ES" dirty="0"/>
              <a:t>Reapertura</a:t>
            </a:r>
            <a:endParaRPr lang="es-AR" dirty="0"/>
          </a:p>
        </p:txBody>
      </p:sp>
      <p:sp>
        <p:nvSpPr>
          <p:cNvPr id="3" name="Marcador de contenido 2">
            <a:extLst>
              <a:ext uri="{FF2B5EF4-FFF2-40B4-BE49-F238E27FC236}">
                <a16:creationId xmlns:a16="http://schemas.microsoft.com/office/drawing/2014/main" id="{1BEF9F7D-EAFE-E738-0CE4-1A9C347E08C1}"/>
              </a:ext>
            </a:extLst>
          </p:cNvPr>
          <p:cNvSpPr>
            <a:spLocks noGrp="1"/>
          </p:cNvSpPr>
          <p:nvPr>
            <p:ph idx="1"/>
          </p:nvPr>
        </p:nvSpPr>
        <p:spPr/>
        <p:txBody>
          <a:bodyPr/>
          <a:lstStyle/>
          <a:p>
            <a:r>
              <a:rPr lang="es-ES" b="0" i="0" dirty="0">
                <a:solidFill>
                  <a:srgbClr val="505050"/>
                </a:solidFill>
                <a:effectLst/>
                <a:latin typeface="Merriweather" panose="00000500000000000000" pitchFamily="2" charset="0"/>
              </a:rPr>
              <a:t>Las carreras de Licenciatura y Profesorado fueron reabiertas en 1984 mediante la </a:t>
            </a:r>
            <a:r>
              <a:rPr lang="es-ES" b="0" i="1" dirty="0">
                <a:solidFill>
                  <a:srgbClr val="505050"/>
                </a:solidFill>
                <a:effectLst/>
                <a:latin typeface="Merriweather" panose="00000500000000000000" pitchFamily="2" charset="0"/>
              </a:rPr>
              <a:t>Resolución 121/84</a:t>
            </a:r>
            <a:r>
              <a:rPr lang="es-ES" b="0" i="0" dirty="0">
                <a:solidFill>
                  <a:srgbClr val="505050"/>
                </a:solidFill>
                <a:effectLst/>
                <a:latin typeface="Merriweather" panose="00000500000000000000" pitchFamily="2" charset="0"/>
              </a:rPr>
              <a:t> que convocó a abrir la inscripción de postulantes para el ingreso y a readecuar la planta docente</a:t>
            </a:r>
            <a:endParaRPr lang="es-AR" dirty="0"/>
          </a:p>
        </p:txBody>
      </p:sp>
    </p:spTree>
    <p:extLst>
      <p:ext uri="{BB962C8B-B14F-4D97-AF65-F5344CB8AC3E}">
        <p14:creationId xmlns:p14="http://schemas.microsoft.com/office/powerpoint/2010/main" val="399906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C8421E-BD29-E1FA-5FEE-0FA1FB3E9381}"/>
              </a:ext>
            </a:extLst>
          </p:cNvPr>
          <p:cNvSpPr>
            <a:spLocks noGrp="1"/>
          </p:cNvSpPr>
          <p:nvPr>
            <p:ph type="title"/>
          </p:nvPr>
        </p:nvSpPr>
        <p:spPr>
          <a:xfrm>
            <a:off x="1371600" y="685800"/>
            <a:ext cx="9601200" cy="905256"/>
          </a:xfrm>
        </p:spPr>
        <p:txBody>
          <a:bodyPr/>
          <a:lstStyle/>
          <a:p>
            <a:r>
              <a:rPr lang="es-ES" dirty="0"/>
              <a:t>Contexto histórico.</a:t>
            </a:r>
            <a:endParaRPr lang="es-AR" dirty="0"/>
          </a:p>
        </p:txBody>
      </p:sp>
      <p:sp>
        <p:nvSpPr>
          <p:cNvPr id="3" name="Marcador de contenido 2">
            <a:extLst>
              <a:ext uri="{FF2B5EF4-FFF2-40B4-BE49-F238E27FC236}">
                <a16:creationId xmlns:a16="http://schemas.microsoft.com/office/drawing/2014/main" id="{2D090587-6225-01D1-F8F6-500404305992}"/>
              </a:ext>
            </a:extLst>
          </p:cNvPr>
          <p:cNvSpPr>
            <a:spLocks noGrp="1"/>
          </p:cNvSpPr>
          <p:nvPr>
            <p:ph idx="1"/>
          </p:nvPr>
        </p:nvSpPr>
        <p:spPr>
          <a:xfrm>
            <a:off x="1371600" y="1517904"/>
            <a:ext cx="9601200" cy="4349496"/>
          </a:xfrm>
        </p:spPr>
        <p:txBody>
          <a:bodyPr/>
          <a:lstStyle/>
          <a:p>
            <a:pPr algn="just"/>
            <a:r>
              <a:rPr lang="es-ES" dirty="0"/>
              <a:t>La doctrina positivista en sus vetas cientificistas se había convertido a esta altura en la ideología dominante. Esta generación se nutre de esta tendencia científica y al mismo tiempo sirve a los fines del liberalismo representado en la figura de Julio A. Roca, pensador que sintetizó de un modo preciso su doctrina en la expresión orden y progreso. </a:t>
            </a:r>
          </a:p>
          <a:p>
            <a:r>
              <a:rPr lang="es-ES" dirty="0"/>
              <a:t>En 1896, se funda la Facultad de Filosofía y Letras en la Universidad de Buenos Aires.</a:t>
            </a:r>
          </a:p>
          <a:p>
            <a:pPr algn="just"/>
            <a:r>
              <a:rPr lang="es-ES" dirty="0"/>
              <a:t>En referencia a la enseñanza de la Psicología, son tres las cátedras que concentran esta enseñanza: Biología, donde se acentúa el aspecto neurológico y filogenético; Psicología experimental, que es fisiológica y patológica; y por último la cátedra de Psicología, llamada “pura”, donde se investigan los procesos psíquicos más complejamente humanos.</a:t>
            </a:r>
            <a:endParaRPr lang="es-AR" dirty="0"/>
          </a:p>
        </p:txBody>
      </p:sp>
    </p:spTree>
    <p:extLst>
      <p:ext uri="{BB962C8B-B14F-4D97-AF65-F5344CB8AC3E}">
        <p14:creationId xmlns:p14="http://schemas.microsoft.com/office/powerpoint/2010/main" val="332737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EF5BE-F2DE-5707-1A9D-27616F646CAA}"/>
              </a:ext>
            </a:extLst>
          </p:cNvPr>
          <p:cNvSpPr>
            <a:spLocks noGrp="1"/>
          </p:cNvSpPr>
          <p:nvPr>
            <p:ph type="title"/>
          </p:nvPr>
        </p:nvSpPr>
        <p:spPr/>
        <p:txBody>
          <a:bodyPr/>
          <a:lstStyle/>
          <a:p>
            <a:r>
              <a:rPr lang="es-ES" dirty="0"/>
              <a:t>El LOCO.</a:t>
            </a:r>
            <a:endParaRPr lang="es-AR" dirty="0"/>
          </a:p>
        </p:txBody>
      </p:sp>
      <p:sp>
        <p:nvSpPr>
          <p:cNvPr id="3" name="Marcador de contenido 2">
            <a:extLst>
              <a:ext uri="{FF2B5EF4-FFF2-40B4-BE49-F238E27FC236}">
                <a16:creationId xmlns:a16="http://schemas.microsoft.com/office/drawing/2014/main" id="{A9E2E3E7-8509-1A4A-9F68-ABB4DA573AC1}"/>
              </a:ext>
            </a:extLst>
          </p:cNvPr>
          <p:cNvSpPr>
            <a:spLocks noGrp="1"/>
          </p:cNvSpPr>
          <p:nvPr>
            <p:ph idx="1"/>
          </p:nvPr>
        </p:nvSpPr>
        <p:spPr>
          <a:xfrm>
            <a:off x="1371600" y="1453896"/>
            <a:ext cx="9601200" cy="4413504"/>
          </a:xfrm>
        </p:spPr>
        <p:txBody>
          <a:bodyPr/>
          <a:lstStyle/>
          <a:p>
            <a:pPr algn="just"/>
            <a:r>
              <a:rPr lang="es-ES" dirty="0"/>
              <a:t>Los problemas derivados del proceso demográfico y de urbanización iniciados hacia 1880 en Argentina, traen aparejado un aumento de la delincuencia y otros subsidiarios: hacinamiento, deficiencia sanitaria, enfermedades, vagancia, alcoholismo, prostitución. Se crean penitenciarias, asilos y servicios especiales y encuentran amplia difusión las ideas hereditarias de la enfermedad. El médico se convierte en agente del proceso en pro del bienestar público. El enfermo, el loco o el criminal como problemas sociales específicos encuentran su regeneración aislados y confinados a un orden disciplinado.</a:t>
            </a:r>
          </a:p>
          <a:p>
            <a:pPr algn="just"/>
            <a:r>
              <a:rPr lang="es-ES" dirty="0"/>
              <a:t>La reclusión en hospitales, manicomios y cárceles se convierte en el destino de los convalecientes con el fin de eliminar su peligrosidad social. Un matiz moral enlaza el enfrentamiento contra la enfermedad y los desórdenes sociales que amenazan el futuro de la Nación</a:t>
            </a:r>
          </a:p>
          <a:p>
            <a:pPr algn="just"/>
            <a:endParaRPr lang="es-AR" dirty="0"/>
          </a:p>
        </p:txBody>
      </p:sp>
    </p:spTree>
    <p:extLst>
      <p:ext uri="{BB962C8B-B14F-4D97-AF65-F5344CB8AC3E}">
        <p14:creationId xmlns:p14="http://schemas.microsoft.com/office/powerpoint/2010/main" val="241188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6E7B5-004C-6FEB-9BDB-01C8336FA055}"/>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48A40A97-21A3-BD6C-175E-3B01EA3A4E37}"/>
              </a:ext>
            </a:extLst>
          </p:cNvPr>
          <p:cNvSpPr>
            <a:spLocks noGrp="1"/>
          </p:cNvSpPr>
          <p:nvPr>
            <p:ph idx="1"/>
          </p:nvPr>
        </p:nvSpPr>
        <p:spPr/>
        <p:txBody>
          <a:bodyPr/>
          <a:lstStyle/>
          <a:p>
            <a:r>
              <a:rPr lang="es-ES" dirty="0"/>
              <a:t>La psiquiatría pasa a desempeñar un rol capital especialmente en lo que hace a dos problemas básicos la locura y el delito y con ellos se desarrolla una nueva especialidad científica: la Criminología, y una nueva figura: el Criminólogo.</a:t>
            </a:r>
            <a:endParaRPr lang="es-AR" dirty="0"/>
          </a:p>
        </p:txBody>
      </p:sp>
    </p:spTree>
    <p:extLst>
      <p:ext uri="{BB962C8B-B14F-4D97-AF65-F5344CB8AC3E}">
        <p14:creationId xmlns:p14="http://schemas.microsoft.com/office/powerpoint/2010/main" val="849496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9E27C8-E4E4-0946-1B7A-A35299ED21F6}"/>
              </a:ext>
            </a:extLst>
          </p:cNvPr>
          <p:cNvSpPr>
            <a:spLocks noGrp="1"/>
          </p:cNvSpPr>
          <p:nvPr>
            <p:ph idx="1"/>
          </p:nvPr>
        </p:nvSpPr>
        <p:spPr>
          <a:xfrm>
            <a:off x="1069848" y="447674"/>
            <a:ext cx="10058400" cy="5724525"/>
          </a:xfrm>
        </p:spPr>
        <p:txBody>
          <a:bodyPr>
            <a:normAutofit lnSpcReduction="10000"/>
          </a:bodyPr>
          <a:lstStyle/>
          <a:p>
            <a:pPr algn="just" fontAlgn="base"/>
            <a:r>
              <a:rPr lang="es-ES" b="0" i="0" dirty="0">
                <a:solidFill>
                  <a:srgbClr val="41474C"/>
                </a:solidFill>
                <a:effectLst/>
                <a:latin typeface="Poppins" panose="00000500000000000000" pitchFamily="2" charset="0"/>
              </a:rPr>
              <a:t>A lo largo de los años, la disciplina se fue enriqueciendo gracias al trabajo de numerosos </a:t>
            </a:r>
            <a:r>
              <a:rPr lang="es-ES" b="1" i="0" dirty="0">
                <a:solidFill>
                  <a:srgbClr val="41474C"/>
                </a:solidFill>
                <a:effectLst/>
                <a:latin typeface="Poppins" panose="00000500000000000000" pitchFamily="2" charset="0"/>
              </a:rPr>
              <a:t>autores, teorías y técnicas.</a:t>
            </a:r>
            <a:r>
              <a:rPr lang="es-ES" b="0" i="0" dirty="0">
                <a:solidFill>
                  <a:srgbClr val="41474C"/>
                </a:solidFill>
                <a:effectLst/>
                <a:latin typeface="Poppins" panose="00000500000000000000" pitchFamily="2" charset="0"/>
              </a:rPr>
              <a:t> Algunas de las </a:t>
            </a:r>
            <a:r>
              <a:rPr lang="es-ES" b="1" i="0" dirty="0">
                <a:solidFill>
                  <a:srgbClr val="41474C"/>
                </a:solidFill>
                <a:effectLst/>
                <a:latin typeface="Poppins" panose="00000500000000000000" pitchFamily="2" charset="0"/>
              </a:rPr>
              <a:t>corrientes que marcaron hitos importantes en la historia de la Psicología a nivel mundial </a:t>
            </a:r>
            <a:r>
              <a:rPr lang="es-ES" b="0" i="0" dirty="0">
                <a:solidFill>
                  <a:srgbClr val="41474C"/>
                </a:solidFill>
                <a:effectLst/>
                <a:latin typeface="Poppins" panose="00000500000000000000" pitchFamily="2" charset="0"/>
              </a:rPr>
              <a:t>son:</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Experimentalismo</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Psicología Genética</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Psicología Comparada</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Psicología de los Pueblos</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Psicoanálisis</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Psicología Comprensiva</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Estructuralismo</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Funcionalismo</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Conductismo</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Gestalt</a:t>
            </a:r>
          </a:p>
          <a:p>
            <a:pPr algn="l" fontAlgn="base">
              <a:buFont typeface="Arial" panose="020B0604020202020204" pitchFamily="34" charset="0"/>
              <a:buChar char="•"/>
            </a:pPr>
            <a:r>
              <a:rPr lang="es-ES" b="0" i="0" dirty="0">
                <a:solidFill>
                  <a:srgbClr val="41474C"/>
                </a:solidFill>
                <a:effectLst/>
                <a:latin typeface="Poppins" panose="00000500000000000000" pitchFamily="2" charset="0"/>
              </a:rPr>
              <a:t>Fenomenología.</a:t>
            </a:r>
          </a:p>
          <a:p>
            <a:endParaRPr lang="es-AR" dirty="0"/>
          </a:p>
        </p:txBody>
      </p:sp>
    </p:spTree>
    <p:extLst>
      <p:ext uri="{BB962C8B-B14F-4D97-AF65-F5344CB8AC3E}">
        <p14:creationId xmlns:p14="http://schemas.microsoft.com/office/powerpoint/2010/main" val="75505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540F8-E5FA-B3BB-7321-875EF3BA5566}"/>
              </a:ext>
            </a:extLst>
          </p:cNvPr>
          <p:cNvSpPr>
            <a:spLocks noGrp="1"/>
          </p:cNvSpPr>
          <p:nvPr>
            <p:ph type="title"/>
          </p:nvPr>
        </p:nvSpPr>
        <p:spPr/>
        <p:txBody>
          <a:bodyPr/>
          <a:lstStyle/>
          <a:p>
            <a:r>
              <a:rPr lang="es-ES" dirty="0"/>
              <a:t>Inicios…</a:t>
            </a:r>
            <a:endParaRPr lang="es-AR" dirty="0"/>
          </a:p>
        </p:txBody>
      </p:sp>
      <p:sp>
        <p:nvSpPr>
          <p:cNvPr id="3" name="Marcador de contenido 2">
            <a:extLst>
              <a:ext uri="{FF2B5EF4-FFF2-40B4-BE49-F238E27FC236}">
                <a16:creationId xmlns:a16="http://schemas.microsoft.com/office/drawing/2014/main" id="{35894832-E166-D203-BB6D-0A72CB092459}"/>
              </a:ext>
            </a:extLst>
          </p:cNvPr>
          <p:cNvSpPr>
            <a:spLocks noGrp="1"/>
          </p:cNvSpPr>
          <p:nvPr>
            <p:ph idx="1"/>
          </p:nvPr>
        </p:nvSpPr>
        <p:spPr>
          <a:xfrm>
            <a:off x="1371600" y="1911096"/>
            <a:ext cx="4581144" cy="3581400"/>
          </a:xfrm>
        </p:spPr>
        <p:txBody>
          <a:bodyPr>
            <a:normAutofit/>
          </a:bodyPr>
          <a:lstStyle/>
          <a:p>
            <a:pPr algn="just"/>
            <a:r>
              <a:rPr lang="es-ES" b="1" i="0" dirty="0">
                <a:solidFill>
                  <a:srgbClr val="41474C"/>
                </a:solidFill>
                <a:effectLst/>
                <a:latin typeface="Poppins" panose="00000500000000000000" pitchFamily="2" charset="0"/>
              </a:rPr>
              <a:t>Víctor Mercante instaló y puso en funcionamiento el primer Laboratorio de Psicología Experimental de América Latina.</a:t>
            </a:r>
            <a:r>
              <a:rPr lang="es-ES" b="0" i="0" dirty="0">
                <a:solidFill>
                  <a:srgbClr val="41474C"/>
                </a:solidFill>
                <a:effectLst/>
                <a:latin typeface="Poppins" panose="00000500000000000000" pitchFamily="2" charset="0"/>
              </a:rPr>
              <a:t> Fue en 1891, en la Escuela Normal de la Provincia de San Juan (SAFORCADA E., 2008) Este fue un gran paso para comenzar a desarrollar a la disciplina en nuestro país.</a:t>
            </a:r>
          </a:p>
          <a:p>
            <a:pPr algn="just"/>
            <a:endParaRPr lang="es-ES" dirty="0">
              <a:solidFill>
                <a:srgbClr val="41474C"/>
              </a:solidFill>
              <a:latin typeface="Poppins" panose="00000500000000000000" pitchFamily="2" charset="0"/>
            </a:endParaRPr>
          </a:p>
          <a:p>
            <a:pPr algn="just"/>
            <a:endParaRPr lang="es-ES" dirty="0">
              <a:solidFill>
                <a:srgbClr val="41474C"/>
              </a:solidFill>
              <a:latin typeface="Poppins" panose="00000500000000000000" pitchFamily="2" charset="0"/>
            </a:endParaRPr>
          </a:p>
          <a:p>
            <a:pPr algn="just"/>
            <a:endParaRPr lang="es-AR" dirty="0"/>
          </a:p>
        </p:txBody>
      </p:sp>
      <p:pic>
        <p:nvPicPr>
          <p:cNvPr id="4" name="Picture 2" descr="Texto&#10;&#10;Descripción generada automáticamente">
            <a:extLst>
              <a:ext uri="{FF2B5EF4-FFF2-40B4-BE49-F238E27FC236}">
                <a16:creationId xmlns:a16="http://schemas.microsoft.com/office/drawing/2014/main" id="{A9C76748-93B9-AD00-6EDB-A233292F83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34345" y="805126"/>
            <a:ext cx="5396140" cy="524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9DB4CFA-85D3-9102-6742-0EB476CAF4FC}"/>
              </a:ext>
            </a:extLst>
          </p:cNvPr>
          <p:cNvSpPr>
            <a:spLocks noGrp="1"/>
          </p:cNvSpPr>
          <p:nvPr>
            <p:ph idx="1"/>
          </p:nvPr>
        </p:nvSpPr>
        <p:spPr>
          <a:xfrm>
            <a:off x="1371600" y="1077686"/>
            <a:ext cx="9601200" cy="4789714"/>
          </a:xfrm>
        </p:spPr>
        <p:txBody>
          <a:bodyPr>
            <a:normAutofit fontScale="92500" lnSpcReduction="10000"/>
          </a:bodyPr>
          <a:lstStyle/>
          <a:p>
            <a:r>
              <a:rPr lang="es-ES" b="0" i="0" dirty="0">
                <a:solidFill>
                  <a:srgbClr val="000000"/>
                </a:solidFill>
                <a:effectLst/>
                <a:latin typeface="ff5"/>
              </a:rPr>
              <a:t>En 1898, la cátedra de Fisiología de la Facultad de Medicina de </a:t>
            </a:r>
            <a:r>
              <a:rPr lang="es-ES" b="0" i="0" dirty="0" err="1">
                <a:solidFill>
                  <a:srgbClr val="000000"/>
                </a:solidFill>
                <a:effectLst/>
                <a:latin typeface="ff5"/>
              </a:rPr>
              <a:t>laUniversidad</a:t>
            </a:r>
            <a:r>
              <a:rPr lang="es-ES" b="0" i="0" dirty="0">
                <a:solidFill>
                  <a:srgbClr val="000000"/>
                </a:solidFill>
                <a:effectLst/>
                <a:latin typeface="ff5"/>
              </a:rPr>
              <a:t> de Buenos Aires, a cargo de Horacio Piñero, se aplica al estudio </a:t>
            </a:r>
            <a:r>
              <a:rPr lang="es-ES" b="0" i="0" dirty="0" err="1">
                <a:solidFill>
                  <a:srgbClr val="000000"/>
                </a:solidFill>
                <a:effectLst/>
                <a:latin typeface="ff5"/>
              </a:rPr>
              <a:t>delalumnado</a:t>
            </a:r>
            <a:r>
              <a:rPr lang="es-ES" b="0" i="0" dirty="0">
                <a:solidFill>
                  <a:srgbClr val="000000"/>
                </a:solidFill>
                <a:effectLst/>
                <a:latin typeface="ff5"/>
              </a:rPr>
              <a:t> del Colegio Nacional Central Universitario, por su enfoque sensualista </a:t>
            </a:r>
            <a:r>
              <a:rPr lang="es-ES" b="0" i="0" dirty="0" err="1">
                <a:solidFill>
                  <a:srgbClr val="000000"/>
                </a:solidFill>
                <a:effectLst/>
                <a:latin typeface="ff5"/>
              </a:rPr>
              <a:t>eneducación</a:t>
            </a:r>
            <a:r>
              <a:rPr lang="es-ES" b="0" i="0" dirty="0">
                <a:solidFill>
                  <a:srgbClr val="000000"/>
                </a:solidFill>
                <a:effectLst/>
                <a:latin typeface="ff5"/>
              </a:rPr>
              <a:t>.</a:t>
            </a:r>
          </a:p>
          <a:p>
            <a:r>
              <a:rPr lang="es-ES" b="0" i="0" dirty="0">
                <a:solidFill>
                  <a:srgbClr val="000000"/>
                </a:solidFill>
                <a:effectLst/>
                <a:latin typeface="ff5"/>
              </a:rPr>
              <a:t>Tres años más tarde, para 1901, se crea en el ámbito de la Facultad </a:t>
            </a:r>
            <a:r>
              <a:rPr lang="es-ES" b="0" i="0" dirty="0" err="1">
                <a:solidFill>
                  <a:srgbClr val="000000"/>
                </a:solidFill>
                <a:effectLst/>
                <a:latin typeface="ff5"/>
              </a:rPr>
              <a:t>deFilosofía</a:t>
            </a:r>
            <a:r>
              <a:rPr lang="es-ES" b="0" i="0" dirty="0">
                <a:solidFill>
                  <a:srgbClr val="000000"/>
                </a:solidFill>
                <a:effectLst/>
                <a:latin typeface="ff5"/>
              </a:rPr>
              <a:t> y Letras de la Universidad de Buenos Aires, la primera cátedra </a:t>
            </a:r>
            <a:r>
              <a:rPr lang="es-ES" b="0" i="0" dirty="0" err="1">
                <a:solidFill>
                  <a:srgbClr val="000000"/>
                </a:solidFill>
                <a:effectLst/>
                <a:latin typeface="ff5"/>
              </a:rPr>
              <a:t>dePsicología</a:t>
            </a:r>
            <a:r>
              <a:rPr lang="es-ES" b="0" i="0" dirty="0">
                <a:solidFill>
                  <a:srgbClr val="000000"/>
                </a:solidFill>
                <a:effectLst/>
                <a:latin typeface="ff5"/>
              </a:rPr>
              <a:t> Experimental, con un laboratorio al que se trasladan los aparatos </a:t>
            </a:r>
            <a:r>
              <a:rPr lang="es-ES" b="0" i="0" dirty="0" err="1">
                <a:solidFill>
                  <a:srgbClr val="000000"/>
                </a:solidFill>
                <a:effectLst/>
                <a:latin typeface="ff5"/>
              </a:rPr>
              <a:t>delColegio</a:t>
            </a:r>
            <a:r>
              <a:rPr lang="es-ES" b="0" i="0" dirty="0">
                <a:solidFill>
                  <a:srgbClr val="000000"/>
                </a:solidFill>
                <a:effectLst/>
                <a:latin typeface="ff5"/>
              </a:rPr>
              <a:t> Central. En dicha cátedra se amalgaman los criterios clínico-patológicos dela Escuela Francesa con los hallazgos de Wundt.</a:t>
            </a:r>
            <a:endParaRPr lang="es-ES" dirty="0">
              <a:solidFill>
                <a:srgbClr val="000000"/>
              </a:solidFill>
              <a:latin typeface="ff5"/>
            </a:endParaRPr>
          </a:p>
          <a:p>
            <a:endParaRPr lang="es-ES" dirty="0">
              <a:solidFill>
                <a:srgbClr val="000000"/>
              </a:solidFill>
              <a:latin typeface="ff5"/>
            </a:endParaRPr>
          </a:p>
          <a:p>
            <a:r>
              <a:rPr lang="es-ES" b="0" i="0" dirty="0">
                <a:solidFill>
                  <a:srgbClr val="000000"/>
                </a:solidFill>
                <a:effectLst/>
                <a:latin typeface="ff5"/>
              </a:rPr>
              <a:t>En 1905, Joaquín V. González logra que los laboratorios se expandan a </a:t>
            </a:r>
            <a:r>
              <a:rPr lang="es-ES" b="0" i="0" dirty="0" err="1">
                <a:solidFill>
                  <a:srgbClr val="000000"/>
                </a:solidFill>
                <a:effectLst/>
                <a:latin typeface="ff5"/>
              </a:rPr>
              <a:t>todoel</a:t>
            </a:r>
            <a:r>
              <a:rPr lang="es-ES" b="0" i="0" dirty="0">
                <a:solidFill>
                  <a:srgbClr val="000000"/>
                </a:solidFill>
                <a:effectLst/>
                <a:latin typeface="ff5"/>
              </a:rPr>
              <a:t> país gracias al decreto de oficialización de la enseñanza de </a:t>
            </a:r>
            <a:r>
              <a:rPr lang="es-ES" b="0" i="0" dirty="0" err="1">
                <a:solidFill>
                  <a:srgbClr val="000000"/>
                </a:solidFill>
                <a:effectLst/>
                <a:latin typeface="ff5"/>
              </a:rPr>
              <a:t>PsicologíaExperimental</a:t>
            </a:r>
            <a:r>
              <a:rPr lang="es-ES" b="0" i="0" dirty="0">
                <a:solidFill>
                  <a:srgbClr val="000000"/>
                </a:solidFill>
                <a:effectLst/>
                <a:latin typeface="ff5"/>
              </a:rPr>
              <a:t> en los colegios normales de magisterio de la Nación.</a:t>
            </a:r>
          </a:p>
          <a:p>
            <a:r>
              <a:rPr lang="es-ES" b="0" i="0" dirty="0">
                <a:solidFill>
                  <a:srgbClr val="000000"/>
                </a:solidFill>
                <a:effectLst/>
                <a:latin typeface="ff5"/>
              </a:rPr>
              <a:t>La creación de la segunda cátedra de Psicología Pura o Superior-Filosófica, </a:t>
            </a:r>
            <a:r>
              <a:rPr lang="es-ES" b="0" i="0" dirty="0" err="1">
                <a:solidFill>
                  <a:srgbClr val="000000"/>
                </a:solidFill>
                <a:effectLst/>
                <a:latin typeface="ff5"/>
              </a:rPr>
              <a:t>adiferencia</a:t>
            </a:r>
            <a:r>
              <a:rPr lang="es-ES" b="0" i="0" dirty="0">
                <a:solidFill>
                  <a:srgbClr val="000000"/>
                </a:solidFill>
                <a:effectLst/>
                <a:latin typeface="ff5"/>
              </a:rPr>
              <a:t> de la primera, de enfoque Naturalista, posee la impronta del </a:t>
            </a:r>
            <a:r>
              <a:rPr lang="es-ES" b="0" i="0" dirty="0" err="1">
                <a:solidFill>
                  <a:srgbClr val="000000"/>
                </a:solidFill>
                <a:effectLst/>
                <a:latin typeface="ff5"/>
              </a:rPr>
              <a:t>enfoquesensualista</a:t>
            </a:r>
            <a:r>
              <a:rPr lang="es-ES" b="0" i="0" dirty="0">
                <a:solidFill>
                  <a:srgbClr val="000000"/>
                </a:solidFill>
                <a:effectLst/>
                <a:latin typeface="ff5"/>
              </a:rPr>
              <a:t> y desde el Positivismo va a criticar a la anterior corriente en tanto que </a:t>
            </a:r>
            <a:r>
              <a:rPr lang="es-ES" b="0" i="0" dirty="0" err="1">
                <a:solidFill>
                  <a:srgbClr val="000000"/>
                </a:solidFill>
                <a:effectLst/>
                <a:latin typeface="ff5"/>
              </a:rPr>
              <a:t>leacusa</a:t>
            </a:r>
            <a:r>
              <a:rPr lang="es-ES" b="0" i="0" dirty="0">
                <a:solidFill>
                  <a:srgbClr val="000000"/>
                </a:solidFill>
                <a:effectLst/>
                <a:latin typeface="ff5"/>
              </a:rPr>
              <a:t> de propiciar desentendimiento y eximir la responsabilidad en los actos de </a:t>
            </a:r>
            <a:r>
              <a:rPr lang="es-ES" b="0" i="0" dirty="0" err="1">
                <a:solidFill>
                  <a:srgbClr val="000000"/>
                </a:solidFill>
                <a:effectLst/>
                <a:latin typeface="ff5"/>
              </a:rPr>
              <a:t>lossujetos</a:t>
            </a:r>
            <a:endParaRPr lang="es-AR" dirty="0"/>
          </a:p>
        </p:txBody>
      </p:sp>
    </p:spTree>
    <p:extLst>
      <p:ext uri="{BB962C8B-B14F-4D97-AF65-F5344CB8AC3E}">
        <p14:creationId xmlns:p14="http://schemas.microsoft.com/office/powerpoint/2010/main" val="534133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5008D-FF6D-345B-0EEF-759D3C681378}"/>
              </a:ext>
            </a:extLst>
          </p:cNvPr>
          <p:cNvSpPr>
            <a:spLocks noGrp="1"/>
          </p:cNvSpPr>
          <p:nvPr>
            <p:ph type="title"/>
          </p:nvPr>
        </p:nvSpPr>
        <p:spPr/>
        <p:txBody>
          <a:bodyPr/>
          <a:lstStyle/>
          <a:p>
            <a:r>
              <a:rPr lang="es-ES" dirty="0"/>
              <a:t>ETAPAS</a:t>
            </a:r>
            <a:endParaRPr lang="es-AR" dirty="0"/>
          </a:p>
        </p:txBody>
      </p:sp>
      <p:sp>
        <p:nvSpPr>
          <p:cNvPr id="3" name="Marcador de contenido 2">
            <a:extLst>
              <a:ext uri="{FF2B5EF4-FFF2-40B4-BE49-F238E27FC236}">
                <a16:creationId xmlns:a16="http://schemas.microsoft.com/office/drawing/2014/main" id="{1BEA9DA0-02F9-DC81-A7C9-124D0BD3F41B}"/>
              </a:ext>
            </a:extLst>
          </p:cNvPr>
          <p:cNvSpPr>
            <a:spLocks noGrp="1"/>
          </p:cNvSpPr>
          <p:nvPr>
            <p:ph idx="1"/>
          </p:nvPr>
        </p:nvSpPr>
        <p:spPr>
          <a:xfrm>
            <a:off x="1069848" y="1524000"/>
            <a:ext cx="10058400" cy="4648200"/>
          </a:xfrm>
        </p:spPr>
        <p:txBody>
          <a:bodyPr/>
          <a:lstStyle/>
          <a:p>
            <a:pPr algn="just"/>
            <a:r>
              <a:rPr lang="es-ES" b="1" i="0" dirty="0">
                <a:solidFill>
                  <a:srgbClr val="41474C"/>
                </a:solidFill>
                <a:effectLst/>
                <a:latin typeface="Poppins" panose="00000500000000000000" pitchFamily="2" charset="0"/>
              </a:rPr>
              <a:t>El recorrido histórico de la psicología en Argentina puede considerarse un proceso de construcción</a:t>
            </a:r>
            <a:r>
              <a:rPr lang="es-ES" b="0" i="0" dirty="0">
                <a:solidFill>
                  <a:srgbClr val="41474C"/>
                </a:solidFill>
                <a:effectLst/>
                <a:latin typeface="Poppins" panose="00000500000000000000" pitchFamily="2" charset="0"/>
              </a:rPr>
              <a:t>, desde los primeros pasos, tomando al laboratorio de Mercante en San Juan, hasta el día de hoy, ocurrieron infinidad de hechos. Sin embargo, es posible analizar la historia de la disciplina en nuestro país por las etapas que dejaron su sello. </a:t>
            </a:r>
          </a:p>
          <a:p>
            <a:pPr algn="just"/>
            <a:endParaRPr lang="es-ES" dirty="0">
              <a:solidFill>
                <a:srgbClr val="41474C"/>
              </a:solidFill>
              <a:latin typeface="Poppins" panose="00000500000000000000" pitchFamily="2" charset="0"/>
            </a:endParaRPr>
          </a:p>
          <a:p>
            <a:pPr algn="just"/>
            <a:r>
              <a:rPr lang="es-ES" b="0" i="0" dirty="0">
                <a:solidFill>
                  <a:srgbClr val="41474C"/>
                </a:solidFill>
                <a:effectLst/>
                <a:latin typeface="Poppins" panose="00000500000000000000" pitchFamily="2" charset="0"/>
              </a:rPr>
              <a:t>Durante la primer etapa, que se establece </a:t>
            </a:r>
            <a:r>
              <a:rPr lang="es-ES" b="1" i="0" dirty="0">
                <a:solidFill>
                  <a:srgbClr val="41474C"/>
                </a:solidFill>
                <a:effectLst/>
                <a:latin typeface="Poppins" panose="00000500000000000000" pitchFamily="2" charset="0"/>
              </a:rPr>
              <a:t>fines del siglo XIX y principios del siglo XX, hubo una marcada orientación positivista</a:t>
            </a:r>
            <a:r>
              <a:rPr lang="es-ES" b="0" i="0" dirty="0">
                <a:solidFill>
                  <a:srgbClr val="41474C"/>
                </a:solidFill>
                <a:effectLst/>
                <a:latin typeface="Poppins" panose="00000500000000000000" pitchFamily="2" charset="0"/>
              </a:rPr>
              <a:t>. En este período la disciplina fue abordada por </a:t>
            </a:r>
            <a:r>
              <a:rPr lang="es-ES" b="1" i="0" dirty="0">
                <a:solidFill>
                  <a:srgbClr val="41474C"/>
                </a:solidFill>
                <a:effectLst/>
                <a:latin typeface="Poppins" panose="00000500000000000000" pitchFamily="2" charset="0"/>
              </a:rPr>
              <a:t>profesionales de otras ciencias</a:t>
            </a:r>
            <a:r>
              <a:rPr lang="es-ES" b="0" i="0" dirty="0">
                <a:solidFill>
                  <a:srgbClr val="41474C"/>
                </a:solidFill>
                <a:effectLst/>
                <a:latin typeface="Poppins" panose="00000500000000000000" pitchFamily="2" charset="0"/>
              </a:rPr>
              <a:t>, como médicos, psiquiatras, entre otros. Asimismo, </a:t>
            </a:r>
            <a:r>
              <a:rPr lang="es-ES" b="1" i="0" dirty="0">
                <a:solidFill>
                  <a:srgbClr val="41474C"/>
                </a:solidFill>
                <a:effectLst/>
                <a:latin typeface="Poppins" panose="00000500000000000000" pitchFamily="2" charset="0"/>
              </a:rPr>
              <a:t>no hubo carreras universitarias</a:t>
            </a:r>
            <a:r>
              <a:rPr lang="es-ES" b="0" i="0" dirty="0">
                <a:solidFill>
                  <a:srgbClr val="41474C"/>
                </a:solidFill>
                <a:effectLst/>
                <a:latin typeface="Poppins" panose="00000500000000000000" pitchFamily="2" charset="0"/>
              </a:rPr>
              <a:t>, ni públicas ni privadas.</a:t>
            </a:r>
          </a:p>
        </p:txBody>
      </p:sp>
    </p:spTree>
    <p:extLst>
      <p:ext uri="{BB962C8B-B14F-4D97-AF65-F5344CB8AC3E}">
        <p14:creationId xmlns:p14="http://schemas.microsoft.com/office/powerpoint/2010/main" val="76505921"/>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371</TotalTime>
  <Words>2122</Words>
  <Application>Microsoft Office PowerPoint</Application>
  <PresentationFormat>Panorámica</PresentationFormat>
  <Paragraphs>86</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ff5</vt:lpstr>
      <vt:lpstr>Franklin Gothic Book</vt:lpstr>
      <vt:lpstr>Merriweather</vt:lpstr>
      <vt:lpstr>Poppins</vt:lpstr>
      <vt:lpstr>Recorte</vt:lpstr>
      <vt:lpstr>Historia de la psicología e argentina</vt:lpstr>
      <vt:lpstr>Presentación de PowerPoint</vt:lpstr>
      <vt:lpstr>Contexto histórico.</vt:lpstr>
      <vt:lpstr>El LOCO.</vt:lpstr>
      <vt:lpstr>Presentación de PowerPoint</vt:lpstr>
      <vt:lpstr>Presentación de PowerPoint</vt:lpstr>
      <vt:lpstr>Inicios…</vt:lpstr>
      <vt:lpstr>Presentación de PowerPoint</vt:lpstr>
      <vt:lpstr>ETAPAS</vt:lpstr>
      <vt:lpstr>Presentación de PowerPoint</vt:lpstr>
      <vt:lpstr>Presentación de PowerPoint</vt:lpstr>
      <vt:lpstr>Presentación de PowerPoint</vt:lpstr>
      <vt:lpstr>HITOS DE LA PSICOLOGIA EN ARGENTINA</vt:lpstr>
      <vt:lpstr>Presentación de PowerPoint</vt:lpstr>
      <vt:lpstr>Presentación de PowerPoint</vt:lpstr>
      <vt:lpstr>Presentación de PowerPoint</vt:lpstr>
      <vt:lpstr>Presentación de PowerPoint</vt:lpstr>
      <vt:lpstr>Presentación de PowerPoint</vt:lpstr>
      <vt:lpstr>Principales figuras de la psicología en Argentina</vt:lpstr>
      <vt:lpstr>Comienzos del psicoanálisis.</vt:lpstr>
      <vt:lpstr>Presentación de PowerPoint</vt:lpstr>
      <vt:lpstr>La creación de la Carrera de Psicología.</vt:lpstr>
      <vt:lpstr>AÑOS 60</vt:lpstr>
      <vt:lpstr>Cierre de la carrera.</vt:lpstr>
      <vt:lpstr>Presentación de PowerPoint</vt:lpstr>
      <vt:lpstr>Universidad de las catacumbas</vt:lpstr>
      <vt:lpstr>Reapertura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 la psicología e argentina</dc:title>
  <dc:creator>Merlina Luciani</dc:creator>
  <cp:lastModifiedBy>Merlina Luciani</cp:lastModifiedBy>
  <cp:revision>3</cp:revision>
  <dcterms:created xsi:type="dcterms:W3CDTF">2023-10-18T20:44:28Z</dcterms:created>
  <dcterms:modified xsi:type="dcterms:W3CDTF">2023-10-19T16:07:00Z</dcterms:modified>
</cp:coreProperties>
</file>