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3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482-7025-48D2-8FB3-A4BACFAFD9DA}" type="datetimeFigureOut">
              <a:rPr lang="es-AR" smtClean="0"/>
              <a:t>24/09/2023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C4455-0659-41C2-9990-15BDE9D892B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482-7025-48D2-8FB3-A4BACFAFD9DA}" type="datetimeFigureOut">
              <a:rPr lang="es-AR" smtClean="0"/>
              <a:t>24/09/2023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C4455-0659-41C2-9990-15BDE9D892B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482-7025-48D2-8FB3-A4BACFAFD9DA}" type="datetimeFigureOut">
              <a:rPr lang="es-AR" smtClean="0"/>
              <a:t>24/09/2023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C4455-0659-41C2-9990-15BDE9D892B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482-7025-48D2-8FB3-A4BACFAFD9DA}" type="datetimeFigureOut">
              <a:rPr lang="es-AR" smtClean="0"/>
              <a:t>24/09/2023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C4455-0659-41C2-9990-15BDE9D892B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482-7025-48D2-8FB3-A4BACFAFD9DA}" type="datetimeFigureOut">
              <a:rPr lang="es-AR" smtClean="0"/>
              <a:t>24/09/2023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C4455-0659-41C2-9990-15BDE9D892B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482-7025-48D2-8FB3-A4BACFAFD9DA}" type="datetimeFigureOut">
              <a:rPr lang="es-AR" smtClean="0"/>
              <a:t>24/09/2023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C4455-0659-41C2-9990-15BDE9D892B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482-7025-48D2-8FB3-A4BACFAFD9DA}" type="datetimeFigureOut">
              <a:rPr lang="es-AR" smtClean="0"/>
              <a:t>24/09/2023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C4455-0659-41C2-9990-15BDE9D892B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482-7025-48D2-8FB3-A4BACFAFD9DA}" type="datetimeFigureOut">
              <a:rPr lang="es-AR" smtClean="0"/>
              <a:t>24/09/2023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C4455-0659-41C2-9990-15BDE9D892B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482-7025-48D2-8FB3-A4BACFAFD9DA}" type="datetimeFigureOut">
              <a:rPr lang="es-AR" smtClean="0"/>
              <a:t>24/09/2023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C4455-0659-41C2-9990-15BDE9D892B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482-7025-48D2-8FB3-A4BACFAFD9DA}" type="datetimeFigureOut">
              <a:rPr lang="es-AR" smtClean="0"/>
              <a:t>24/09/2023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C4455-0659-41C2-9990-15BDE9D892B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E7482-7025-48D2-8FB3-A4BACFAFD9DA}" type="datetimeFigureOut">
              <a:rPr lang="es-AR" smtClean="0"/>
              <a:t>24/09/2023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CC4455-0659-41C2-9990-15BDE9D892BC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E7482-7025-48D2-8FB3-A4BACFAFD9DA}" type="datetimeFigureOut">
              <a:rPr lang="es-AR" smtClean="0"/>
              <a:t>24/09/2023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C4455-0659-41C2-9990-15BDE9D892BC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051720" y="332656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>
                <a:latin typeface="Arial Black" pitchFamily="34" charset="0"/>
              </a:rPr>
              <a:t>IDENTIDAD PERSONAL</a:t>
            </a:r>
            <a:endParaRPr lang="es-AR" sz="2400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707904" y="1268760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BERMÚDEZ MORENO, </a:t>
            </a:r>
            <a:r>
              <a:rPr lang="es-AR" dirty="0" err="1" smtClean="0"/>
              <a:t>pp</a:t>
            </a:r>
            <a:r>
              <a:rPr lang="es-AR" dirty="0" smtClean="0"/>
              <a:t> 527 - 582</a:t>
            </a:r>
            <a:endParaRPr lang="es-AR" dirty="0"/>
          </a:p>
        </p:txBody>
      </p:sp>
      <p:sp>
        <p:nvSpPr>
          <p:cNvPr id="7" name="6 CuadroTexto"/>
          <p:cNvSpPr txBox="1"/>
          <p:nvPr/>
        </p:nvSpPr>
        <p:spPr>
          <a:xfrm>
            <a:off x="2051720" y="2852936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>
                <a:latin typeface="Arial Black" pitchFamily="34" charset="0"/>
              </a:rPr>
              <a:t>¿Quién soy?</a:t>
            </a:r>
            <a:endParaRPr lang="es-AR" sz="2400" dirty="0">
              <a:latin typeface="Arial Black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051720" y="4509120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>
                <a:latin typeface="Arial Black" pitchFamily="34" charset="0"/>
              </a:rPr>
              <a:t>¿Cómo soy?</a:t>
            </a:r>
            <a:endParaRPr lang="es-AR" sz="2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294908"/>
            <a:ext cx="864096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AR" dirty="0" smtClean="0">
                <a:latin typeface="Arial Black" pitchFamily="34" charset="0"/>
              </a:rPr>
              <a:t>AUTOESTIMA</a:t>
            </a:r>
          </a:p>
          <a:p>
            <a:pPr algn="ctr">
              <a:lnSpc>
                <a:spcPct val="150000"/>
              </a:lnSpc>
            </a:pPr>
            <a:r>
              <a:rPr lang="es-AR" sz="1600" dirty="0" smtClean="0">
                <a:latin typeface="Arial Black" pitchFamily="34" charset="0"/>
              </a:rPr>
              <a:t>tipos</a:t>
            </a:r>
            <a:endParaRPr lang="es-AR" sz="1600" dirty="0" smtClean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8032" y="1556792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- Baja:</a:t>
            </a:r>
            <a:endParaRPr lang="es-AR" sz="1600" dirty="0">
              <a:latin typeface="Arial Black" pitchFamily="34" charset="0"/>
            </a:endParaRPr>
          </a:p>
        </p:txBody>
      </p:sp>
      <p:cxnSp>
        <p:nvCxnSpPr>
          <p:cNvPr id="7" name="6 Conector angular"/>
          <p:cNvCxnSpPr>
            <a:stCxn id="6" idx="2"/>
          </p:cNvCxnSpPr>
          <p:nvPr/>
        </p:nvCxnSpPr>
        <p:spPr>
          <a:xfrm rot="16200000" flipH="1">
            <a:off x="925107" y="1870339"/>
            <a:ext cx="309518" cy="359532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1223628" y="2060848"/>
            <a:ext cx="79203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Perfil psicológico: </a:t>
            </a:r>
            <a:r>
              <a:rPr lang="es-AR" sz="1400" dirty="0" smtClean="0">
                <a:latin typeface="Arial Black" pitchFamily="34" charset="0"/>
              </a:rPr>
              <a:t>- quieren sentirse valiosas pero no encuentran razones</a:t>
            </a:r>
          </a:p>
          <a:p>
            <a:pPr algn="just"/>
            <a:r>
              <a:rPr lang="es-AR" sz="1400" dirty="0">
                <a:latin typeface="Arial Black" pitchFamily="34" charset="0"/>
              </a:rPr>
              <a:t> </a:t>
            </a:r>
            <a:r>
              <a:rPr lang="es-AR" sz="1400" dirty="0" smtClean="0">
                <a:latin typeface="Arial Black" pitchFamily="34" charset="0"/>
              </a:rPr>
              <a:t>                                  - ausencia de una visión positiva</a:t>
            </a:r>
          </a:p>
          <a:p>
            <a:pPr algn="just"/>
            <a:r>
              <a:rPr lang="es-AR" sz="1400" dirty="0">
                <a:latin typeface="Arial Black" pitchFamily="34" charset="0"/>
              </a:rPr>
              <a:t>	</a:t>
            </a:r>
            <a:r>
              <a:rPr lang="es-AR" sz="1400" dirty="0" smtClean="0">
                <a:latin typeface="Arial Black" pitchFamily="34" charset="0"/>
              </a:rPr>
              <a:t>	    - menor motivación de ensalzamiento</a:t>
            </a:r>
          </a:p>
          <a:p>
            <a:pPr algn="just"/>
            <a:r>
              <a:rPr lang="es-AR" sz="1400" dirty="0">
                <a:latin typeface="Arial Black" pitchFamily="34" charset="0"/>
              </a:rPr>
              <a:t> </a:t>
            </a:r>
            <a:r>
              <a:rPr lang="es-AR" sz="1400" dirty="0" smtClean="0">
                <a:latin typeface="Arial Black" pitchFamily="34" charset="0"/>
              </a:rPr>
              <a:t>                                  - autorregulación ineficiente por desajuste en las metas</a:t>
            </a:r>
          </a:p>
          <a:p>
            <a:pPr algn="just"/>
            <a:r>
              <a:rPr lang="es-AR" sz="1400" dirty="0">
                <a:latin typeface="Arial Black" pitchFamily="34" charset="0"/>
              </a:rPr>
              <a:t> </a:t>
            </a:r>
            <a:r>
              <a:rPr lang="es-AR" sz="1400" dirty="0" smtClean="0">
                <a:latin typeface="Arial Black" pitchFamily="34" charset="0"/>
              </a:rPr>
              <a:t>                                  - evitación de situaciones nuevas</a:t>
            </a:r>
          </a:p>
          <a:p>
            <a:pPr algn="just"/>
            <a:r>
              <a:rPr lang="es-AR" sz="1400" dirty="0">
                <a:latin typeface="Arial Black" pitchFamily="34" charset="0"/>
              </a:rPr>
              <a:t>	</a:t>
            </a:r>
            <a:r>
              <a:rPr lang="es-AR" sz="1400" dirty="0" smtClean="0">
                <a:latin typeface="Arial Black" pitchFamily="34" charset="0"/>
              </a:rPr>
              <a:t>	    - preservación en situaciones sociales</a:t>
            </a:r>
          </a:p>
          <a:p>
            <a:pPr algn="just"/>
            <a:endParaRPr lang="es-AR" sz="1400" dirty="0">
              <a:latin typeface="Arial Black" pitchFamily="34" charset="0"/>
            </a:endParaRPr>
          </a:p>
        </p:txBody>
      </p:sp>
      <p:cxnSp>
        <p:nvCxnSpPr>
          <p:cNvPr id="9" name="6 Conector angular"/>
          <p:cNvCxnSpPr>
            <a:stCxn id="6" idx="2"/>
            <a:endCxn id="10" idx="1"/>
          </p:cNvCxnSpPr>
          <p:nvPr/>
        </p:nvCxnSpPr>
        <p:spPr>
          <a:xfrm rot="16200000" flipH="1">
            <a:off x="-653407" y="3448853"/>
            <a:ext cx="3430543" cy="323528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1223628" y="4941168"/>
            <a:ext cx="76688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 Ajuste Psicológico</a:t>
            </a:r>
            <a:r>
              <a:rPr lang="es-AR" sz="1400" dirty="0" smtClean="0">
                <a:latin typeface="Arial Black" pitchFamily="34" charset="0"/>
              </a:rPr>
              <a:t>: - Menor satisfacción</a:t>
            </a:r>
          </a:p>
          <a:p>
            <a:pPr algn="just"/>
            <a:r>
              <a:rPr lang="es-AR" sz="1400" dirty="0">
                <a:latin typeface="Arial Black" pitchFamily="34" charset="0"/>
              </a:rPr>
              <a:t>	</a:t>
            </a:r>
            <a:r>
              <a:rPr lang="es-AR" sz="1400" dirty="0" smtClean="0">
                <a:latin typeface="Arial Black" pitchFamily="34" charset="0"/>
              </a:rPr>
              <a:t>	       - menos comportamientos </a:t>
            </a:r>
            <a:r>
              <a:rPr lang="es-AR" sz="1400" dirty="0" err="1" smtClean="0">
                <a:latin typeface="Arial Black" pitchFamily="34" charset="0"/>
              </a:rPr>
              <a:t>prosociales</a:t>
            </a:r>
            <a:endParaRPr lang="es-AR" sz="1400" dirty="0" smtClean="0">
              <a:latin typeface="Arial Black" pitchFamily="34" charset="0"/>
            </a:endParaRPr>
          </a:p>
          <a:p>
            <a:pPr algn="just"/>
            <a:r>
              <a:rPr lang="es-AR" sz="1400" dirty="0">
                <a:latin typeface="Arial Black" pitchFamily="34" charset="0"/>
              </a:rPr>
              <a:t> </a:t>
            </a:r>
            <a:r>
              <a:rPr lang="es-AR" sz="1400" dirty="0" smtClean="0">
                <a:latin typeface="Arial Black" pitchFamily="34" charset="0"/>
              </a:rPr>
              <a:t>                                     - asociado a trastornos psicológicos </a:t>
            </a:r>
            <a:endParaRPr lang="es-AR" sz="1400" dirty="0">
              <a:latin typeface="Arial Black" pitchFamily="34" charset="0"/>
            </a:endParaRPr>
          </a:p>
        </p:txBody>
      </p:sp>
      <p:cxnSp>
        <p:nvCxnSpPr>
          <p:cNvPr id="11" name="6 Conector angular"/>
          <p:cNvCxnSpPr>
            <a:stCxn id="6" idx="2"/>
            <a:endCxn id="12" idx="1"/>
          </p:cNvCxnSpPr>
          <p:nvPr/>
        </p:nvCxnSpPr>
        <p:spPr>
          <a:xfrm rot="16200000" flipH="1">
            <a:off x="109356" y="2686090"/>
            <a:ext cx="1941021" cy="359532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1259632" y="3667090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Atribución</a:t>
            </a:r>
            <a:r>
              <a:rPr lang="es-AR" sz="1400" dirty="0" smtClean="0">
                <a:latin typeface="Arial Black" pitchFamily="34" charset="0"/>
              </a:rPr>
              <a:t>: atribuyen éxitos a causas externas y fracasos a causas internas</a:t>
            </a:r>
            <a:endParaRPr lang="es-AR" sz="1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294908"/>
            <a:ext cx="864096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AR" dirty="0" smtClean="0">
                <a:latin typeface="Arial Black" pitchFamily="34" charset="0"/>
              </a:rPr>
              <a:t>AUTOESTIMA</a:t>
            </a:r>
          </a:p>
          <a:p>
            <a:pPr algn="ctr">
              <a:lnSpc>
                <a:spcPct val="150000"/>
              </a:lnSpc>
            </a:pPr>
            <a:r>
              <a:rPr lang="es-AR" sz="1600" dirty="0" smtClean="0">
                <a:latin typeface="Arial Black" pitchFamily="34" charset="0"/>
              </a:rPr>
              <a:t>tipos</a:t>
            </a:r>
            <a:endParaRPr lang="es-AR" sz="1600" dirty="0" smtClean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1268760"/>
            <a:ext cx="5544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es-AR" sz="1600" dirty="0" smtClean="0">
                <a:latin typeface="Arial Black" pitchFamily="34" charset="0"/>
              </a:rPr>
              <a:t> Segura - frágil</a:t>
            </a:r>
            <a:endParaRPr lang="es-AR" sz="1600" dirty="0">
              <a:latin typeface="Arial Black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755576" y="1988840"/>
          <a:ext cx="7620000" cy="447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0000"/>
                <a:gridCol w="2540000"/>
                <a:gridCol w="2540000"/>
              </a:tblGrid>
              <a:tr h="852850">
                <a:tc>
                  <a:txBody>
                    <a:bodyPr/>
                    <a:lstStyle/>
                    <a:p>
                      <a:pPr algn="ctr"/>
                      <a:endParaRPr lang="es-AR" baseline="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segura</a:t>
                      </a:r>
                    </a:p>
                    <a:p>
                      <a:pPr algn="ctr"/>
                      <a:endParaRPr lang="es-AR" baseline="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Frágil</a:t>
                      </a:r>
                    </a:p>
                    <a:p>
                      <a:pPr algn="ctr"/>
                      <a:endParaRPr lang="es-AR" baseline="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852850">
                <a:tc>
                  <a:txBody>
                    <a:bodyPr/>
                    <a:lstStyle/>
                    <a:p>
                      <a:pPr algn="ctr"/>
                      <a:r>
                        <a:rPr lang="es-AR" sz="1600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Fuente de información privilegiada</a:t>
                      </a:r>
                      <a:endParaRPr lang="es-AR" sz="1600" baseline="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Auténtica</a:t>
                      </a:r>
                      <a:endParaRPr lang="es-AR" baseline="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Contingente</a:t>
                      </a:r>
                    </a:p>
                  </a:txBody>
                  <a:tcPr anchor="ctr">
                    <a:noFill/>
                  </a:tcPr>
                </a:tc>
              </a:tr>
              <a:tr h="852850">
                <a:tc>
                  <a:txBody>
                    <a:bodyPr/>
                    <a:lstStyle/>
                    <a:p>
                      <a:pPr algn="ctr"/>
                      <a:r>
                        <a:rPr lang="es-AR" sz="1600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Reacción frente al dato negativo</a:t>
                      </a:r>
                      <a:endParaRPr lang="es-AR" sz="1600" baseline="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Genuina</a:t>
                      </a:r>
                      <a:endParaRPr lang="es-AR" baseline="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defensiva</a:t>
                      </a:r>
                      <a:endParaRPr lang="es-AR" baseline="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852850">
                <a:tc>
                  <a:txBody>
                    <a:bodyPr/>
                    <a:lstStyle/>
                    <a:p>
                      <a:pPr algn="ctr"/>
                      <a:r>
                        <a:rPr lang="es-AR" sz="1600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Congruencia entre aspectos </a:t>
                      </a:r>
                      <a:r>
                        <a:rPr lang="es-AR" sz="1600" baseline="0" dirty="0" err="1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cc</a:t>
                      </a:r>
                      <a:r>
                        <a:rPr lang="es-AR" sz="1600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 e </a:t>
                      </a:r>
                      <a:r>
                        <a:rPr lang="es-AR" sz="1600" baseline="0" dirty="0" err="1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inc</a:t>
                      </a:r>
                      <a:endParaRPr lang="es-AR" sz="1600" baseline="0" dirty="0" smtClean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Congruente</a:t>
                      </a:r>
                      <a:endParaRPr lang="es-AR" baseline="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Incongruente</a:t>
                      </a:r>
                      <a:endParaRPr lang="es-AR" baseline="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852850">
                <a:tc>
                  <a:txBody>
                    <a:bodyPr/>
                    <a:lstStyle/>
                    <a:p>
                      <a:pPr algn="ctr"/>
                      <a:r>
                        <a:rPr lang="es-AR" sz="1600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Fluctuación de acuerdo a la evaluación de los acontecimientos</a:t>
                      </a:r>
                      <a:endParaRPr lang="es-AR" sz="1600" baseline="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Estable</a:t>
                      </a:r>
                      <a:endParaRPr lang="es-AR" baseline="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aseline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inestable</a:t>
                      </a:r>
                      <a:endParaRPr lang="es-AR" baseline="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51720" y="260648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>
                <a:latin typeface="Arial Black" pitchFamily="34" charset="0"/>
              </a:rPr>
              <a:t>IDENTIDAD PERSONAL</a:t>
            </a:r>
            <a:endParaRPr lang="es-AR" sz="2400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051720" y="1196752"/>
            <a:ext cx="5040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 smtClean="0">
                <a:latin typeface="Arial Black" pitchFamily="34" charset="0"/>
              </a:rPr>
              <a:t>AUTOCONCEPTO</a:t>
            </a:r>
          </a:p>
          <a:p>
            <a:pPr algn="ctr"/>
            <a:r>
              <a:rPr lang="es-AR" sz="2000" dirty="0" smtClean="0">
                <a:latin typeface="Arial Black" pitchFamily="34" charset="0"/>
              </a:rPr>
              <a:t>(yo como objeto)</a:t>
            </a:r>
            <a:endParaRPr lang="es-AR" sz="2000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187624" y="2276872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dirty="0" smtClean="0">
                <a:latin typeface="Arial Black" pitchFamily="34" charset="0"/>
              </a:rPr>
              <a:t>Estructura nuclear fija y consistente, configurada por características físicas y psicológicas que se mantendrían relativamente estables a lo largo de la vida </a:t>
            </a:r>
            <a:endParaRPr lang="es-AR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87624" y="4077072"/>
            <a:ext cx="6768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dirty="0" smtClean="0">
                <a:latin typeface="Arial Black" pitchFamily="34" charset="0"/>
              </a:rPr>
              <a:t>Sistema dinámico, flexible multifacético (ha diferentes </a:t>
            </a:r>
            <a:r>
              <a:rPr lang="es-AR" dirty="0" err="1" smtClean="0">
                <a:latin typeface="Arial Black" pitchFamily="34" charset="0"/>
              </a:rPr>
              <a:t>autoconceptos</a:t>
            </a:r>
            <a:r>
              <a:rPr lang="es-AR" dirty="0" smtClean="0">
                <a:latin typeface="Arial Black" pitchFamily="34" charset="0"/>
              </a:rPr>
              <a:t> en diferentes contextos)</a:t>
            </a:r>
            <a:endParaRPr lang="es-AR" dirty="0">
              <a:latin typeface="Arial Black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87624" y="5374957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>
                <a:latin typeface="Arial Black" pitchFamily="34" charset="0"/>
              </a:rPr>
              <a:t>Es de naturaleza social y simbólica</a:t>
            </a:r>
            <a:endParaRPr lang="es-AR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51720" y="-27384"/>
            <a:ext cx="5040560" cy="967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AR" sz="2000" dirty="0" smtClean="0">
                <a:latin typeface="Arial Black" pitchFamily="34" charset="0"/>
              </a:rPr>
              <a:t>AUTOCONCEPTO</a:t>
            </a:r>
          </a:p>
          <a:p>
            <a:pPr algn="ctr">
              <a:lnSpc>
                <a:spcPct val="150000"/>
              </a:lnSpc>
            </a:pPr>
            <a:r>
              <a:rPr lang="es-AR" sz="2000" dirty="0" smtClean="0">
                <a:latin typeface="Arial Black" pitchFamily="34" charset="0"/>
              </a:rPr>
              <a:t>Tipos de contenido</a:t>
            </a:r>
            <a:endParaRPr lang="es-AR" sz="2000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1610797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000" dirty="0" smtClean="0">
                <a:latin typeface="Arial Black" pitchFamily="34" charset="0"/>
              </a:rPr>
              <a:t>- Contenido procedimental</a:t>
            </a:r>
            <a:r>
              <a:rPr lang="es-AR" dirty="0" smtClean="0">
                <a:latin typeface="Arial Black" pitchFamily="34" charset="0"/>
              </a:rPr>
              <a:t>:</a:t>
            </a:r>
            <a:r>
              <a:rPr lang="es-AR" sz="2000" dirty="0" smtClean="0">
                <a:latin typeface="Arial Black" pitchFamily="34" charset="0"/>
              </a:rPr>
              <a:t> </a:t>
            </a:r>
            <a:r>
              <a:rPr lang="es-AR" dirty="0" smtClean="0">
                <a:latin typeface="Arial Black" pitchFamily="34" charset="0"/>
              </a:rPr>
              <a:t>patrones que se aplican para inferir, recordar y evaluar la información relacionada con uno mismo</a:t>
            </a:r>
            <a:endParaRPr lang="es-AR" sz="2000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23528" y="3061990"/>
            <a:ext cx="79928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2000" dirty="0" smtClean="0">
                <a:latin typeface="Arial Black" pitchFamily="34" charset="0"/>
              </a:rPr>
              <a:t>- Contenido declarativo</a:t>
            </a:r>
            <a:r>
              <a:rPr lang="es-AR" dirty="0" smtClean="0">
                <a:latin typeface="Arial Black" pitchFamily="34" charset="0"/>
              </a:rPr>
              <a:t>: representación mental de los diferentes atributos (físicos, sociales, emocionales, cognitivos, comportamentales) que describen a la persona, conectados con diferentes ámbitos de la experiencia</a:t>
            </a:r>
            <a:endParaRPr lang="es-AR" dirty="0">
              <a:latin typeface="Arial Black" pitchFamily="34" charset="0"/>
            </a:endParaRPr>
          </a:p>
        </p:txBody>
      </p:sp>
      <p:sp>
        <p:nvSpPr>
          <p:cNvPr id="7" name="6 Cerrar llave"/>
          <p:cNvSpPr/>
          <p:nvPr/>
        </p:nvSpPr>
        <p:spPr>
          <a:xfrm rot="5400000">
            <a:off x="4211960" y="692696"/>
            <a:ext cx="648072" cy="8568952"/>
          </a:xfrm>
          <a:prstGeom prst="rightBrace">
            <a:avLst>
              <a:gd name="adj1" fmla="val 80626"/>
              <a:gd name="adj2" fmla="val 50000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8 CuadroTexto"/>
          <p:cNvSpPr txBox="1"/>
          <p:nvPr/>
        </p:nvSpPr>
        <p:spPr>
          <a:xfrm>
            <a:off x="539552" y="5427221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000" dirty="0" smtClean="0">
                <a:latin typeface="Arial Black" pitchFamily="34" charset="0"/>
              </a:rPr>
              <a:t>Valoración del contenido</a:t>
            </a:r>
            <a:endParaRPr lang="es-AR" sz="2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28192" y="-27384"/>
            <a:ext cx="565212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AR" dirty="0" smtClean="0">
                <a:latin typeface="Arial Black" pitchFamily="34" charset="0"/>
              </a:rPr>
              <a:t>AUTOCONCEPTO</a:t>
            </a:r>
          </a:p>
          <a:p>
            <a:pPr algn="ctr">
              <a:lnSpc>
                <a:spcPct val="150000"/>
              </a:lnSpc>
            </a:pPr>
            <a:r>
              <a:rPr lang="es-AR" sz="1600" dirty="0" smtClean="0">
                <a:latin typeface="Arial Black" pitchFamily="34" charset="0"/>
              </a:rPr>
              <a:t>C</a:t>
            </a:r>
            <a:r>
              <a:rPr lang="es-AR" sz="1600" dirty="0" smtClean="0">
                <a:latin typeface="Arial Black" pitchFamily="34" charset="0"/>
              </a:rPr>
              <a:t>ontenido</a:t>
            </a:r>
          </a:p>
          <a:p>
            <a:pPr algn="ctr">
              <a:lnSpc>
                <a:spcPct val="150000"/>
              </a:lnSpc>
            </a:pPr>
            <a:r>
              <a:rPr lang="es-AR" sz="1600" dirty="0">
                <a:latin typeface="Arial Black" pitchFamily="34" charset="0"/>
              </a:rPr>
              <a:t>E</a:t>
            </a:r>
            <a:r>
              <a:rPr lang="es-AR" sz="1600" dirty="0" smtClean="0">
                <a:latin typeface="Arial Black" pitchFamily="34" charset="0"/>
              </a:rPr>
              <a:t>squemas sobre uno mismo (</a:t>
            </a:r>
            <a:r>
              <a:rPr lang="es-AR" sz="1600" dirty="0" err="1" smtClean="0">
                <a:latin typeface="Arial Black" pitchFamily="34" charset="0"/>
              </a:rPr>
              <a:t>Markus</a:t>
            </a:r>
            <a:r>
              <a:rPr lang="es-AR" sz="1600" dirty="0" smtClean="0">
                <a:latin typeface="Arial Black" pitchFamily="34" charset="0"/>
              </a:rPr>
              <a:t>)</a:t>
            </a:r>
            <a:endParaRPr lang="es-AR" sz="1600" dirty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1628800"/>
            <a:ext cx="5112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- Por su relevancia para definir al individuo</a:t>
            </a:r>
            <a:endParaRPr lang="es-AR" sz="1600" dirty="0">
              <a:latin typeface="Arial Black" pitchFamily="34" charset="0"/>
            </a:endParaRPr>
          </a:p>
        </p:txBody>
      </p:sp>
      <p:cxnSp>
        <p:nvCxnSpPr>
          <p:cNvPr id="7" name="6 Conector angular"/>
          <p:cNvCxnSpPr>
            <a:stCxn id="5" idx="2"/>
            <a:endCxn id="10" idx="1"/>
          </p:cNvCxnSpPr>
          <p:nvPr/>
        </p:nvCxnSpPr>
        <p:spPr>
          <a:xfrm rot="16200000" flipH="1">
            <a:off x="3126469" y="1720697"/>
            <a:ext cx="406787" cy="900100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3779912" y="2204864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Periféricas </a:t>
            </a:r>
            <a:endParaRPr lang="es-AR" sz="1600" dirty="0">
              <a:latin typeface="Arial Black" pitchFamily="34" charset="0"/>
            </a:endParaRPr>
          </a:p>
        </p:txBody>
      </p:sp>
      <p:cxnSp>
        <p:nvCxnSpPr>
          <p:cNvPr id="15" name="6 Conector angular"/>
          <p:cNvCxnSpPr>
            <a:stCxn id="5" idx="2"/>
            <a:endCxn id="16" idx="1"/>
          </p:cNvCxnSpPr>
          <p:nvPr/>
        </p:nvCxnSpPr>
        <p:spPr>
          <a:xfrm rot="16200000" flipH="1">
            <a:off x="2892443" y="1954723"/>
            <a:ext cx="910843" cy="936104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3815916" y="2708920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Centrales </a:t>
            </a:r>
            <a:endParaRPr lang="es-AR" sz="1600" dirty="0">
              <a:latin typeface="Arial Black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323528" y="3429000"/>
            <a:ext cx="29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- Por su temporalidad</a:t>
            </a:r>
            <a:endParaRPr lang="es-AR" sz="1600" dirty="0">
              <a:latin typeface="Arial Black" pitchFamily="34" charset="0"/>
            </a:endParaRPr>
          </a:p>
        </p:txBody>
      </p:sp>
      <p:cxnSp>
        <p:nvCxnSpPr>
          <p:cNvPr id="23" name="6 Conector angular"/>
          <p:cNvCxnSpPr>
            <a:stCxn id="22" idx="2"/>
            <a:endCxn id="24" idx="1"/>
          </p:cNvCxnSpPr>
          <p:nvPr/>
        </p:nvCxnSpPr>
        <p:spPr>
          <a:xfrm rot="16200000" flipH="1">
            <a:off x="1866329" y="3700917"/>
            <a:ext cx="622811" cy="756084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2555776" y="4221088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Relativos al pasado </a:t>
            </a:r>
            <a:endParaRPr lang="es-AR" sz="1600" dirty="0">
              <a:latin typeface="Arial Black" pitchFamily="34" charset="0"/>
            </a:endParaRPr>
          </a:p>
        </p:txBody>
      </p:sp>
      <p:cxnSp>
        <p:nvCxnSpPr>
          <p:cNvPr id="25" name="6 Conector angular"/>
          <p:cNvCxnSpPr>
            <a:stCxn id="22" idx="2"/>
            <a:endCxn id="26" idx="1"/>
          </p:cNvCxnSpPr>
          <p:nvPr/>
        </p:nvCxnSpPr>
        <p:spPr>
          <a:xfrm rot="16200000" flipH="1">
            <a:off x="1632303" y="3934943"/>
            <a:ext cx="1126867" cy="792088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2591780" y="4725144"/>
            <a:ext cx="41404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Actuales </a:t>
            </a:r>
            <a:endParaRPr lang="es-AR" sz="1600" dirty="0">
              <a:latin typeface="Arial Black" pitchFamily="34" charset="0"/>
            </a:endParaRPr>
          </a:p>
        </p:txBody>
      </p:sp>
      <p:cxnSp>
        <p:nvCxnSpPr>
          <p:cNvPr id="33" name="6 Conector angular"/>
          <p:cNvCxnSpPr>
            <a:stCxn id="22" idx="2"/>
            <a:endCxn id="34" idx="1"/>
          </p:cNvCxnSpPr>
          <p:nvPr/>
        </p:nvCxnSpPr>
        <p:spPr>
          <a:xfrm rot="16200000" flipH="1">
            <a:off x="1348463" y="4218783"/>
            <a:ext cx="1702931" cy="800472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2600164" y="5301208"/>
            <a:ext cx="24758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Relativos al Futuro </a:t>
            </a:r>
            <a:endParaRPr lang="es-AR" sz="1600" dirty="0">
              <a:latin typeface="Arial Black" pitchFamily="34" charset="0"/>
            </a:endParaRPr>
          </a:p>
        </p:txBody>
      </p:sp>
      <p:cxnSp>
        <p:nvCxnSpPr>
          <p:cNvPr id="39" name="38 Conector recto de flecha"/>
          <p:cNvCxnSpPr>
            <a:stCxn id="34" idx="3"/>
            <a:endCxn id="43" idx="1"/>
          </p:cNvCxnSpPr>
          <p:nvPr/>
        </p:nvCxnSpPr>
        <p:spPr>
          <a:xfrm>
            <a:off x="5076056" y="5470485"/>
            <a:ext cx="83647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CuadroTexto"/>
          <p:cNvSpPr txBox="1"/>
          <p:nvPr/>
        </p:nvSpPr>
        <p:spPr>
          <a:xfrm>
            <a:off x="5912532" y="5301208"/>
            <a:ext cx="3231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Incentivan conductas </a:t>
            </a:r>
            <a:endParaRPr lang="es-AR" sz="1600" dirty="0">
              <a:latin typeface="Arial Black" pitchFamily="34" charset="0"/>
            </a:endParaRPr>
          </a:p>
        </p:txBody>
      </p:sp>
      <p:cxnSp>
        <p:nvCxnSpPr>
          <p:cNvPr id="45" name="44 Conector recto de flecha"/>
          <p:cNvCxnSpPr>
            <a:stCxn id="34" idx="3"/>
            <a:endCxn id="46" idx="1"/>
          </p:cNvCxnSpPr>
          <p:nvPr/>
        </p:nvCxnSpPr>
        <p:spPr>
          <a:xfrm>
            <a:off x="5076056" y="5470485"/>
            <a:ext cx="836476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CuadroTexto"/>
          <p:cNvSpPr txBox="1"/>
          <p:nvPr/>
        </p:nvSpPr>
        <p:spPr>
          <a:xfrm>
            <a:off x="5912532" y="5877272"/>
            <a:ext cx="3231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Temores  amenazas </a:t>
            </a:r>
            <a:endParaRPr lang="es-AR" sz="1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28192" y="-27384"/>
            <a:ext cx="565212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AR" dirty="0" smtClean="0">
                <a:latin typeface="Arial Black" pitchFamily="34" charset="0"/>
              </a:rPr>
              <a:t>AUTOCONCEPTO</a:t>
            </a:r>
          </a:p>
          <a:p>
            <a:pPr algn="ctr">
              <a:lnSpc>
                <a:spcPct val="150000"/>
              </a:lnSpc>
            </a:pPr>
            <a:r>
              <a:rPr lang="es-AR" sz="1600" dirty="0" smtClean="0">
                <a:latin typeface="Arial Black" pitchFamily="34" charset="0"/>
              </a:rPr>
              <a:t>Estructura</a:t>
            </a:r>
            <a:r>
              <a:rPr lang="es-AR" sz="1600" dirty="0">
                <a:latin typeface="Arial Black" pitchFamily="34" charset="0"/>
              </a:rPr>
              <a:t> </a:t>
            </a:r>
            <a:r>
              <a:rPr lang="es-AR" sz="1600" dirty="0" smtClean="0">
                <a:latin typeface="Arial Black" pitchFamily="34" charset="0"/>
              </a:rPr>
              <a:t>(</a:t>
            </a:r>
            <a:r>
              <a:rPr lang="es-AR" sz="1600" dirty="0" err="1" smtClean="0">
                <a:latin typeface="Arial Black" pitchFamily="34" charset="0"/>
              </a:rPr>
              <a:t>Linville</a:t>
            </a:r>
            <a:r>
              <a:rPr lang="es-AR" sz="1600" dirty="0" smtClean="0">
                <a:latin typeface="Arial Black" pitchFamily="34" charset="0"/>
              </a:rPr>
              <a:t>)</a:t>
            </a:r>
            <a:endParaRPr lang="es-AR" sz="1600" dirty="0" smtClean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51520" y="908720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Red de asociaciones entre atributos, características y emociones referidas a diferentes dimensiones (rasgos, habilidades, características físicas, conductas, metas, roles o relaciones) de la persona más o menos independientes entre sí</a:t>
            </a:r>
            <a:endParaRPr lang="es-AR" sz="1600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23528" y="2204864"/>
            <a:ext cx="5112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- Tipos de estructuración</a:t>
            </a:r>
            <a:endParaRPr lang="es-AR" sz="1600" dirty="0">
              <a:latin typeface="Arial Black" pitchFamily="34" charset="0"/>
            </a:endParaRPr>
          </a:p>
        </p:txBody>
      </p:sp>
      <p:cxnSp>
        <p:nvCxnSpPr>
          <p:cNvPr id="7" name="6 Conector angular"/>
          <p:cNvCxnSpPr>
            <a:stCxn id="6" idx="2"/>
            <a:endCxn id="8" idx="1"/>
          </p:cNvCxnSpPr>
          <p:nvPr/>
        </p:nvCxnSpPr>
        <p:spPr>
          <a:xfrm rot="16200000" flipH="1">
            <a:off x="3126469" y="2296761"/>
            <a:ext cx="406787" cy="900100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3779912" y="2780928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simple </a:t>
            </a:r>
            <a:endParaRPr lang="es-AR" sz="1600" dirty="0">
              <a:latin typeface="Arial Black" pitchFamily="34" charset="0"/>
            </a:endParaRPr>
          </a:p>
        </p:txBody>
      </p:sp>
      <p:cxnSp>
        <p:nvCxnSpPr>
          <p:cNvPr id="9" name="6 Conector angular"/>
          <p:cNvCxnSpPr>
            <a:stCxn id="6" idx="2"/>
            <a:endCxn id="10" idx="1"/>
          </p:cNvCxnSpPr>
          <p:nvPr/>
        </p:nvCxnSpPr>
        <p:spPr>
          <a:xfrm rot="16200000" flipH="1">
            <a:off x="2892443" y="2530787"/>
            <a:ext cx="910843" cy="936104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3815916" y="3284984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Compleja </a:t>
            </a:r>
            <a:endParaRPr lang="es-AR" sz="1600" dirty="0">
              <a:latin typeface="Arial Black" pitchFamily="34" charset="0"/>
            </a:endParaRPr>
          </a:p>
        </p:txBody>
      </p:sp>
      <p:sp>
        <p:nvSpPr>
          <p:cNvPr id="11" name="10 Cerrar llave"/>
          <p:cNvSpPr/>
          <p:nvPr/>
        </p:nvSpPr>
        <p:spPr>
          <a:xfrm>
            <a:off x="5004048" y="2687434"/>
            <a:ext cx="648072" cy="1008112"/>
          </a:xfrm>
          <a:prstGeom prst="rightBrace">
            <a:avLst>
              <a:gd name="adj1" fmla="val 12334"/>
              <a:gd name="adj2" fmla="val 52419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" name="11 CuadroTexto"/>
          <p:cNvSpPr txBox="1"/>
          <p:nvPr/>
        </p:nvSpPr>
        <p:spPr>
          <a:xfrm>
            <a:off x="5724128" y="2903458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Depende del aprendizaje y la experiencia social </a:t>
            </a:r>
            <a:endParaRPr lang="es-AR" sz="1600" dirty="0">
              <a:latin typeface="Arial Black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275856" y="2410435"/>
            <a:ext cx="3096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200" dirty="0" smtClean="0">
                <a:latin typeface="Arial Black" pitchFamily="34" charset="0"/>
              </a:rPr>
              <a:t>(</a:t>
            </a:r>
            <a:r>
              <a:rPr lang="es-AR" sz="1200" dirty="0" err="1" smtClean="0">
                <a:latin typeface="Arial Black" pitchFamily="34" charset="0"/>
              </a:rPr>
              <a:t>Fig</a:t>
            </a:r>
            <a:r>
              <a:rPr lang="es-AR" sz="1200" dirty="0" smtClean="0">
                <a:latin typeface="Arial Black" pitchFamily="34" charset="0"/>
              </a:rPr>
              <a:t> 12.1 y 12.2 en el apunte) </a:t>
            </a:r>
            <a:endParaRPr lang="es-AR" sz="1200" dirty="0">
              <a:latin typeface="Arial Black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0" y="436510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400" dirty="0" smtClean="0">
                <a:latin typeface="Arial Black" pitchFamily="34" charset="0"/>
              </a:rPr>
              <a:t>Efecto de propagación emocional: a mayor complejidad menor propagación de un efecto positivo o negativo frente a la evaluación emocional de un evento </a:t>
            </a:r>
            <a:endParaRPr lang="es-AR" sz="1400" dirty="0">
              <a:latin typeface="Arial Black" pitchFamily="34" charset="0"/>
            </a:endParaRPr>
          </a:p>
        </p:txBody>
      </p:sp>
      <p:sp>
        <p:nvSpPr>
          <p:cNvPr id="15" name="14 Flecha abajo"/>
          <p:cNvSpPr/>
          <p:nvPr/>
        </p:nvSpPr>
        <p:spPr>
          <a:xfrm>
            <a:off x="3923928" y="3839562"/>
            <a:ext cx="1296144" cy="43204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15 CuadroTexto"/>
          <p:cNvSpPr txBox="1"/>
          <p:nvPr/>
        </p:nvSpPr>
        <p:spPr>
          <a:xfrm>
            <a:off x="-36512" y="5282044"/>
            <a:ext cx="4392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u="sng" dirty="0" smtClean="0">
                <a:latin typeface="Arial Black" pitchFamily="34" charset="0"/>
              </a:rPr>
              <a:t>Hipótesis de extremidad afectiva</a:t>
            </a:r>
          </a:p>
          <a:p>
            <a:pPr algn="ctr"/>
            <a:endParaRPr lang="es-AR" sz="1400" u="sng" dirty="0" smtClean="0">
              <a:latin typeface="Arial Black" pitchFamily="34" charset="0"/>
            </a:endParaRPr>
          </a:p>
          <a:p>
            <a:pPr algn="ctr"/>
            <a:r>
              <a:rPr lang="es-AR" sz="1400" dirty="0" smtClean="0">
                <a:latin typeface="Arial Black" pitchFamily="34" charset="0"/>
              </a:rPr>
              <a:t>A menor complejidad más variabilidad del estado de ánimo</a:t>
            </a:r>
            <a:endParaRPr lang="es-AR" sz="1400" dirty="0">
              <a:latin typeface="Arial Black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716016" y="5283205"/>
            <a:ext cx="4392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u="sng" dirty="0" smtClean="0">
                <a:latin typeface="Arial Black" pitchFamily="34" charset="0"/>
              </a:rPr>
              <a:t>Hipótesis amortiguadora</a:t>
            </a:r>
          </a:p>
          <a:p>
            <a:pPr algn="ctr"/>
            <a:endParaRPr lang="es-AR" sz="1400" u="sng" dirty="0" smtClean="0">
              <a:latin typeface="Arial Black" pitchFamily="34" charset="0"/>
            </a:endParaRPr>
          </a:p>
          <a:p>
            <a:pPr algn="ctr"/>
            <a:r>
              <a:rPr lang="es-AR" sz="1400" dirty="0" smtClean="0">
                <a:latin typeface="Arial Black" pitchFamily="34" charset="0"/>
              </a:rPr>
              <a:t>A mayor complejidad menor consecuencia negativa sobre la salud</a:t>
            </a:r>
            <a:endParaRPr lang="es-AR" sz="1400" dirty="0">
              <a:latin typeface="Arial Black" pitchFamily="34" charset="0"/>
            </a:endParaRPr>
          </a:p>
        </p:txBody>
      </p:sp>
      <p:cxnSp>
        <p:nvCxnSpPr>
          <p:cNvPr id="19" name="18 Conector angular"/>
          <p:cNvCxnSpPr>
            <a:stCxn id="16" idx="0"/>
            <a:endCxn id="17" idx="0"/>
          </p:cNvCxnSpPr>
          <p:nvPr/>
        </p:nvCxnSpPr>
        <p:spPr>
          <a:xfrm rot="16200000" flipH="1">
            <a:off x="4535415" y="2906360"/>
            <a:ext cx="1161" cy="4752528"/>
          </a:xfrm>
          <a:prstGeom prst="bentConnector3">
            <a:avLst>
              <a:gd name="adj1" fmla="val -19689922"/>
            </a:avLst>
          </a:prstGeom>
          <a:ln w="349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-27384"/>
            <a:ext cx="864096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AR" dirty="0" smtClean="0">
                <a:latin typeface="Arial Black" pitchFamily="34" charset="0"/>
              </a:rPr>
              <a:t>AUTOCONCEPTO</a:t>
            </a:r>
          </a:p>
          <a:p>
            <a:pPr algn="ctr">
              <a:lnSpc>
                <a:spcPct val="150000"/>
              </a:lnSpc>
            </a:pPr>
            <a:r>
              <a:rPr lang="es-AR" sz="1600" dirty="0" smtClean="0">
                <a:latin typeface="Arial Black" pitchFamily="34" charset="0"/>
              </a:rPr>
              <a:t>Estructura:</a:t>
            </a:r>
            <a:r>
              <a:rPr lang="es-AR" sz="1600" dirty="0" smtClean="0">
                <a:latin typeface="Arial Black" pitchFamily="34" charset="0"/>
              </a:rPr>
              <a:t> La organización evaluativa del </a:t>
            </a:r>
            <a:r>
              <a:rPr lang="es-AR" sz="1600" dirty="0" err="1" smtClean="0">
                <a:latin typeface="Arial Black" pitchFamily="34" charset="0"/>
              </a:rPr>
              <a:t>autoconcepto</a:t>
            </a:r>
            <a:r>
              <a:rPr lang="es-AR" sz="1600" dirty="0" smtClean="0">
                <a:latin typeface="Arial Black" pitchFamily="34" charset="0"/>
              </a:rPr>
              <a:t> (</a:t>
            </a:r>
            <a:r>
              <a:rPr lang="es-AR" sz="1600" dirty="0" err="1" smtClean="0">
                <a:latin typeface="Arial Black" pitchFamily="34" charset="0"/>
              </a:rPr>
              <a:t>Showers</a:t>
            </a:r>
            <a:r>
              <a:rPr lang="es-AR" sz="1600" dirty="0" smtClean="0">
                <a:latin typeface="Arial Black" pitchFamily="34" charset="0"/>
              </a:rPr>
              <a:t>)</a:t>
            </a:r>
            <a:endParaRPr lang="es-AR" sz="1600" dirty="0" smtClean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1268760"/>
            <a:ext cx="5544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- Organización evaluativa </a:t>
            </a:r>
            <a:r>
              <a:rPr lang="es-AR" sz="1600" dirty="0" err="1" smtClean="0">
                <a:latin typeface="Arial Black" pitchFamily="34" charset="0"/>
              </a:rPr>
              <a:t>compartimentalizada</a:t>
            </a:r>
            <a:r>
              <a:rPr lang="es-AR" sz="1600" dirty="0" smtClean="0">
                <a:latin typeface="Arial Black" pitchFamily="34" charset="0"/>
              </a:rPr>
              <a:t>:</a:t>
            </a:r>
            <a:endParaRPr lang="es-AR" sz="1600" dirty="0">
              <a:latin typeface="Arial Black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5536" y="1794302"/>
            <a:ext cx="85324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AR" sz="1400" dirty="0" smtClean="0">
                <a:latin typeface="Arial Black" pitchFamily="34" charset="0"/>
              </a:rPr>
              <a:t> Compartimiento positivo: cuando una categoría sólo incluye valoraciones positivas</a:t>
            </a:r>
            <a:endParaRPr lang="es-AR" sz="1400" dirty="0">
              <a:latin typeface="Arial Black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95536" y="2185119"/>
            <a:ext cx="8748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AR" sz="1400" dirty="0" smtClean="0">
                <a:latin typeface="Arial Black" pitchFamily="34" charset="0"/>
              </a:rPr>
              <a:t> Compartimiento negativo: cuando una categoría sólo incluye valoraciones negativas</a:t>
            </a:r>
            <a:endParaRPr lang="es-AR" sz="1400" dirty="0">
              <a:latin typeface="Arial Black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179512" y="2924944"/>
            <a:ext cx="878497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s-AR" sz="1600" dirty="0" smtClean="0">
                <a:latin typeface="Arial Black" pitchFamily="34" charset="0"/>
              </a:rPr>
              <a:t> Organización evaluativa integrada:</a:t>
            </a:r>
          </a:p>
          <a:p>
            <a:pPr algn="just">
              <a:buFontTx/>
              <a:buChar char="-"/>
            </a:pPr>
            <a:endParaRPr lang="es-AR" sz="1600" dirty="0" smtClean="0">
              <a:latin typeface="Arial Black" pitchFamily="34" charset="0"/>
            </a:endParaRPr>
          </a:p>
          <a:p>
            <a:pPr algn="just"/>
            <a:r>
              <a:rPr lang="es-AR" sz="1600" dirty="0">
                <a:latin typeface="Arial Black" pitchFamily="34" charset="0"/>
              </a:rPr>
              <a:t> </a:t>
            </a:r>
            <a:r>
              <a:rPr lang="es-AR" sz="1600" dirty="0" smtClean="0">
                <a:latin typeface="Arial Black" pitchFamily="34" charset="0"/>
              </a:rPr>
              <a:t>        </a:t>
            </a:r>
            <a:r>
              <a:rPr lang="es-AR" sz="1400" dirty="0" smtClean="0">
                <a:latin typeface="Arial Black" pitchFamily="34" charset="0"/>
              </a:rPr>
              <a:t>Las categorías contienen descripciones positivas o negativas simultáneamente, de acuerdo al tipo de dato que se active más fácilmente, habrá integridad positiva o negativa. </a:t>
            </a:r>
            <a:endParaRPr lang="es-AR" sz="1400" dirty="0">
              <a:latin typeface="Arial Black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0" y="4869160"/>
            <a:ext cx="9144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Tx/>
              <a:buChar char="-"/>
            </a:pPr>
            <a:r>
              <a:rPr lang="es-AR" sz="1400" dirty="0" smtClean="0">
                <a:latin typeface="Arial Black" pitchFamily="34" charset="0"/>
              </a:rPr>
              <a:t>A mayor </a:t>
            </a:r>
            <a:r>
              <a:rPr lang="es-AR" sz="1400" dirty="0" err="1" smtClean="0">
                <a:latin typeface="Arial Black" pitchFamily="34" charset="0"/>
              </a:rPr>
              <a:t>compartimentalización</a:t>
            </a:r>
            <a:r>
              <a:rPr lang="es-AR" sz="1400" dirty="0" smtClean="0">
                <a:latin typeface="Arial Black" pitchFamily="34" charset="0"/>
              </a:rPr>
              <a:t> positiva, estado de ánimo más positivo y autoestima más    alta</a:t>
            </a:r>
          </a:p>
          <a:p>
            <a:pPr algn="just">
              <a:buFontTx/>
              <a:buChar char="-"/>
            </a:pPr>
            <a:endParaRPr lang="es-AR" sz="1400" dirty="0" smtClean="0">
              <a:latin typeface="Arial Black" pitchFamily="34" charset="0"/>
            </a:endParaRPr>
          </a:p>
          <a:p>
            <a:pPr algn="just">
              <a:buFontTx/>
              <a:buChar char="-"/>
            </a:pPr>
            <a:r>
              <a:rPr lang="es-AR" sz="1400" dirty="0">
                <a:latin typeface="Arial Black" pitchFamily="34" charset="0"/>
              </a:rPr>
              <a:t> </a:t>
            </a:r>
            <a:r>
              <a:rPr lang="es-AR" sz="1400" dirty="0" smtClean="0">
                <a:latin typeface="Arial Black" pitchFamily="34" charset="0"/>
              </a:rPr>
              <a:t>A mayor </a:t>
            </a:r>
            <a:r>
              <a:rPr lang="es-AR" sz="1400" dirty="0" err="1" smtClean="0">
                <a:latin typeface="Arial Black" pitchFamily="34" charset="0"/>
              </a:rPr>
              <a:t>compartimentalización</a:t>
            </a:r>
            <a:r>
              <a:rPr lang="es-AR" sz="1400" dirty="0" smtClean="0">
                <a:latin typeface="Arial Black" pitchFamily="34" charset="0"/>
              </a:rPr>
              <a:t> </a:t>
            </a:r>
            <a:r>
              <a:rPr lang="es-AR" sz="1400" dirty="0" err="1" smtClean="0">
                <a:latin typeface="Arial Black" pitchFamily="34" charset="0"/>
              </a:rPr>
              <a:t>negatiya</a:t>
            </a:r>
            <a:r>
              <a:rPr lang="es-AR" sz="1400" dirty="0" smtClean="0">
                <a:latin typeface="Arial Black" pitchFamily="34" charset="0"/>
              </a:rPr>
              <a:t>, estado de ánimo más negativo y autoestima más baja</a:t>
            </a:r>
          </a:p>
          <a:p>
            <a:pPr algn="just">
              <a:buFontTx/>
              <a:buChar char="-"/>
            </a:pPr>
            <a:endParaRPr lang="es-AR" sz="1400" dirty="0" smtClean="0">
              <a:latin typeface="Arial Black" pitchFamily="34" charset="0"/>
            </a:endParaRPr>
          </a:p>
          <a:p>
            <a:pPr algn="just">
              <a:buFontTx/>
              <a:buChar char="-"/>
            </a:pPr>
            <a:r>
              <a:rPr lang="es-AR" sz="1400" dirty="0">
                <a:latin typeface="Arial Black" pitchFamily="34" charset="0"/>
              </a:rPr>
              <a:t> </a:t>
            </a:r>
            <a:r>
              <a:rPr lang="es-AR" sz="1400" dirty="0" smtClean="0">
                <a:latin typeface="Arial Black" pitchFamily="34" charset="0"/>
              </a:rPr>
              <a:t>Si es integrada, mayor moderación de los estados de ánimo y autoestima más estable </a:t>
            </a:r>
            <a:endParaRPr lang="es-AR" sz="1400" dirty="0">
              <a:latin typeface="Arial Black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79512" y="4509120"/>
            <a:ext cx="5544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Predicciones:</a:t>
            </a:r>
            <a:endParaRPr lang="es-AR" sz="1600" dirty="0">
              <a:latin typeface="Arial Black" pitchFamily="34" charset="0"/>
            </a:endParaRPr>
          </a:p>
        </p:txBody>
      </p:sp>
      <p:cxnSp>
        <p:nvCxnSpPr>
          <p:cNvPr id="32" name="31 Conector recto"/>
          <p:cNvCxnSpPr/>
          <p:nvPr/>
        </p:nvCxnSpPr>
        <p:spPr>
          <a:xfrm>
            <a:off x="251520" y="4365104"/>
            <a:ext cx="86409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28192" y="-27384"/>
            <a:ext cx="565212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AR" dirty="0" smtClean="0">
                <a:latin typeface="Arial Black" pitchFamily="34" charset="0"/>
              </a:rPr>
              <a:t>AUTOCONCEPTO</a:t>
            </a:r>
          </a:p>
          <a:p>
            <a:pPr algn="ctr">
              <a:lnSpc>
                <a:spcPct val="150000"/>
              </a:lnSpc>
            </a:pPr>
            <a:r>
              <a:rPr lang="es-AR" sz="1600" dirty="0" smtClean="0">
                <a:latin typeface="Arial Black" pitchFamily="34" charset="0"/>
              </a:rPr>
              <a:t>Motivaciones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23528" y="1628800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- El auto concepto persigue </a:t>
            </a:r>
            <a:endParaRPr lang="es-AR" sz="1600" dirty="0">
              <a:latin typeface="Arial Black" pitchFamily="34" charset="0"/>
            </a:endParaRPr>
          </a:p>
        </p:txBody>
      </p:sp>
      <p:cxnSp>
        <p:nvCxnSpPr>
          <p:cNvPr id="6" name="6 Conector angular"/>
          <p:cNvCxnSpPr>
            <a:stCxn id="5" idx="2"/>
            <a:endCxn id="7" idx="1"/>
          </p:cNvCxnSpPr>
          <p:nvPr/>
        </p:nvCxnSpPr>
        <p:spPr>
          <a:xfrm rot="16200000" flipH="1">
            <a:off x="1729427" y="2181635"/>
            <a:ext cx="1040631" cy="612068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2555776" y="2730986"/>
            <a:ext cx="63367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Minimizar la presencia del afecto negativo</a:t>
            </a:r>
          </a:p>
          <a:p>
            <a:pPr algn="just"/>
            <a:r>
              <a:rPr lang="es-AR" sz="1400" dirty="0" err="1" smtClean="0">
                <a:latin typeface="Arial Black" pitchFamily="34" charset="0"/>
              </a:rPr>
              <a:t>Ej</a:t>
            </a:r>
            <a:r>
              <a:rPr lang="es-AR" sz="1400" dirty="0" smtClean="0">
                <a:latin typeface="Arial Black" pitchFamily="34" charset="0"/>
              </a:rPr>
              <a:t>: motivación de ensalzamiento </a:t>
            </a:r>
            <a:endParaRPr lang="es-AR" sz="1400" dirty="0">
              <a:latin typeface="Arial Black" pitchFamily="34" charset="0"/>
            </a:endParaRPr>
          </a:p>
        </p:txBody>
      </p:sp>
      <p:cxnSp>
        <p:nvCxnSpPr>
          <p:cNvPr id="8" name="6 Conector angular"/>
          <p:cNvCxnSpPr>
            <a:stCxn id="5" idx="2"/>
            <a:endCxn id="9" idx="1"/>
          </p:cNvCxnSpPr>
          <p:nvPr/>
        </p:nvCxnSpPr>
        <p:spPr>
          <a:xfrm rot="16200000" flipH="1">
            <a:off x="914836" y="2996226"/>
            <a:ext cx="2741821" cy="684076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2627784" y="4170566"/>
            <a:ext cx="6264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 Reducir incertidumbre frente a discrepancias entre creencias y comportamientos o características actuales/deseadas</a:t>
            </a:r>
          </a:p>
          <a:p>
            <a:pPr algn="just"/>
            <a:r>
              <a:rPr lang="es-AR" sz="1400" dirty="0" err="1" smtClean="0">
                <a:latin typeface="Arial Black" pitchFamily="34" charset="0"/>
              </a:rPr>
              <a:t>Ej</a:t>
            </a:r>
            <a:r>
              <a:rPr lang="es-AR" sz="1400" dirty="0" smtClean="0">
                <a:latin typeface="Arial Black" pitchFamily="34" charset="0"/>
              </a:rPr>
              <a:t>: motivación de consistencia</a:t>
            </a:r>
            <a:endParaRPr lang="es-AR" sz="1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294908"/>
            <a:ext cx="864096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AR" dirty="0" smtClean="0">
                <a:latin typeface="Arial Black" pitchFamily="34" charset="0"/>
              </a:rPr>
              <a:t>AUTOESTIMA</a:t>
            </a:r>
          </a:p>
          <a:p>
            <a:pPr algn="ctr">
              <a:lnSpc>
                <a:spcPct val="150000"/>
              </a:lnSpc>
            </a:pPr>
            <a:r>
              <a:rPr lang="es-AR" sz="1600" dirty="0" smtClean="0">
                <a:latin typeface="Arial Black" pitchFamily="34" charset="0"/>
              </a:rPr>
              <a:t>Componente evaluativo y afectivo del </a:t>
            </a:r>
            <a:r>
              <a:rPr lang="es-AR" sz="1600" dirty="0" err="1" smtClean="0">
                <a:latin typeface="Arial Black" pitchFamily="34" charset="0"/>
              </a:rPr>
              <a:t>autoconcepto</a:t>
            </a:r>
            <a:endParaRPr lang="es-AR" sz="1600" dirty="0" smtClean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71600" y="2196153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Actitud positiva o negativa que se siente frente a uno mismo (sentirse valioso)</a:t>
            </a:r>
            <a:endParaRPr lang="es-AR" sz="1600" dirty="0">
              <a:latin typeface="Arial Black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971600" y="4869160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Ajuste de metas realistas sumada a una evaluación de las propias habilidades para lograrlas</a:t>
            </a:r>
            <a:endParaRPr lang="es-AR" sz="1400" dirty="0">
              <a:latin typeface="Arial Black" pitchFamily="34" charset="0"/>
            </a:endParaRPr>
          </a:p>
        </p:txBody>
      </p:sp>
      <p:sp>
        <p:nvSpPr>
          <p:cNvPr id="9" name="8 Más"/>
          <p:cNvSpPr/>
          <p:nvPr/>
        </p:nvSpPr>
        <p:spPr>
          <a:xfrm>
            <a:off x="4067944" y="3212976"/>
            <a:ext cx="1008112" cy="1152128"/>
          </a:xfrm>
          <a:prstGeom prst="mathPlu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294908"/>
            <a:ext cx="864096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AR" dirty="0" smtClean="0">
                <a:latin typeface="Arial Black" pitchFamily="34" charset="0"/>
              </a:rPr>
              <a:t>AUTOESTIMA</a:t>
            </a:r>
          </a:p>
          <a:p>
            <a:pPr algn="ctr">
              <a:lnSpc>
                <a:spcPct val="150000"/>
              </a:lnSpc>
            </a:pPr>
            <a:r>
              <a:rPr lang="es-AR" sz="1600" dirty="0" smtClean="0">
                <a:latin typeface="Arial Black" pitchFamily="34" charset="0"/>
              </a:rPr>
              <a:t>tipos</a:t>
            </a:r>
            <a:endParaRPr lang="es-AR" sz="1600" dirty="0" smtClean="0"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9512" y="1268760"/>
            <a:ext cx="5544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Courier New" pitchFamily="49" charset="0"/>
              <a:buChar char="o"/>
            </a:pPr>
            <a:r>
              <a:rPr lang="es-AR" sz="1600" dirty="0" smtClean="0">
                <a:latin typeface="Arial Black" pitchFamily="34" charset="0"/>
              </a:rPr>
              <a:t> Alta - Baja</a:t>
            </a:r>
            <a:endParaRPr lang="es-AR" sz="1600" dirty="0">
              <a:latin typeface="Arial Black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8032" y="1939479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- Alta:</a:t>
            </a:r>
            <a:endParaRPr lang="es-AR" sz="1600" dirty="0">
              <a:latin typeface="Arial Black" pitchFamily="34" charset="0"/>
            </a:endParaRPr>
          </a:p>
        </p:txBody>
      </p:sp>
      <p:cxnSp>
        <p:nvCxnSpPr>
          <p:cNvPr id="7" name="6 Conector angular"/>
          <p:cNvCxnSpPr>
            <a:stCxn id="6" idx="2"/>
          </p:cNvCxnSpPr>
          <p:nvPr/>
        </p:nvCxnSpPr>
        <p:spPr>
          <a:xfrm rot="16200000" flipH="1">
            <a:off x="925107" y="2253026"/>
            <a:ext cx="309518" cy="359532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1223628" y="2443535"/>
            <a:ext cx="7164795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Perfil psicológico: </a:t>
            </a:r>
            <a:r>
              <a:rPr lang="es-AR" sz="1400" dirty="0" smtClean="0">
                <a:latin typeface="Arial Black" pitchFamily="34" charset="0"/>
              </a:rPr>
              <a:t>- se sienten valiosas y a gusto</a:t>
            </a:r>
          </a:p>
          <a:p>
            <a:pPr algn="just"/>
            <a:r>
              <a:rPr lang="es-AR" sz="1400" dirty="0">
                <a:latin typeface="Arial Black" pitchFamily="34" charset="0"/>
              </a:rPr>
              <a:t> </a:t>
            </a:r>
            <a:r>
              <a:rPr lang="es-AR" sz="1400" dirty="0" smtClean="0">
                <a:latin typeface="Arial Black" pitchFamily="34" charset="0"/>
              </a:rPr>
              <a:t>                                  - aceptan fácilmente a los demás</a:t>
            </a:r>
          </a:p>
          <a:p>
            <a:pPr algn="just"/>
            <a:r>
              <a:rPr lang="es-AR" sz="1400" dirty="0">
                <a:latin typeface="Arial Black" pitchFamily="34" charset="0"/>
              </a:rPr>
              <a:t>	</a:t>
            </a:r>
            <a:r>
              <a:rPr lang="es-AR" sz="1400" dirty="0" smtClean="0">
                <a:latin typeface="Arial Black" pitchFamily="34" charset="0"/>
              </a:rPr>
              <a:t>	    - Tienen más apertura a la experiencia</a:t>
            </a:r>
          </a:p>
          <a:p>
            <a:pPr algn="just"/>
            <a:r>
              <a:rPr lang="es-AR" sz="1400" dirty="0">
                <a:latin typeface="Arial Black" pitchFamily="34" charset="0"/>
              </a:rPr>
              <a:t> </a:t>
            </a:r>
            <a:r>
              <a:rPr lang="es-AR" sz="1400" dirty="0" smtClean="0">
                <a:latin typeface="Arial Black" pitchFamily="34" charset="0"/>
              </a:rPr>
              <a:t>                                  - creen en sus recursos</a:t>
            </a:r>
          </a:p>
          <a:p>
            <a:pPr algn="just"/>
            <a:r>
              <a:rPr lang="es-AR" sz="1400" dirty="0">
                <a:latin typeface="Arial Black" pitchFamily="34" charset="0"/>
              </a:rPr>
              <a:t> </a:t>
            </a:r>
            <a:r>
              <a:rPr lang="es-AR" sz="1400" dirty="0" smtClean="0">
                <a:latin typeface="Arial Black" pitchFamily="34" charset="0"/>
              </a:rPr>
              <a:t>                                  - Buscan caer bien pero pueden ser asertivas</a:t>
            </a:r>
          </a:p>
          <a:p>
            <a:pPr algn="just"/>
            <a:endParaRPr lang="es-AR" sz="1400" dirty="0">
              <a:latin typeface="Arial Black" pitchFamily="34" charset="0"/>
            </a:endParaRPr>
          </a:p>
        </p:txBody>
      </p:sp>
      <p:cxnSp>
        <p:nvCxnSpPr>
          <p:cNvPr id="9" name="6 Conector angular"/>
          <p:cNvCxnSpPr>
            <a:stCxn id="6" idx="2"/>
            <a:endCxn id="10" idx="1"/>
          </p:cNvCxnSpPr>
          <p:nvPr/>
        </p:nvCxnSpPr>
        <p:spPr>
          <a:xfrm rot="16200000" flipH="1">
            <a:off x="-653407" y="3831540"/>
            <a:ext cx="3430543" cy="323528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1223628" y="5323855"/>
            <a:ext cx="76688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 Ajuste Psicológico</a:t>
            </a:r>
            <a:r>
              <a:rPr lang="es-AR" sz="1400" dirty="0" smtClean="0">
                <a:latin typeface="Arial Black" pitchFamily="34" charset="0"/>
              </a:rPr>
              <a:t>: - Más satisfacción</a:t>
            </a:r>
          </a:p>
          <a:p>
            <a:pPr algn="just"/>
            <a:r>
              <a:rPr lang="es-AR" sz="1400" dirty="0">
                <a:latin typeface="Arial Black" pitchFamily="34" charset="0"/>
              </a:rPr>
              <a:t>	</a:t>
            </a:r>
            <a:r>
              <a:rPr lang="es-AR" sz="1400" dirty="0" smtClean="0">
                <a:latin typeface="Arial Black" pitchFamily="34" charset="0"/>
              </a:rPr>
              <a:t>	       - comportamientos </a:t>
            </a:r>
            <a:r>
              <a:rPr lang="es-AR" sz="1400" dirty="0" err="1" smtClean="0">
                <a:latin typeface="Arial Black" pitchFamily="34" charset="0"/>
              </a:rPr>
              <a:t>prosociales</a:t>
            </a:r>
            <a:endParaRPr lang="es-AR" sz="1400" dirty="0" smtClean="0">
              <a:latin typeface="Arial Black" pitchFamily="34" charset="0"/>
            </a:endParaRPr>
          </a:p>
          <a:p>
            <a:pPr algn="just"/>
            <a:r>
              <a:rPr lang="es-AR" sz="1400" dirty="0">
                <a:latin typeface="Arial Black" pitchFamily="34" charset="0"/>
              </a:rPr>
              <a:t> </a:t>
            </a:r>
            <a:r>
              <a:rPr lang="es-AR" sz="1400" dirty="0" smtClean="0">
                <a:latin typeface="Arial Black" pitchFamily="34" charset="0"/>
              </a:rPr>
              <a:t>                                     - mayor ausencia de trastornos psicológicos</a:t>
            </a:r>
            <a:endParaRPr lang="es-AR" sz="1400" dirty="0">
              <a:latin typeface="Arial Black" pitchFamily="34" charset="0"/>
            </a:endParaRPr>
          </a:p>
        </p:txBody>
      </p:sp>
      <p:cxnSp>
        <p:nvCxnSpPr>
          <p:cNvPr id="15" name="6 Conector angular"/>
          <p:cNvCxnSpPr>
            <a:stCxn id="6" idx="2"/>
            <a:endCxn id="16" idx="1"/>
          </p:cNvCxnSpPr>
          <p:nvPr/>
        </p:nvCxnSpPr>
        <p:spPr>
          <a:xfrm rot="16200000" flipH="1">
            <a:off x="109356" y="3068777"/>
            <a:ext cx="1941021" cy="359532"/>
          </a:xfrm>
          <a:prstGeom prst="bentConnector2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1259632" y="4049777"/>
            <a:ext cx="79928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600" dirty="0" smtClean="0">
                <a:latin typeface="Arial Black" pitchFamily="34" charset="0"/>
              </a:rPr>
              <a:t>Atribución</a:t>
            </a:r>
            <a:r>
              <a:rPr lang="es-AR" sz="1400" dirty="0" smtClean="0">
                <a:latin typeface="Arial Black" pitchFamily="34" charset="0"/>
              </a:rPr>
              <a:t>: atribuyen éxitos a causas internas y fracasos a causas externas</a:t>
            </a:r>
            <a:endParaRPr lang="es-AR" sz="1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592</Words>
  <Application>Microsoft Office PowerPoint</Application>
  <PresentationFormat>Presentación en pantalla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Marcos</dc:creator>
  <cp:lastModifiedBy>Marcos</cp:lastModifiedBy>
  <cp:revision>23</cp:revision>
  <dcterms:created xsi:type="dcterms:W3CDTF">2023-09-24T19:38:26Z</dcterms:created>
  <dcterms:modified xsi:type="dcterms:W3CDTF">2023-09-24T21:47:46Z</dcterms:modified>
</cp:coreProperties>
</file>