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9" r:id="rId3"/>
    <p:sldId id="299" r:id="rId4"/>
    <p:sldId id="263" r:id="rId5"/>
    <p:sldId id="311" r:id="rId6"/>
    <p:sldId id="259" r:id="rId7"/>
    <p:sldId id="300" r:id="rId8"/>
    <p:sldId id="312" r:id="rId9"/>
    <p:sldId id="313" r:id="rId10"/>
    <p:sldId id="322" r:id="rId11"/>
    <p:sldId id="303" r:id="rId12"/>
    <p:sldId id="305" r:id="rId13"/>
    <p:sldId id="304" r:id="rId14"/>
    <p:sldId id="314" r:id="rId15"/>
    <p:sldId id="301" r:id="rId16"/>
    <p:sldId id="306" r:id="rId17"/>
    <p:sldId id="302" r:id="rId18"/>
    <p:sldId id="307" r:id="rId19"/>
    <p:sldId id="308" r:id="rId20"/>
    <p:sldId id="309" r:id="rId21"/>
    <p:sldId id="310" r:id="rId22"/>
    <p:sldId id="315" r:id="rId23"/>
    <p:sldId id="316" r:id="rId24"/>
    <p:sldId id="317" r:id="rId25"/>
    <p:sldId id="318" r:id="rId26"/>
    <p:sldId id="319" r:id="rId27"/>
    <p:sldId id="320" r:id="rId28"/>
    <p:sldId id="32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1" d="100"/>
          <a:sy n="41" d="100"/>
        </p:scale>
        <p:origin x="808"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24/8/2023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C91F9767-F7FC-4228-9914-20CB8801669D}" type="slidenum">
              <a:rPr lang="es-AR" smtClean="0"/>
              <a:t>‹Nº›</a:t>
            </a:fld>
            <a:endParaRPr lang="es-AR"/>
          </a:p>
        </p:txBody>
      </p:sp>
    </p:spTree>
    <p:extLst>
      <p:ext uri="{BB962C8B-B14F-4D97-AF65-F5344CB8AC3E}">
        <p14:creationId xmlns:p14="http://schemas.microsoft.com/office/powerpoint/2010/main" val="248689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24/8/2023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37940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24/8/2023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369078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24/8/2023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92435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A3B1E41D-3012-4669-8DBA-E3C11EAC6024}" type="datetimeFigureOut">
              <a:rPr lang="es-AR" smtClean="0"/>
              <a:t>24/8/2023</a:t>
            </a:fld>
            <a:endParaRPr lang="es-AR"/>
          </a:p>
        </p:txBody>
      </p:sp>
      <p:sp>
        <p:nvSpPr>
          <p:cNvPr id="5" name="Footer Placeholder 4"/>
          <p:cNvSpPr>
            <a:spLocks noGrp="1"/>
          </p:cNvSpPr>
          <p:nvPr>
            <p:ph type="ftr" sz="quarter" idx="11"/>
          </p:nvPr>
        </p:nvSpPr>
        <p:spPr>
          <a:xfrm>
            <a:off x="2182708" y="6272784"/>
            <a:ext cx="6327648" cy="365125"/>
          </a:xfrm>
        </p:spPr>
        <p:txBody>
          <a:bodyPr/>
          <a:lstStyle/>
          <a:p>
            <a:endParaRPr lang="es-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91F9767-F7FC-4228-9914-20CB8801669D}" type="slidenum">
              <a:rPr lang="es-AR" smtClean="0"/>
              <a:t>‹Nº›</a:t>
            </a:fld>
            <a:endParaRPr lang="es-AR"/>
          </a:p>
        </p:txBody>
      </p:sp>
    </p:spTree>
    <p:extLst>
      <p:ext uri="{BB962C8B-B14F-4D97-AF65-F5344CB8AC3E}">
        <p14:creationId xmlns:p14="http://schemas.microsoft.com/office/powerpoint/2010/main" val="383148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3B1E41D-3012-4669-8DBA-E3C11EAC6024}" type="datetimeFigureOut">
              <a:rPr lang="es-AR" smtClean="0"/>
              <a:t>24/8/2023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158045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3B1E41D-3012-4669-8DBA-E3C11EAC6024}" type="datetimeFigureOut">
              <a:rPr lang="es-AR" smtClean="0"/>
              <a:t>24/8/2023</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173297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3B1E41D-3012-4669-8DBA-E3C11EAC6024}" type="datetimeFigureOut">
              <a:rPr lang="es-AR" smtClean="0"/>
              <a:t>24/8/2023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25092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1E41D-3012-4669-8DBA-E3C11EAC6024}" type="datetimeFigureOut">
              <a:rPr lang="es-AR" smtClean="0"/>
              <a:t>24/8/2023</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72456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3B1E41D-3012-4669-8DBA-E3C11EAC6024}" type="datetimeFigureOut">
              <a:rPr lang="es-AR" smtClean="0"/>
              <a:t>24/8/2023</a:t>
            </a:fld>
            <a:endParaRPr lang="es-AR"/>
          </a:p>
        </p:txBody>
      </p:sp>
      <p:sp>
        <p:nvSpPr>
          <p:cNvPr id="6" name="Footer Placeholder 5"/>
          <p:cNvSpPr>
            <a:spLocks noGrp="1"/>
          </p:cNvSpPr>
          <p:nvPr>
            <p:ph type="ftr" sz="quarter" idx="11"/>
          </p:nvPr>
        </p:nvSpPr>
        <p:spPr/>
        <p:txBody>
          <a:bodyPr/>
          <a:lstStyle/>
          <a:p>
            <a:endParaRPr lang="es-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320711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3B1E41D-3012-4669-8DBA-E3C11EAC6024}" type="datetimeFigureOut">
              <a:rPr lang="es-AR" smtClean="0"/>
              <a:t>24/8/2023</a:t>
            </a:fld>
            <a:endParaRPr lang="es-A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623286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3B1E41D-3012-4669-8DBA-E3C11EAC6024}" type="datetimeFigureOut">
              <a:rPr lang="es-AR" smtClean="0"/>
              <a:t>24/8/2023</a:t>
            </a:fld>
            <a:endParaRPr lang="es-A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C91F9767-F7FC-4228-9914-20CB8801669D}" type="slidenum">
              <a:rPr lang="es-AR" smtClean="0"/>
              <a:t>‹Nº›</a:t>
            </a:fld>
            <a:endParaRPr lang="es-AR"/>
          </a:p>
        </p:txBody>
      </p:sp>
    </p:spTree>
    <p:extLst>
      <p:ext uri="{BB962C8B-B14F-4D97-AF65-F5344CB8AC3E}">
        <p14:creationId xmlns:p14="http://schemas.microsoft.com/office/powerpoint/2010/main" val="30375442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84070-E8F3-5F5A-024A-504D6EC6BC80}"/>
              </a:ext>
            </a:extLst>
          </p:cNvPr>
          <p:cNvSpPr>
            <a:spLocks noGrp="1"/>
          </p:cNvSpPr>
          <p:nvPr>
            <p:ph type="ctrTitle"/>
          </p:nvPr>
        </p:nvSpPr>
        <p:spPr/>
        <p:txBody>
          <a:bodyPr/>
          <a:lstStyle/>
          <a:p>
            <a:r>
              <a:rPr lang="es-ES" dirty="0"/>
              <a:t>Introducción a la Psicología</a:t>
            </a:r>
            <a:endParaRPr lang="es-AR" dirty="0"/>
          </a:p>
        </p:txBody>
      </p:sp>
      <p:sp>
        <p:nvSpPr>
          <p:cNvPr id="3" name="Subtítulo 2">
            <a:extLst>
              <a:ext uri="{FF2B5EF4-FFF2-40B4-BE49-F238E27FC236}">
                <a16:creationId xmlns:a16="http://schemas.microsoft.com/office/drawing/2014/main" id="{1B3EADA5-221E-928D-7048-306447DF26B9}"/>
              </a:ext>
            </a:extLst>
          </p:cNvPr>
          <p:cNvSpPr>
            <a:spLocks noGrp="1"/>
          </p:cNvSpPr>
          <p:nvPr>
            <p:ph type="subTitle" idx="1"/>
          </p:nvPr>
        </p:nvSpPr>
        <p:spPr>
          <a:xfrm>
            <a:off x="1069847" y="4389120"/>
            <a:ext cx="8491247" cy="1069848"/>
          </a:xfrm>
        </p:spPr>
        <p:txBody>
          <a:bodyPr>
            <a:normAutofit/>
          </a:bodyPr>
          <a:lstStyle/>
          <a:p>
            <a:pPr algn="r"/>
            <a:endParaRPr lang="es-AR" dirty="0"/>
          </a:p>
        </p:txBody>
      </p:sp>
    </p:spTree>
    <p:extLst>
      <p:ext uri="{BB962C8B-B14F-4D97-AF65-F5344CB8AC3E}">
        <p14:creationId xmlns:p14="http://schemas.microsoft.com/office/powerpoint/2010/main" val="336205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028A35-C598-27BF-3533-EC391AF17043}"/>
              </a:ext>
            </a:extLst>
          </p:cNvPr>
          <p:cNvSpPr>
            <a:spLocks noGrp="1"/>
          </p:cNvSpPr>
          <p:nvPr>
            <p:ph type="title"/>
          </p:nvPr>
        </p:nvSpPr>
        <p:spPr/>
        <p:txBody>
          <a:bodyPr/>
          <a:lstStyle/>
          <a:p>
            <a:endParaRPr lang="es-AR"/>
          </a:p>
        </p:txBody>
      </p:sp>
      <p:sp>
        <p:nvSpPr>
          <p:cNvPr id="3" name="Marcador de texto 2">
            <a:extLst>
              <a:ext uri="{FF2B5EF4-FFF2-40B4-BE49-F238E27FC236}">
                <a16:creationId xmlns:a16="http://schemas.microsoft.com/office/drawing/2014/main" id="{946253C8-9248-F266-C92D-540DFF048BDB}"/>
              </a:ext>
            </a:extLst>
          </p:cNvPr>
          <p:cNvSpPr>
            <a:spLocks noGrp="1"/>
          </p:cNvSpPr>
          <p:nvPr>
            <p:ph type="body" idx="1"/>
          </p:nvPr>
        </p:nvSpPr>
        <p:spPr/>
        <p:txBody>
          <a:bodyPr/>
          <a:lstStyle/>
          <a:p>
            <a:endParaRPr lang="es-AR"/>
          </a:p>
        </p:txBody>
      </p:sp>
    </p:spTree>
    <p:extLst>
      <p:ext uri="{BB962C8B-B14F-4D97-AF65-F5344CB8AC3E}">
        <p14:creationId xmlns:p14="http://schemas.microsoft.com/office/powerpoint/2010/main" val="153004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B8184-F3CC-E1C6-D746-6D72D1699E56}"/>
              </a:ext>
            </a:extLst>
          </p:cNvPr>
          <p:cNvSpPr>
            <a:spLocks noGrp="1"/>
          </p:cNvSpPr>
          <p:nvPr>
            <p:ph type="title"/>
          </p:nvPr>
        </p:nvSpPr>
        <p:spPr/>
        <p:txBody>
          <a:bodyPr/>
          <a:lstStyle/>
          <a:p>
            <a:pPr algn="ctr"/>
            <a:r>
              <a:rPr lang="es-AR" dirty="0"/>
              <a:t>Paciente identificado</a:t>
            </a:r>
          </a:p>
        </p:txBody>
      </p:sp>
      <p:pic>
        <p:nvPicPr>
          <p:cNvPr id="2050" name="Picture 2" descr="Simbolos genograma">
            <a:extLst>
              <a:ext uri="{FF2B5EF4-FFF2-40B4-BE49-F238E27FC236}">
                <a16:creationId xmlns:a16="http://schemas.microsoft.com/office/drawing/2014/main" id="{FB96E3FE-B89A-2361-B89F-7F1FB59F6E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16" t="12917" r="71959" b="72595"/>
          <a:stretch/>
        </p:blipFill>
        <p:spPr bwMode="auto">
          <a:xfrm>
            <a:off x="2981325" y="478615"/>
            <a:ext cx="1914525" cy="19445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 GENOGRAMA: HERRAMIENTA PARA EL ESTUDIO Y ABORDAJE DE LA FAMILIA">
            <a:extLst>
              <a:ext uri="{FF2B5EF4-FFF2-40B4-BE49-F238E27FC236}">
                <a16:creationId xmlns:a16="http://schemas.microsoft.com/office/drawing/2014/main" id="{346BA0A7-C07E-9B30-A172-66E44C77AC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1" t="23936" r="73145" b="60208"/>
          <a:stretch/>
        </p:blipFill>
        <p:spPr bwMode="auto">
          <a:xfrm>
            <a:off x="8625199" y="2977516"/>
            <a:ext cx="3124841" cy="145732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29BC0E6B-601D-0248-8622-8DCBE9296A9F}"/>
              </a:ext>
            </a:extLst>
          </p:cNvPr>
          <p:cNvPicPr>
            <a:picLocks noChangeAspect="1"/>
          </p:cNvPicPr>
          <p:nvPr/>
        </p:nvPicPr>
        <p:blipFill rotWithShape="1">
          <a:blip r:embed="rId4"/>
          <a:srcRect t="26323"/>
          <a:stretch/>
        </p:blipFill>
        <p:spPr>
          <a:xfrm>
            <a:off x="716965" y="3124940"/>
            <a:ext cx="7029450" cy="1754432"/>
          </a:xfrm>
          <a:prstGeom prst="rect">
            <a:avLst/>
          </a:prstGeom>
        </p:spPr>
      </p:pic>
    </p:spTree>
    <p:extLst>
      <p:ext uri="{BB962C8B-B14F-4D97-AF65-F5344CB8AC3E}">
        <p14:creationId xmlns:p14="http://schemas.microsoft.com/office/powerpoint/2010/main" val="133517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B8184-F3CC-E1C6-D746-6D72D1699E56}"/>
              </a:ext>
            </a:extLst>
          </p:cNvPr>
          <p:cNvSpPr>
            <a:spLocks noGrp="1"/>
          </p:cNvSpPr>
          <p:nvPr>
            <p:ph type="title"/>
          </p:nvPr>
        </p:nvSpPr>
        <p:spPr>
          <a:xfrm>
            <a:off x="8547840" y="4219557"/>
            <a:ext cx="3200400" cy="1737360"/>
          </a:xfrm>
        </p:spPr>
        <p:txBody>
          <a:bodyPr/>
          <a:lstStyle/>
          <a:p>
            <a:r>
              <a:rPr lang="es-AR" dirty="0"/>
              <a:t>Matrimonios múltiples</a:t>
            </a:r>
          </a:p>
        </p:txBody>
      </p:sp>
      <p:sp>
        <p:nvSpPr>
          <p:cNvPr id="4" name="Marcador de texto 3">
            <a:extLst>
              <a:ext uri="{FF2B5EF4-FFF2-40B4-BE49-F238E27FC236}">
                <a16:creationId xmlns:a16="http://schemas.microsoft.com/office/drawing/2014/main" id="{3A09913E-EB3A-6BDD-7A39-719976580739}"/>
              </a:ext>
            </a:extLst>
          </p:cNvPr>
          <p:cNvSpPr>
            <a:spLocks noGrp="1"/>
          </p:cNvSpPr>
          <p:nvPr>
            <p:ph type="body" sz="half" idx="2"/>
          </p:nvPr>
        </p:nvSpPr>
        <p:spPr>
          <a:xfrm>
            <a:off x="4860080" y="604346"/>
            <a:ext cx="3200400" cy="1900266"/>
          </a:xfrm>
        </p:spPr>
        <p:txBody>
          <a:bodyPr>
            <a:normAutofit/>
          </a:bodyPr>
          <a:lstStyle/>
          <a:p>
            <a:pPr algn="ctr"/>
            <a:r>
              <a:rPr lang="es-AR" sz="2000" dirty="0">
                <a:solidFill>
                  <a:schemeClr val="tx1"/>
                </a:solidFill>
              </a:rPr>
              <a:t>Hombre con varios matrimonios</a:t>
            </a:r>
          </a:p>
          <a:p>
            <a:pPr algn="ctr"/>
            <a:endParaRPr lang="es-AR" sz="2000" dirty="0">
              <a:solidFill>
                <a:schemeClr val="tx1"/>
              </a:solidFill>
            </a:endParaRPr>
          </a:p>
          <a:p>
            <a:pPr algn="ctr"/>
            <a:r>
              <a:rPr lang="es-AR" sz="2000" dirty="0">
                <a:solidFill>
                  <a:schemeClr val="tx1"/>
                </a:solidFill>
              </a:rPr>
              <a:t>Mujer con varios matrimonios</a:t>
            </a:r>
          </a:p>
        </p:txBody>
      </p:sp>
      <p:pic>
        <p:nvPicPr>
          <p:cNvPr id="5" name="Imagen 4">
            <a:extLst>
              <a:ext uri="{FF2B5EF4-FFF2-40B4-BE49-F238E27FC236}">
                <a16:creationId xmlns:a16="http://schemas.microsoft.com/office/drawing/2014/main" id="{F98FCEA6-7F2B-5C12-3469-87029F9739AB}"/>
              </a:ext>
            </a:extLst>
          </p:cNvPr>
          <p:cNvPicPr>
            <a:picLocks noChangeAspect="1"/>
          </p:cNvPicPr>
          <p:nvPr/>
        </p:nvPicPr>
        <p:blipFill rotWithShape="1">
          <a:blip r:embed="rId2"/>
          <a:srcRect l="26650" t="51262" r="47100" b="22848"/>
          <a:stretch/>
        </p:blipFill>
        <p:spPr>
          <a:xfrm>
            <a:off x="350224" y="303479"/>
            <a:ext cx="4509856" cy="2502001"/>
          </a:xfrm>
          <a:prstGeom prst="rect">
            <a:avLst/>
          </a:prstGeom>
        </p:spPr>
      </p:pic>
      <p:pic>
        <p:nvPicPr>
          <p:cNvPr id="7" name="Imagen 6">
            <a:extLst>
              <a:ext uri="{FF2B5EF4-FFF2-40B4-BE49-F238E27FC236}">
                <a16:creationId xmlns:a16="http://schemas.microsoft.com/office/drawing/2014/main" id="{976B23DE-B015-6F7E-A11C-0C30B6E91651}"/>
              </a:ext>
            </a:extLst>
          </p:cNvPr>
          <p:cNvPicPr>
            <a:picLocks noChangeAspect="1"/>
          </p:cNvPicPr>
          <p:nvPr/>
        </p:nvPicPr>
        <p:blipFill rotWithShape="1">
          <a:blip r:embed="rId3"/>
          <a:srcRect l="20316" t="45048" r="45898" b="44140"/>
          <a:stretch/>
        </p:blipFill>
        <p:spPr>
          <a:xfrm>
            <a:off x="443760" y="4607511"/>
            <a:ext cx="7496906" cy="1349406"/>
          </a:xfrm>
          <a:prstGeom prst="rect">
            <a:avLst/>
          </a:prstGeom>
        </p:spPr>
      </p:pic>
      <p:sp>
        <p:nvSpPr>
          <p:cNvPr id="9" name="CuadroTexto 8">
            <a:extLst>
              <a:ext uri="{FF2B5EF4-FFF2-40B4-BE49-F238E27FC236}">
                <a16:creationId xmlns:a16="http://schemas.microsoft.com/office/drawing/2014/main" id="{D6F11C78-D71A-A4E9-C074-918E543D8863}"/>
              </a:ext>
            </a:extLst>
          </p:cNvPr>
          <p:cNvSpPr txBox="1"/>
          <p:nvPr/>
        </p:nvSpPr>
        <p:spPr>
          <a:xfrm>
            <a:off x="745724" y="3622089"/>
            <a:ext cx="6711519" cy="830997"/>
          </a:xfrm>
          <a:prstGeom prst="rect">
            <a:avLst/>
          </a:prstGeom>
          <a:noFill/>
        </p:spPr>
        <p:txBody>
          <a:bodyPr wrap="square" rtlCol="0">
            <a:spAutoFit/>
          </a:bodyPr>
          <a:lstStyle/>
          <a:p>
            <a:pPr algn="ctr"/>
            <a:r>
              <a:rPr lang="es-AR" sz="2400" dirty="0"/>
              <a:t>Dos cónyuges que han tenido varios matrimonios</a:t>
            </a:r>
          </a:p>
        </p:txBody>
      </p:sp>
    </p:spTree>
    <p:extLst>
      <p:ext uri="{BB962C8B-B14F-4D97-AF65-F5344CB8AC3E}">
        <p14:creationId xmlns:p14="http://schemas.microsoft.com/office/powerpoint/2010/main" val="3367347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a:extLst>
              <a:ext uri="{FF2B5EF4-FFF2-40B4-BE49-F238E27FC236}">
                <a16:creationId xmlns:a16="http://schemas.microsoft.com/office/drawing/2014/main" id="{074139A4-C26D-BB2F-2B7F-14EAD55A08B8}"/>
              </a:ext>
            </a:extLst>
          </p:cNvPr>
          <p:cNvSpPr txBox="1"/>
          <p:nvPr/>
        </p:nvSpPr>
        <p:spPr>
          <a:xfrm>
            <a:off x="0" y="5081043"/>
            <a:ext cx="12192000" cy="9722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oAutofit/>
          </a:bodyPr>
          <a:lstStyle/>
          <a:p>
            <a:r>
              <a:rPr lang="es-AR" sz="44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	Grupo de convivencia</a:t>
            </a:r>
          </a:p>
        </p:txBody>
      </p:sp>
      <p:grpSp>
        <p:nvGrpSpPr>
          <p:cNvPr id="19" name="Grupo 18">
            <a:extLst>
              <a:ext uri="{FF2B5EF4-FFF2-40B4-BE49-F238E27FC236}">
                <a16:creationId xmlns:a16="http://schemas.microsoft.com/office/drawing/2014/main" id="{F173ACFE-F6E6-5426-D1C8-36187C1BBEC4}"/>
              </a:ext>
            </a:extLst>
          </p:cNvPr>
          <p:cNvGrpSpPr/>
          <p:nvPr/>
        </p:nvGrpSpPr>
        <p:grpSpPr>
          <a:xfrm>
            <a:off x="95250" y="920103"/>
            <a:ext cx="12001500" cy="3924301"/>
            <a:chOff x="190500" y="628649"/>
            <a:chExt cx="12001500" cy="3924301"/>
          </a:xfrm>
        </p:grpSpPr>
        <p:grpSp>
          <p:nvGrpSpPr>
            <p:cNvPr id="18" name="Grupo 17">
              <a:extLst>
                <a:ext uri="{FF2B5EF4-FFF2-40B4-BE49-F238E27FC236}">
                  <a16:creationId xmlns:a16="http://schemas.microsoft.com/office/drawing/2014/main" id="{025617C0-E77B-CED1-698A-ABF498D2DB01}"/>
                </a:ext>
              </a:extLst>
            </p:cNvPr>
            <p:cNvGrpSpPr/>
            <p:nvPr/>
          </p:nvGrpSpPr>
          <p:grpSpPr>
            <a:xfrm>
              <a:off x="190500" y="628649"/>
              <a:ext cx="12001500" cy="3924301"/>
              <a:chOff x="190500" y="628649"/>
              <a:chExt cx="12001500" cy="3924301"/>
            </a:xfrm>
          </p:grpSpPr>
          <p:pic>
            <p:nvPicPr>
              <p:cNvPr id="2050" name="Picture 2" descr="Simbolos genograma">
                <a:extLst>
                  <a:ext uri="{FF2B5EF4-FFF2-40B4-BE49-F238E27FC236}">
                    <a16:creationId xmlns:a16="http://schemas.microsoft.com/office/drawing/2014/main" id="{FB96E3FE-B89A-2361-B89F-7F1FB59F6E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59" t="53832" r="6924" b="25179"/>
              <a:stretch/>
            </p:blipFill>
            <p:spPr bwMode="auto">
              <a:xfrm>
                <a:off x="190500" y="628649"/>
                <a:ext cx="12001500" cy="392430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405DE0CE-E26F-15B4-1569-49FA366587D2}"/>
                  </a:ext>
                </a:extLst>
              </p:cNvPr>
              <p:cNvPicPr>
                <a:picLocks noChangeAspect="1"/>
              </p:cNvPicPr>
              <p:nvPr/>
            </p:nvPicPr>
            <p:blipFill>
              <a:blip r:embed="rId4"/>
              <a:stretch>
                <a:fillRect/>
              </a:stretch>
            </p:blipFill>
            <p:spPr>
              <a:xfrm>
                <a:off x="593115" y="1399498"/>
                <a:ext cx="11408385" cy="3064675"/>
              </a:xfrm>
              <a:prstGeom prst="rect">
                <a:avLst/>
              </a:prstGeom>
            </p:spPr>
          </p:pic>
        </p:grpSp>
        <p:sp>
          <p:nvSpPr>
            <p:cNvPr id="10" name="Rectángulo 9">
              <a:extLst>
                <a:ext uri="{FF2B5EF4-FFF2-40B4-BE49-F238E27FC236}">
                  <a16:creationId xmlns:a16="http://schemas.microsoft.com/office/drawing/2014/main" id="{C634E51D-4451-81F6-8326-B73CDBDDD743}"/>
                </a:ext>
              </a:extLst>
            </p:cNvPr>
            <p:cNvSpPr/>
            <p:nvPr/>
          </p:nvSpPr>
          <p:spPr>
            <a:xfrm>
              <a:off x="1003176" y="1660124"/>
              <a:ext cx="10475651" cy="399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7" name="CuadroTexto 16">
            <a:extLst>
              <a:ext uri="{FF2B5EF4-FFF2-40B4-BE49-F238E27FC236}">
                <a16:creationId xmlns:a16="http://schemas.microsoft.com/office/drawing/2014/main" id="{BFA6835B-4E7C-87F1-9A4B-571E9D9065E9}"/>
              </a:ext>
            </a:extLst>
          </p:cNvPr>
          <p:cNvSpPr txBox="1"/>
          <p:nvPr/>
        </p:nvSpPr>
        <p:spPr>
          <a:xfrm>
            <a:off x="1" y="115024"/>
            <a:ext cx="12191999"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es-AR" sz="44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Hijos		</a:t>
            </a:r>
            <a:endParaRPr lang="es-AR" sz="72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endParaRPr>
          </a:p>
        </p:txBody>
      </p:sp>
      <p:pic>
        <p:nvPicPr>
          <p:cNvPr id="14" name="Imagen 13">
            <a:extLst>
              <a:ext uri="{FF2B5EF4-FFF2-40B4-BE49-F238E27FC236}">
                <a16:creationId xmlns:a16="http://schemas.microsoft.com/office/drawing/2014/main" id="{73E4A1C7-899A-9DB8-52AF-A989C4EE04DA}"/>
              </a:ext>
            </a:extLst>
          </p:cNvPr>
          <p:cNvPicPr>
            <a:picLocks noChangeAspect="1"/>
          </p:cNvPicPr>
          <p:nvPr/>
        </p:nvPicPr>
        <p:blipFill>
          <a:blip r:embed="rId5"/>
          <a:stretch>
            <a:fillRect/>
          </a:stretch>
        </p:blipFill>
        <p:spPr>
          <a:xfrm>
            <a:off x="7838436" y="4506928"/>
            <a:ext cx="3385805" cy="2189824"/>
          </a:xfrm>
          <a:prstGeom prst="rect">
            <a:avLst/>
          </a:prstGeom>
        </p:spPr>
      </p:pic>
      <p:sp>
        <p:nvSpPr>
          <p:cNvPr id="20" name="CuadroTexto 19">
            <a:extLst>
              <a:ext uri="{FF2B5EF4-FFF2-40B4-BE49-F238E27FC236}">
                <a16:creationId xmlns:a16="http://schemas.microsoft.com/office/drawing/2014/main" id="{F633CEC5-8CE8-A6E5-C92A-8825A202C2D9}"/>
              </a:ext>
            </a:extLst>
          </p:cNvPr>
          <p:cNvSpPr txBox="1"/>
          <p:nvPr/>
        </p:nvSpPr>
        <p:spPr>
          <a:xfrm>
            <a:off x="0" y="1784668"/>
            <a:ext cx="12192000" cy="400110"/>
          </a:xfrm>
          <a:prstGeom prst="rect">
            <a:avLst/>
          </a:prstGeom>
          <a:noFill/>
        </p:spPr>
        <p:txBody>
          <a:bodyPr wrap="square" rtlCol="0">
            <a:spAutoFit/>
          </a:bodyPr>
          <a:lstStyle/>
          <a:p>
            <a:pPr algn="ctr"/>
            <a:r>
              <a:rPr lang="es-AR" sz="2000" b="1" dirty="0">
                <a:solidFill>
                  <a:schemeClr val="accent1">
                    <a:lumMod val="75000"/>
                  </a:schemeClr>
                </a:solidFill>
                <a:effectLst>
                  <a:outerShdw blurRad="38100" dist="38100" dir="2700000" algn="tl">
                    <a:srgbClr val="000000">
                      <a:alpha val="43137"/>
                    </a:srgbClr>
                  </a:outerShdw>
                </a:effectLst>
              </a:rPr>
              <a:t>MAYOR</a:t>
            </a:r>
            <a:r>
              <a:rPr lang="es-AR" sz="2000" b="1" dirty="0">
                <a:effectLst>
                  <a:outerShdw blurRad="38100" dist="38100" dir="2700000" algn="tl">
                    <a:srgbClr val="000000">
                      <a:alpha val="43137"/>
                    </a:srgbClr>
                  </a:outerShdw>
                </a:effectLst>
              </a:rPr>
              <a:t> 							Orden de nacimiento 							</a:t>
            </a:r>
            <a:r>
              <a:rPr lang="es-AR" sz="2000" b="1" dirty="0">
                <a:solidFill>
                  <a:schemeClr val="accent1">
                    <a:lumMod val="75000"/>
                  </a:schemeClr>
                </a:solidFill>
                <a:effectLst>
                  <a:outerShdw blurRad="38100" dist="38100" dir="2700000" algn="tl">
                    <a:srgbClr val="000000">
                      <a:alpha val="43137"/>
                    </a:srgbClr>
                  </a:outerShdw>
                </a:effectLst>
              </a:rPr>
              <a:t>MENOR</a:t>
            </a:r>
          </a:p>
        </p:txBody>
      </p:sp>
      <p:cxnSp>
        <p:nvCxnSpPr>
          <p:cNvPr id="22" name="Conector recto de flecha 21">
            <a:extLst>
              <a:ext uri="{FF2B5EF4-FFF2-40B4-BE49-F238E27FC236}">
                <a16:creationId xmlns:a16="http://schemas.microsoft.com/office/drawing/2014/main" id="{2CCDA943-9745-B8A8-F5C8-8D4ADDEA0833}"/>
              </a:ext>
            </a:extLst>
          </p:cNvPr>
          <p:cNvCxnSpPr/>
          <p:nvPr/>
        </p:nvCxnSpPr>
        <p:spPr>
          <a:xfrm>
            <a:off x="907926" y="2255799"/>
            <a:ext cx="10475651" cy="0"/>
          </a:xfrm>
          <a:prstGeom prst="straightConnector1">
            <a:avLst/>
          </a:prstGeom>
          <a:ln w="38100">
            <a:prstDash val="sys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807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E6E6BD-8FD0-003B-CD97-909C0FB31C8A}"/>
              </a:ext>
            </a:extLst>
          </p:cNvPr>
          <p:cNvSpPr txBox="1"/>
          <p:nvPr/>
        </p:nvSpPr>
        <p:spPr>
          <a:xfrm>
            <a:off x="1229360" y="1056640"/>
            <a:ext cx="10129520" cy="4154984"/>
          </a:xfrm>
          <a:prstGeom prst="rect">
            <a:avLst/>
          </a:prstGeom>
          <a:noFill/>
        </p:spPr>
        <p:txBody>
          <a:bodyPr wrap="square">
            <a:spAutoFit/>
          </a:bodyPr>
          <a:lstStyle/>
          <a:p>
            <a:pPr marL="285750" indent="-285750" algn="just">
              <a:buFont typeface="Arial" panose="020B0604020202020204" pitchFamily="34" charset="0"/>
              <a:buChar char="•"/>
            </a:pPr>
            <a:r>
              <a:rPr lang="es-ES" sz="2400" dirty="0"/>
              <a:t>Si una pareja tiene varios hijos, la figura de cada hijo se coloca conectada a la línea que une a la pareja. Los hijos se van situando de izquierda a derecha desde el mayor al más joven. 1</a:t>
            </a:r>
          </a:p>
          <a:p>
            <a:pPr marL="285750" indent="-285750" algn="just">
              <a:buFont typeface="Arial" panose="020B0604020202020204" pitchFamily="34" charset="0"/>
              <a:buChar char="•"/>
            </a:pPr>
            <a:r>
              <a:rPr lang="es-ES" sz="2400" dirty="0"/>
              <a:t> Se utiliza una línea de puntos para conectar un niño adoptado a la línea de los padres. </a:t>
            </a:r>
          </a:p>
          <a:p>
            <a:pPr marL="285750" indent="-285750" algn="just">
              <a:buFont typeface="Arial" panose="020B0604020202020204" pitchFamily="34" charset="0"/>
              <a:buChar char="•"/>
            </a:pPr>
            <a:r>
              <a:rPr lang="es-ES" sz="2400" dirty="0"/>
              <a:t>Los hijos mellizos se representan por la conexión de dos líneas convergentes a la línea de los padres; si son monocigóticos (idénticos) éstos a su vez están conectados por una barra.</a:t>
            </a:r>
          </a:p>
          <a:p>
            <a:pPr marL="285750" indent="-285750" algn="just">
              <a:buFont typeface="Arial" panose="020B0604020202020204" pitchFamily="34" charset="0"/>
              <a:buChar char="•"/>
            </a:pPr>
            <a:r>
              <a:rPr lang="es-ES" sz="2400" dirty="0"/>
              <a:t> Para indicar los miembros de la familia que viven en el hogar inmediato, se utiliza una línea punteada para englobar a los miembros que convenga. </a:t>
            </a:r>
            <a:endParaRPr lang="es-AR" sz="2400" dirty="0"/>
          </a:p>
        </p:txBody>
      </p:sp>
    </p:spTree>
    <p:extLst>
      <p:ext uri="{BB962C8B-B14F-4D97-AF65-F5344CB8AC3E}">
        <p14:creationId xmlns:p14="http://schemas.microsoft.com/office/powerpoint/2010/main" val="1616925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5C95D-AA8D-77AF-2509-DDDC676BBE87}"/>
              </a:ext>
            </a:extLst>
          </p:cNvPr>
          <p:cNvSpPr>
            <a:spLocks noGrp="1"/>
          </p:cNvSpPr>
          <p:nvPr>
            <p:ph type="title"/>
          </p:nvPr>
        </p:nvSpPr>
        <p:spPr/>
        <p:txBody>
          <a:bodyPr>
            <a:normAutofit/>
          </a:bodyPr>
          <a:lstStyle/>
          <a:p>
            <a:pPr algn="r"/>
            <a:r>
              <a:rPr lang="es-AR" dirty="0"/>
              <a:t>B. </a:t>
            </a:r>
            <a:r>
              <a:rPr lang="es-ES" dirty="0"/>
              <a:t>REGISTRO de la información sobre la familia</a:t>
            </a:r>
            <a:endParaRPr lang="es-AR" dirty="0"/>
          </a:p>
        </p:txBody>
      </p:sp>
      <p:sp>
        <p:nvSpPr>
          <p:cNvPr id="3" name="Marcador de texto 2">
            <a:extLst>
              <a:ext uri="{FF2B5EF4-FFF2-40B4-BE49-F238E27FC236}">
                <a16:creationId xmlns:a16="http://schemas.microsoft.com/office/drawing/2014/main" id="{1E53E139-135B-CACB-BAA9-8690172B6264}"/>
              </a:ext>
            </a:extLst>
          </p:cNvPr>
          <p:cNvSpPr>
            <a:spLocks noGrp="1"/>
          </p:cNvSpPr>
          <p:nvPr>
            <p:ph type="body" idx="1"/>
          </p:nvPr>
        </p:nvSpPr>
        <p:spPr/>
        <p:txBody>
          <a:bodyPr/>
          <a:lstStyle/>
          <a:p>
            <a:endParaRPr lang="es-AR"/>
          </a:p>
        </p:txBody>
      </p:sp>
    </p:spTree>
    <p:extLst>
      <p:ext uri="{BB962C8B-B14F-4D97-AF65-F5344CB8AC3E}">
        <p14:creationId xmlns:p14="http://schemas.microsoft.com/office/powerpoint/2010/main" val="2282238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6D15FC1-6B30-D763-8074-ECCF6978AA10}"/>
              </a:ext>
            </a:extLst>
          </p:cNvPr>
          <p:cNvSpPr>
            <a:spLocks noGrp="1"/>
          </p:cNvSpPr>
          <p:nvPr>
            <p:ph sz="half" idx="1"/>
          </p:nvPr>
        </p:nvSpPr>
        <p:spPr>
          <a:xfrm>
            <a:off x="395145" y="392393"/>
            <a:ext cx="5700855" cy="3149797"/>
          </a:xfrm>
        </p:spPr>
        <p:style>
          <a:lnRef idx="1">
            <a:schemeClr val="accent5"/>
          </a:lnRef>
          <a:fillRef idx="2">
            <a:schemeClr val="accent5"/>
          </a:fillRef>
          <a:effectRef idx="1">
            <a:schemeClr val="accent5"/>
          </a:effectRef>
          <a:fontRef idx="minor">
            <a:schemeClr val="dk1"/>
          </a:fontRef>
        </p:style>
        <p:txBody>
          <a:bodyPr>
            <a:noAutofit/>
          </a:bodyPr>
          <a:lstStyle/>
          <a:p>
            <a:pPr marL="0" indent="0" algn="ctr">
              <a:buNone/>
            </a:pPr>
            <a:r>
              <a:rPr lang="es-ES" sz="2400" dirty="0"/>
              <a:t>Información DEMOGRÁFICA</a:t>
            </a:r>
          </a:p>
          <a:p>
            <a:pPr marL="0" indent="0">
              <a:buNone/>
            </a:pPr>
            <a:endParaRPr lang="es-ES" sz="2400" dirty="0"/>
          </a:p>
          <a:p>
            <a:pPr marL="0" indent="0">
              <a:buNone/>
            </a:pPr>
            <a:r>
              <a:rPr lang="es-ES" sz="2400" dirty="0"/>
              <a:t>Edades, fechas de los nacimientos y muertes, ocupaciones. </a:t>
            </a:r>
          </a:p>
        </p:txBody>
      </p:sp>
      <p:sp>
        <p:nvSpPr>
          <p:cNvPr id="4" name="Marcador de contenido 3">
            <a:extLst>
              <a:ext uri="{FF2B5EF4-FFF2-40B4-BE49-F238E27FC236}">
                <a16:creationId xmlns:a16="http://schemas.microsoft.com/office/drawing/2014/main" id="{A1C88AEA-AD89-4847-8C4F-512FDF64A06C}"/>
              </a:ext>
            </a:extLst>
          </p:cNvPr>
          <p:cNvSpPr>
            <a:spLocks noGrp="1"/>
          </p:cNvSpPr>
          <p:nvPr>
            <p:ph sz="half" idx="2"/>
          </p:nvPr>
        </p:nvSpPr>
        <p:spPr>
          <a:xfrm>
            <a:off x="6738061" y="392393"/>
            <a:ext cx="4939589" cy="3036607"/>
          </a:xfrm>
        </p:spPr>
        <p:style>
          <a:lnRef idx="1">
            <a:schemeClr val="accent6"/>
          </a:lnRef>
          <a:fillRef idx="2">
            <a:schemeClr val="accent6"/>
          </a:fillRef>
          <a:effectRef idx="1">
            <a:schemeClr val="accent6"/>
          </a:effectRef>
          <a:fontRef idx="minor">
            <a:schemeClr val="dk1"/>
          </a:fontRef>
        </p:style>
        <p:txBody>
          <a:bodyPr>
            <a:noAutofit/>
          </a:bodyPr>
          <a:lstStyle/>
          <a:p>
            <a:pPr marL="0" indent="0" algn="ctr">
              <a:buNone/>
            </a:pPr>
            <a:r>
              <a:rPr lang="es-ES" dirty="0"/>
              <a:t>FUNCIONAMIENTO</a:t>
            </a:r>
          </a:p>
          <a:p>
            <a:pPr marL="0" indent="0">
              <a:buNone/>
            </a:pPr>
            <a:endParaRPr lang="es-ES" dirty="0"/>
          </a:p>
          <a:p>
            <a:pPr marL="0" indent="0">
              <a:buNone/>
            </a:pPr>
            <a:r>
              <a:rPr lang="es-ES" dirty="0"/>
              <a:t>Datos más o menos objetivos sobre el funcionamiento médico, emocional y de comportamiento de distintos miembros de la familia. </a:t>
            </a:r>
          </a:p>
          <a:p>
            <a:pPr marL="0" indent="0">
              <a:buNone/>
            </a:pPr>
            <a:r>
              <a:rPr lang="es-ES" dirty="0"/>
              <a:t>La información se sitúa junto al símbolo de cada miembro en el genograma.</a:t>
            </a:r>
          </a:p>
        </p:txBody>
      </p:sp>
      <p:sp>
        <p:nvSpPr>
          <p:cNvPr id="5" name="CuadroTexto 4">
            <a:extLst>
              <a:ext uri="{FF2B5EF4-FFF2-40B4-BE49-F238E27FC236}">
                <a16:creationId xmlns:a16="http://schemas.microsoft.com/office/drawing/2014/main" id="{05B64901-FF35-E4FE-D95C-BB44A6C731DF}"/>
              </a:ext>
            </a:extLst>
          </p:cNvPr>
          <p:cNvSpPr txBox="1"/>
          <p:nvPr/>
        </p:nvSpPr>
        <p:spPr>
          <a:xfrm>
            <a:off x="3240349" y="4119237"/>
            <a:ext cx="5051394"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2000" dirty="0"/>
              <a:t>Sucesos familiares CRÍTICOS</a:t>
            </a:r>
          </a:p>
          <a:p>
            <a:pPr algn="ctr"/>
            <a:endParaRPr lang="es-AR" sz="2000" dirty="0"/>
          </a:p>
          <a:p>
            <a:pPr algn="l"/>
            <a:r>
              <a:rPr lang="es-ES" sz="2000" b="0" i="0" u="none" strike="noStrike" baseline="0" dirty="0">
                <a:latin typeface="Helvetica" panose="020B0604020202020204" pitchFamily="34" charset="0"/>
              </a:rPr>
              <a:t>Cambios de relaciones, migraciones, fracasos, y éxitos. </a:t>
            </a:r>
          </a:p>
          <a:p>
            <a:pPr algn="l"/>
            <a:r>
              <a:rPr lang="es-ES" sz="2000" b="0" i="0" u="none" strike="noStrike" baseline="0" dirty="0">
                <a:latin typeface="Helvetica" panose="020B0604020202020204" pitchFamily="34" charset="0"/>
              </a:rPr>
              <a:t>Se registran en el </a:t>
            </a:r>
            <a:r>
              <a:rPr lang="es-ES" sz="2000" b="1" i="0" u="none" strike="noStrike" baseline="0" dirty="0">
                <a:latin typeface="Helvetica" panose="020B0604020202020204" pitchFamily="34" charset="0"/>
              </a:rPr>
              <a:t>margen</a:t>
            </a:r>
            <a:r>
              <a:rPr lang="es-ES" sz="2000" b="0" i="0" u="none" strike="noStrike" baseline="0" dirty="0">
                <a:latin typeface="Helvetica" panose="020B0604020202020204" pitchFamily="34" charset="0"/>
              </a:rPr>
              <a:t> del genograma o, si fuera necesario, en una hoja </a:t>
            </a:r>
            <a:r>
              <a:rPr lang="es-ES" sz="2000" b="1" i="0" u="none" strike="noStrike" baseline="0" dirty="0">
                <a:latin typeface="Helvetica" panose="020B0604020202020204" pitchFamily="34" charset="0"/>
              </a:rPr>
              <a:t>separada</a:t>
            </a:r>
            <a:r>
              <a:rPr lang="es-ES" sz="2000" b="0" i="0" u="none" strike="noStrike" baseline="0" dirty="0">
                <a:latin typeface="Helvetica" panose="020B0604020202020204" pitchFamily="34" charset="0"/>
              </a:rPr>
              <a:t>.</a:t>
            </a:r>
            <a:endParaRPr lang="es-AR" sz="2000" dirty="0"/>
          </a:p>
        </p:txBody>
      </p:sp>
      <p:pic>
        <p:nvPicPr>
          <p:cNvPr id="6" name="Picture 2" descr="Simbolos genograma">
            <a:extLst>
              <a:ext uri="{FF2B5EF4-FFF2-40B4-BE49-F238E27FC236}">
                <a16:creationId xmlns:a16="http://schemas.microsoft.com/office/drawing/2014/main" id="{163204B2-CC64-0424-720D-01F659D16D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35" t="12917" r="9394" b="72595"/>
          <a:stretch/>
        </p:blipFill>
        <p:spPr bwMode="auto">
          <a:xfrm>
            <a:off x="1097224" y="2103174"/>
            <a:ext cx="4286250" cy="132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4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5C95D-AA8D-77AF-2509-DDDC676BBE87}"/>
              </a:ext>
            </a:extLst>
          </p:cNvPr>
          <p:cNvSpPr>
            <a:spLocks noGrp="1"/>
          </p:cNvSpPr>
          <p:nvPr>
            <p:ph type="title"/>
          </p:nvPr>
        </p:nvSpPr>
        <p:spPr/>
        <p:txBody>
          <a:bodyPr>
            <a:normAutofit/>
          </a:bodyPr>
          <a:lstStyle/>
          <a:p>
            <a:pPr algn="r"/>
            <a:r>
              <a:rPr lang="es-AR" dirty="0"/>
              <a:t>C. </a:t>
            </a:r>
            <a:r>
              <a:rPr lang="es-ES" dirty="0"/>
              <a:t>Descripción de las RELACIONES familiares</a:t>
            </a:r>
            <a:endParaRPr lang="es-AR" dirty="0"/>
          </a:p>
        </p:txBody>
      </p:sp>
      <p:sp>
        <p:nvSpPr>
          <p:cNvPr id="3" name="Marcador de texto 2">
            <a:extLst>
              <a:ext uri="{FF2B5EF4-FFF2-40B4-BE49-F238E27FC236}">
                <a16:creationId xmlns:a16="http://schemas.microsoft.com/office/drawing/2014/main" id="{1E53E139-135B-CACB-BAA9-8690172B6264}"/>
              </a:ext>
            </a:extLst>
          </p:cNvPr>
          <p:cNvSpPr>
            <a:spLocks noGrp="1"/>
          </p:cNvSpPr>
          <p:nvPr>
            <p:ph type="body" idx="1"/>
          </p:nvPr>
        </p:nvSpPr>
        <p:spPr>
          <a:xfrm>
            <a:off x="2165774" y="5020056"/>
            <a:ext cx="9052560" cy="1533144"/>
          </a:xfrm>
        </p:spPr>
        <p:txBody>
          <a:bodyPr>
            <a:normAutofit/>
          </a:bodyPr>
          <a:lstStyle/>
          <a:p>
            <a:r>
              <a:rPr lang="es-ES" dirty="0"/>
              <a:t>Basadas en el informe de los miembros de la familia y en observaciones directas. </a:t>
            </a:r>
          </a:p>
          <a:p>
            <a:r>
              <a:rPr lang="es-ES" dirty="0"/>
              <a:t>Se utilizan distintos tipos de LÍNEAS para simbolizar los diferentes tipos de relaciones entre dos miembros de la familia.</a:t>
            </a:r>
            <a:endParaRPr lang="es-AR" dirty="0"/>
          </a:p>
        </p:txBody>
      </p:sp>
    </p:spTree>
    <p:extLst>
      <p:ext uri="{BB962C8B-B14F-4D97-AF65-F5344CB8AC3E}">
        <p14:creationId xmlns:p14="http://schemas.microsoft.com/office/powerpoint/2010/main" val="365383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0EF31B-4522-2368-707F-507E4FE369B8}"/>
              </a:ext>
            </a:extLst>
          </p:cNvPr>
          <p:cNvSpPr>
            <a:spLocks noGrp="1"/>
          </p:cNvSpPr>
          <p:nvPr>
            <p:ph type="title"/>
          </p:nvPr>
        </p:nvSpPr>
        <p:spPr>
          <a:xfrm>
            <a:off x="8581723" y="4126484"/>
            <a:ext cx="3200400" cy="1737360"/>
          </a:xfrm>
        </p:spPr>
        <p:txBody>
          <a:bodyPr>
            <a:normAutofit/>
          </a:bodyPr>
          <a:lstStyle/>
          <a:p>
            <a:pPr>
              <a:lnSpc>
                <a:spcPct val="170000"/>
              </a:lnSpc>
              <a:spcBef>
                <a:spcPts val="0"/>
              </a:spcBef>
            </a:pPr>
            <a:r>
              <a:rPr lang="es-AR" dirty="0"/>
              <a:t>Relaciones</a:t>
            </a:r>
          </a:p>
        </p:txBody>
      </p:sp>
      <p:sp>
        <p:nvSpPr>
          <p:cNvPr id="4" name="Marcador de texto 3">
            <a:extLst>
              <a:ext uri="{FF2B5EF4-FFF2-40B4-BE49-F238E27FC236}">
                <a16:creationId xmlns:a16="http://schemas.microsoft.com/office/drawing/2014/main" id="{D2BEA6D5-1E0E-574E-2753-F7ACBFD610D6}"/>
              </a:ext>
            </a:extLst>
          </p:cNvPr>
          <p:cNvSpPr>
            <a:spLocks noGrp="1"/>
          </p:cNvSpPr>
          <p:nvPr>
            <p:ph type="body" sz="half" idx="2"/>
          </p:nvPr>
        </p:nvSpPr>
        <p:spPr>
          <a:xfrm>
            <a:off x="4150895" y="783771"/>
            <a:ext cx="3200400" cy="676061"/>
          </a:xfrm>
        </p:spPr>
        <p:txBody>
          <a:bodyPr>
            <a:noAutofit/>
          </a:bodyPr>
          <a:lstStyle/>
          <a:p>
            <a:pPr algn="ctr">
              <a:spcBef>
                <a:spcPts val="0"/>
              </a:spcBef>
            </a:pPr>
            <a:r>
              <a:rPr lang="es-AR" sz="2800" b="1" dirty="0">
                <a:solidFill>
                  <a:schemeClr val="tx1"/>
                </a:solidFill>
              </a:rPr>
              <a:t>FUSIONADOS</a:t>
            </a:r>
          </a:p>
        </p:txBody>
      </p:sp>
      <p:pic>
        <p:nvPicPr>
          <p:cNvPr id="7" name="Imagen 6">
            <a:extLst>
              <a:ext uri="{FF2B5EF4-FFF2-40B4-BE49-F238E27FC236}">
                <a16:creationId xmlns:a16="http://schemas.microsoft.com/office/drawing/2014/main" id="{238CED2F-BA2C-EAF3-5A94-5E2CD1062FC0}"/>
              </a:ext>
            </a:extLst>
          </p:cNvPr>
          <p:cNvPicPr>
            <a:picLocks noChangeAspect="1"/>
          </p:cNvPicPr>
          <p:nvPr/>
        </p:nvPicPr>
        <p:blipFill rotWithShape="1">
          <a:blip r:embed="rId2">
            <a:extLst>
              <a:ext uri="{28A0092B-C50C-407E-A947-70E740481C1C}">
                <a14:useLocalDpi xmlns:a14="http://schemas.microsoft.com/office/drawing/2010/main" val="0"/>
              </a:ext>
            </a:extLst>
          </a:blip>
          <a:srcRect r="71539"/>
          <a:stretch/>
        </p:blipFill>
        <p:spPr>
          <a:xfrm>
            <a:off x="694995" y="685562"/>
            <a:ext cx="2776174" cy="5486875"/>
          </a:xfrm>
          <a:prstGeom prst="rect">
            <a:avLst/>
          </a:prstGeom>
        </p:spPr>
      </p:pic>
      <p:sp>
        <p:nvSpPr>
          <p:cNvPr id="3" name="Marcador de texto 3">
            <a:extLst>
              <a:ext uri="{FF2B5EF4-FFF2-40B4-BE49-F238E27FC236}">
                <a16:creationId xmlns:a16="http://schemas.microsoft.com/office/drawing/2014/main" id="{0E9AF2E6-BBA8-2C56-1DD7-86222E670058}"/>
              </a:ext>
            </a:extLst>
          </p:cNvPr>
          <p:cNvSpPr txBox="1">
            <a:spLocks/>
          </p:cNvSpPr>
          <p:nvPr/>
        </p:nvSpPr>
        <p:spPr>
          <a:xfrm>
            <a:off x="4150895" y="1673649"/>
            <a:ext cx="3200400" cy="67606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lumMod val="75000"/>
                </a:schemeClr>
              </a:buClr>
              <a:buSzPct val="85000"/>
              <a:buFont typeface="Wingdings" pitchFamily="2" charset="2"/>
              <a:buNone/>
              <a:defRPr sz="1400" kern="120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9pPr>
          </a:lstStyle>
          <a:p>
            <a:pPr algn="ctr">
              <a:spcBef>
                <a:spcPts val="0"/>
              </a:spcBef>
            </a:pPr>
            <a:r>
              <a:rPr lang="es-AR" sz="2800" b="1" dirty="0">
                <a:solidFill>
                  <a:schemeClr val="tx1"/>
                </a:solidFill>
              </a:rPr>
              <a:t>UNIDOS</a:t>
            </a:r>
          </a:p>
        </p:txBody>
      </p:sp>
      <p:sp>
        <p:nvSpPr>
          <p:cNvPr id="5" name="Marcador de texto 3">
            <a:extLst>
              <a:ext uri="{FF2B5EF4-FFF2-40B4-BE49-F238E27FC236}">
                <a16:creationId xmlns:a16="http://schemas.microsoft.com/office/drawing/2014/main" id="{B9AD7CE4-8160-2EB1-8A56-0CB8DFE94D88}"/>
              </a:ext>
            </a:extLst>
          </p:cNvPr>
          <p:cNvSpPr txBox="1">
            <a:spLocks/>
          </p:cNvSpPr>
          <p:nvPr/>
        </p:nvSpPr>
        <p:spPr>
          <a:xfrm>
            <a:off x="4150895" y="2563527"/>
            <a:ext cx="3200400" cy="67606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lumMod val="75000"/>
                </a:schemeClr>
              </a:buClr>
              <a:buSzPct val="85000"/>
              <a:buFont typeface="Wingdings" pitchFamily="2" charset="2"/>
              <a:buNone/>
              <a:defRPr sz="1400" kern="120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9pPr>
          </a:lstStyle>
          <a:p>
            <a:pPr algn="ctr">
              <a:spcBef>
                <a:spcPts val="0"/>
              </a:spcBef>
            </a:pPr>
            <a:r>
              <a:rPr lang="es-AR" sz="2800" b="1" dirty="0">
                <a:solidFill>
                  <a:schemeClr val="tx1"/>
                </a:solidFill>
              </a:rPr>
              <a:t>DISTANTES</a:t>
            </a:r>
          </a:p>
        </p:txBody>
      </p:sp>
      <p:sp>
        <p:nvSpPr>
          <p:cNvPr id="6" name="Marcador de texto 3">
            <a:extLst>
              <a:ext uri="{FF2B5EF4-FFF2-40B4-BE49-F238E27FC236}">
                <a16:creationId xmlns:a16="http://schemas.microsoft.com/office/drawing/2014/main" id="{9BE21E66-C8C2-28EF-477F-5A55191EE82F}"/>
              </a:ext>
            </a:extLst>
          </p:cNvPr>
          <p:cNvSpPr txBox="1">
            <a:spLocks/>
          </p:cNvSpPr>
          <p:nvPr/>
        </p:nvSpPr>
        <p:spPr>
          <a:xfrm>
            <a:off x="4150895" y="3453405"/>
            <a:ext cx="3200400" cy="67606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lumMod val="75000"/>
                </a:schemeClr>
              </a:buClr>
              <a:buSzPct val="85000"/>
              <a:buFont typeface="Wingdings" pitchFamily="2" charset="2"/>
              <a:buNone/>
              <a:defRPr sz="1400" kern="120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9pPr>
          </a:lstStyle>
          <a:p>
            <a:pPr algn="ctr">
              <a:spcBef>
                <a:spcPts val="0"/>
              </a:spcBef>
            </a:pPr>
            <a:r>
              <a:rPr lang="es-AR" sz="2800" b="1" dirty="0">
                <a:solidFill>
                  <a:schemeClr val="tx1"/>
                </a:solidFill>
              </a:rPr>
              <a:t>APARTADOS</a:t>
            </a:r>
          </a:p>
        </p:txBody>
      </p:sp>
      <p:sp>
        <p:nvSpPr>
          <p:cNvPr id="8" name="Marcador de texto 3">
            <a:extLst>
              <a:ext uri="{FF2B5EF4-FFF2-40B4-BE49-F238E27FC236}">
                <a16:creationId xmlns:a16="http://schemas.microsoft.com/office/drawing/2014/main" id="{31551393-C76B-E2B7-B672-0D6A2B71F0E2}"/>
              </a:ext>
            </a:extLst>
          </p:cNvPr>
          <p:cNvSpPr txBox="1">
            <a:spLocks/>
          </p:cNvSpPr>
          <p:nvPr/>
        </p:nvSpPr>
        <p:spPr>
          <a:xfrm>
            <a:off x="4150895" y="4343283"/>
            <a:ext cx="3200400" cy="67606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lumMod val="75000"/>
                </a:schemeClr>
              </a:buClr>
              <a:buSzPct val="85000"/>
              <a:buFont typeface="Wingdings" pitchFamily="2" charset="2"/>
              <a:buNone/>
              <a:defRPr sz="1400" kern="120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9pPr>
          </a:lstStyle>
          <a:p>
            <a:pPr algn="ctr">
              <a:spcBef>
                <a:spcPts val="0"/>
              </a:spcBef>
            </a:pPr>
            <a:r>
              <a:rPr lang="es-AR" sz="2800" b="1" dirty="0">
                <a:solidFill>
                  <a:schemeClr val="tx1"/>
                </a:solidFill>
              </a:rPr>
              <a:t>CONFLICTIVOS</a:t>
            </a:r>
          </a:p>
        </p:txBody>
      </p:sp>
      <p:sp>
        <p:nvSpPr>
          <p:cNvPr id="9" name="Marcador de texto 3">
            <a:extLst>
              <a:ext uri="{FF2B5EF4-FFF2-40B4-BE49-F238E27FC236}">
                <a16:creationId xmlns:a16="http://schemas.microsoft.com/office/drawing/2014/main" id="{3A1B242C-648C-692F-624C-EEA58E575232}"/>
              </a:ext>
            </a:extLst>
          </p:cNvPr>
          <p:cNvSpPr txBox="1">
            <a:spLocks/>
          </p:cNvSpPr>
          <p:nvPr/>
        </p:nvSpPr>
        <p:spPr>
          <a:xfrm>
            <a:off x="3272589" y="5233161"/>
            <a:ext cx="4957012" cy="67606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lumMod val="75000"/>
                </a:schemeClr>
              </a:buClr>
              <a:buSzPct val="85000"/>
              <a:buFont typeface="Wingdings" pitchFamily="2" charset="2"/>
              <a:buNone/>
              <a:defRPr sz="1400" kern="120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9pPr>
          </a:lstStyle>
          <a:p>
            <a:pPr algn="ctr">
              <a:spcBef>
                <a:spcPts val="0"/>
              </a:spcBef>
            </a:pPr>
            <a:r>
              <a:rPr lang="es-AR" sz="2800" b="1" dirty="0">
                <a:solidFill>
                  <a:schemeClr val="tx1"/>
                </a:solidFill>
              </a:rPr>
              <a:t>FUSIONADOS CONFLICTIVOS</a:t>
            </a:r>
          </a:p>
        </p:txBody>
      </p:sp>
    </p:spTree>
    <p:extLst>
      <p:ext uri="{BB962C8B-B14F-4D97-AF65-F5344CB8AC3E}">
        <p14:creationId xmlns:p14="http://schemas.microsoft.com/office/powerpoint/2010/main" val="133425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A7CCA19-40B9-5B38-05E7-1DFDA54EFF28}"/>
              </a:ext>
            </a:extLst>
          </p:cNvPr>
          <p:cNvSpPr>
            <a:spLocks noGrp="1"/>
          </p:cNvSpPr>
          <p:nvPr>
            <p:ph idx="1"/>
          </p:nvPr>
        </p:nvSpPr>
        <p:spPr>
          <a:xfrm>
            <a:off x="326106" y="2221831"/>
            <a:ext cx="11539788" cy="3562350"/>
          </a:xfrm>
        </p:spPr>
        <p:txBody>
          <a:bodyPr>
            <a:noAutofit/>
          </a:bodyPr>
          <a:lstStyle/>
          <a:p>
            <a:pPr marL="0" indent="0">
              <a:buNone/>
            </a:pPr>
            <a:r>
              <a:rPr lang="es-ES" sz="4800" b="1" dirty="0">
                <a:blipFill>
                  <a:blip r:embed="rId2">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latin typeface="Helvetica" panose="020B0604020202020204" pitchFamily="34" charset="0"/>
                <a:ea typeface="+mj-ea"/>
                <a:cs typeface="+mj-cs"/>
              </a:rPr>
              <a:t>Composición del hogar</a:t>
            </a:r>
            <a:r>
              <a:rPr lang="es-ES" sz="2400" dirty="0"/>
              <a:t>: </a:t>
            </a:r>
          </a:p>
          <a:p>
            <a:pPr marL="0" indent="0">
              <a:buNone/>
            </a:pPr>
            <a:r>
              <a:rPr lang="es-ES" sz="2400" dirty="0"/>
              <a:t>Ver la ESTRUCTURA de la familia.</a:t>
            </a:r>
          </a:p>
          <a:p>
            <a:pPr marL="0" indent="0">
              <a:buNone/>
            </a:pPr>
            <a:endParaRPr lang="es-ES" sz="2400" dirty="0"/>
          </a:p>
          <a:p>
            <a:pPr marL="0" indent="0" algn="r">
              <a:buNone/>
            </a:pPr>
            <a:r>
              <a:rPr lang="es-ES" sz="4800" b="1" dirty="0">
                <a:blipFill>
                  <a:blip r:embed="rId2">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latin typeface="Helvetica" panose="020B0604020202020204" pitchFamily="34" charset="0"/>
                <a:ea typeface="+mj-ea"/>
                <a:cs typeface="+mj-cs"/>
              </a:rPr>
              <a:t>Constelación fraterna</a:t>
            </a:r>
            <a:r>
              <a:rPr lang="es-ES" sz="2400" dirty="0"/>
              <a:t>:</a:t>
            </a:r>
          </a:p>
          <a:p>
            <a:pPr marL="0" indent="0">
              <a:buNone/>
            </a:pPr>
            <a:r>
              <a:rPr lang="es-ES" sz="2400" dirty="0"/>
              <a:t>La posición dentro de la constelación: (Hijo Mayor, del medio, y mas chico) ; momento del nacimiento de cada hermano en la historia familiar; las características especiales del niño; etc.</a:t>
            </a:r>
          </a:p>
        </p:txBody>
      </p:sp>
      <p:sp>
        <p:nvSpPr>
          <p:cNvPr id="5" name="Título 1">
            <a:extLst>
              <a:ext uri="{FF2B5EF4-FFF2-40B4-BE49-F238E27FC236}">
                <a16:creationId xmlns:a16="http://schemas.microsoft.com/office/drawing/2014/main" id="{999698BC-C572-6B09-64DA-C7EB87ADA216}"/>
              </a:ext>
            </a:extLst>
          </p:cNvPr>
          <p:cNvSpPr txBox="1">
            <a:spLocks/>
          </p:cNvSpPr>
          <p:nvPr/>
        </p:nvSpPr>
        <p:spPr>
          <a:xfrm>
            <a:off x="0" y="423263"/>
            <a:ext cx="12192000" cy="1216064"/>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72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r"/>
            <a:r>
              <a:rPr lang="es-ES" sz="4800" i="0" u="none" strike="noStrike" baseline="0" dirty="0">
                <a:effectLst>
                  <a:outerShdw blurRad="38100" dist="38100" dir="2700000" algn="tl">
                    <a:srgbClr val="000000">
                      <a:alpha val="43137"/>
                    </a:srgbClr>
                  </a:outerShdw>
                </a:effectLst>
                <a:latin typeface="Helvetica" panose="020B0604020202020204" pitchFamily="34" charset="0"/>
              </a:rPr>
              <a:t>¿CÓMO INTERPETAR UN GENOGRAMA?</a:t>
            </a:r>
            <a:endParaRPr lang="es-AR" sz="4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499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84070-E8F3-5F5A-024A-504D6EC6BC80}"/>
              </a:ext>
            </a:extLst>
          </p:cNvPr>
          <p:cNvSpPr>
            <a:spLocks noGrp="1"/>
          </p:cNvSpPr>
          <p:nvPr>
            <p:ph type="ctrTitle"/>
          </p:nvPr>
        </p:nvSpPr>
        <p:spPr/>
        <p:txBody>
          <a:bodyPr/>
          <a:lstStyle/>
          <a:p>
            <a:r>
              <a:rPr lang="es-ES" sz="4000" dirty="0"/>
              <a:t>“INTRODUCCIÓN A LA SISTÉMICA Y TERAPIA FAMILIAR”</a:t>
            </a:r>
            <a:br>
              <a:rPr lang="es-ES" sz="4000" b="0" dirty="0"/>
            </a:br>
            <a:r>
              <a:rPr lang="es-ES" sz="4000" b="0" dirty="0"/>
              <a:t>Cibanal, L.</a:t>
            </a:r>
            <a:endParaRPr lang="es-AR" sz="4000" b="0" dirty="0"/>
          </a:p>
        </p:txBody>
      </p:sp>
    </p:spTree>
    <p:extLst>
      <p:ext uri="{BB962C8B-B14F-4D97-AF65-F5344CB8AC3E}">
        <p14:creationId xmlns:p14="http://schemas.microsoft.com/office/powerpoint/2010/main" val="20070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A7CCA19-40B9-5B38-05E7-1DFDA54EFF28}"/>
              </a:ext>
            </a:extLst>
          </p:cNvPr>
          <p:cNvSpPr>
            <a:spLocks noGrp="1"/>
          </p:cNvSpPr>
          <p:nvPr>
            <p:ph idx="1"/>
          </p:nvPr>
        </p:nvSpPr>
        <p:spPr>
          <a:xfrm>
            <a:off x="326106" y="236620"/>
            <a:ext cx="11539788" cy="6384759"/>
          </a:xfrm>
        </p:spPr>
        <p:txBody>
          <a:bodyPr>
            <a:noAutofit/>
          </a:bodyPr>
          <a:lstStyle/>
          <a:p>
            <a:pPr marL="0" indent="0">
              <a:buNone/>
            </a:pPr>
            <a:r>
              <a:rPr lang="es-ES" sz="4800" b="1" dirty="0">
                <a:blipFill>
                  <a:blip r:embed="rId2">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latin typeface="Helvetica" panose="020B0604020202020204" pitchFamily="34" charset="0"/>
                <a:ea typeface="+mj-ea"/>
                <a:cs typeface="+mj-cs"/>
              </a:rPr>
              <a:t>Configuraciones familiares inusuales</a:t>
            </a:r>
            <a:r>
              <a:rPr lang="es-ES" sz="2400" dirty="0"/>
              <a:t>: </a:t>
            </a:r>
          </a:p>
          <a:p>
            <a:pPr marL="0" indent="0">
              <a:buNone/>
            </a:pPr>
            <a:r>
              <a:rPr lang="es-ES" sz="2400" dirty="0"/>
              <a:t>- Multitud de separaciones y/o divorcios</a:t>
            </a:r>
          </a:p>
          <a:p>
            <a:pPr marL="0" indent="0">
              <a:buNone/>
            </a:pPr>
            <a:r>
              <a:rPr lang="es-ES" sz="2400" dirty="0"/>
              <a:t>- Las mujeres por línea paterna están solteras</a:t>
            </a:r>
          </a:p>
          <a:p>
            <a:pPr marL="0" indent="0">
              <a:buNone/>
            </a:pPr>
            <a:r>
              <a:rPr lang="es-ES" sz="2400" dirty="0"/>
              <a:t>- Hermanos de una familia contraen matrimonio con hermanas de otra familia</a:t>
            </a:r>
          </a:p>
          <a:p>
            <a:pPr marL="0" indent="0">
              <a:buNone/>
            </a:pPr>
            <a:r>
              <a:rPr lang="es-ES" sz="2400" dirty="0"/>
              <a:t>- Reiteración en la elección de un tipo de profesión: maestros, médicos, etc.</a:t>
            </a:r>
          </a:p>
          <a:p>
            <a:pPr marL="0" indent="0">
              <a:buNone/>
            </a:pPr>
            <a:endParaRPr lang="es-ES" sz="2400" dirty="0"/>
          </a:p>
          <a:p>
            <a:pPr marL="0" indent="0" algn="r">
              <a:buNone/>
            </a:pPr>
            <a:r>
              <a:rPr lang="es-ES" sz="4800" b="1" dirty="0">
                <a:blipFill>
                  <a:blip r:embed="rId2">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latin typeface="Helvetica" panose="020B0604020202020204" pitchFamily="34" charset="0"/>
                <a:ea typeface="+mj-ea"/>
                <a:cs typeface="+mj-cs"/>
              </a:rPr>
              <a:t>Adaptación al ciclo vital</a:t>
            </a:r>
            <a:r>
              <a:rPr lang="es-ES" sz="2400" dirty="0"/>
              <a:t>:</a:t>
            </a:r>
          </a:p>
          <a:p>
            <a:pPr marL="0" indent="0" algn="r">
              <a:buNone/>
            </a:pPr>
            <a:r>
              <a:rPr lang="es-ES" sz="2400" dirty="0"/>
              <a:t>Las edades y fechas permiten ver si los sucesos del ciclo vital se dan dentro de las expectativas normalizadas. De no ser así, seguir investigando las posibles dificultades al manejar esa fase vital del ciclo evolutivo de la familia.</a:t>
            </a:r>
          </a:p>
          <a:p>
            <a:pPr marL="0" indent="0" algn="r">
              <a:buNone/>
            </a:pPr>
            <a:r>
              <a:rPr lang="es-ES" sz="2400" dirty="0"/>
              <a:t>Ej. una familia donde todas las hijas, ya adultas, permanecen solteras y en el hogar.</a:t>
            </a:r>
          </a:p>
        </p:txBody>
      </p:sp>
    </p:spTree>
    <p:extLst>
      <p:ext uri="{BB962C8B-B14F-4D97-AF65-F5344CB8AC3E}">
        <p14:creationId xmlns:p14="http://schemas.microsoft.com/office/powerpoint/2010/main" val="3330751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A7CCA19-40B9-5B38-05E7-1DFDA54EFF28}"/>
              </a:ext>
            </a:extLst>
          </p:cNvPr>
          <p:cNvSpPr>
            <a:spLocks noGrp="1"/>
          </p:cNvSpPr>
          <p:nvPr>
            <p:ph idx="1"/>
          </p:nvPr>
        </p:nvSpPr>
        <p:spPr>
          <a:xfrm>
            <a:off x="326106" y="236620"/>
            <a:ext cx="11539788" cy="6384759"/>
          </a:xfrm>
        </p:spPr>
        <p:txBody>
          <a:bodyPr>
            <a:noAutofit/>
          </a:bodyPr>
          <a:lstStyle/>
          <a:p>
            <a:pPr marL="0" indent="0">
              <a:buNone/>
            </a:pPr>
            <a:r>
              <a:rPr lang="es-ES" sz="4800" b="1" dirty="0">
                <a:blipFill>
                  <a:blip r:embed="rId2">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latin typeface="Helvetica" panose="020B0604020202020204" pitchFamily="34" charset="0"/>
                <a:ea typeface="+mj-ea"/>
                <a:cs typeface="+mj-cs"/>
              </a:rPr>
              <a:t>Repetición de pautas a través de las generaciones</a:t>
            </a:r>
            <a:r>
              <a:rPr lang="es-ES" sz="2400" dirty="0"/>
              <a:t>: </a:t>
            </a:r>
          </a:p>
          <a:p>
            <a:pPr marL="0" indent="0">
              <a:buNone/>
            </a:pPr>
            <a:r>
              <a:rPr lang="es-ES" sz="2400" dirty="0"/>
              <a:t>El terapeuta podrá comprender mejor la adaptación actual de la familia a la situación y así sugerir intervenciones para frustrar el proceso.</a:t>
            </a:r>
          </a:p>
          <a:p>
            <a:pPr marL="0" indent="0">
              <a:buNone/>
            </a:pPr>
            <a:r>
              <a:rPr lang="es-ES" sz="2400" dirty="0"/>
              <a:t>Díadas (relaciones de pares) o “triángulos” (</a:t>
            </a:r>
            <a:r>
              <a:rPr lang="es-ES" sz="2400" i="1" dirty="0"/>
              <a:t>alianzas</a:t>
            </a:r>
            <a:r>
              <a:rPr lang="es-ES" sz="2400" dirty="0"/>
              <a:t>). Ej. El distanciamiento del padre respecto de la madre es una función de su intimidad con su hija y del conflicto de la madre con la misma.</a:t>
            </a:r>
          </a:p>
          <a:p>
            <a:pPr marL="0" indent="0">
              <a:buNone/>
            </a:pPr>
            <a:endParaRPr lang="es-ES" sz="2400" dirty="0"/>
          </a:p>
          <a:p>
            <a:pPr marL="0" indent="0" algn="r">
              <a:buNone/>
            </a:pPr>
            <a:r>
              <a:rPr lang="es-ES" sz="4800" b="1" dirty="0">
                <a:blipFill>
                  <a:blip r:embed="rId2">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latin typeface="Helvetica" panose="020B0604020202020204" pitchFamily="34" charset="0"/>
                <a:ea typeface="+mj-ea"/>
                <a:cs typeface="+mj-cs"/>
              </a:rPr>
              <a:t>Sucesos de la vida y funcionamiento familiar</a:t>
            </a:r>
            <a:r>
              <a:rPr lang="es-ES" sz="2400" dirty="0"/>
              <a:t>:</a:t>
            </a:r>
          </a:p>
          <a:p>
            <a:pPr marL="0" indent="0" algn="r">
              <a:buNone/>
            </a:pPr>
            <a:r>
              <a:rPr lang="es-ES" sz="2400" dirty="0"/>
              <a:t>Los cambios, transiciones y traumas críticos de la vida pueden tener un impacto dramático sobre un sistema familiar y sus miembros. Ej. pérdida de un padre o de un hijo; trabajo exitoso de uno de los progenitores; emigración.</a:t>
            </a:r>
          </a:p>
        </p:txBody>
      </p:sp>
    </p:spTree>
    <p:extLst>
      <p:ext uri="{BB962C8B-B14F-4D97-AF65-F5344CB8AC3E}">
        <p14:creationId xmlns:p14="http://schemas.microsoft.com/office/powerpoint/2010/main" val="882853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EBF7B-AC79-DBEC-AB6F-7F09D6BBE640}"/>
              </a:ext>
            </a:extLst>
          </p:cNvPr>
          <p:cNvSpPr>
            <a:spLocks noGrp="1"/>
          </p:cNvSpPr>
          <p:nvPr>
            <p:ph type="title"/>
          </p:nvPr>
        </p:nvSpPr>
        <p:spPr/>
        <p:txBody>
          <a:bodyPr/>
          <a:lstStyle/>
          <a:p>
            <a:r>
              <a:rPr lang="es-ES" dirty="0"/>
              <a:t>Aplicaciones</a:t>
            </a:r>
            <a:endParaRPr lang="es-AR" dirty="0"/>
          </a:p>
        </p:txBody>
      </p:sp>
      <p:sp>
        <p:nvSpPr>
          <p:cNvPr id="3" name="Marcador de contenido 2">
            <a:extLst>
              <a:ext uri="{FF2B5EF4-FFF2-40B4-BE49-F238E27FC236}">
                <a16:creationId xmlns:a16="http://schemas.microsoft.com/office/drawing/2014/main" id="{96C1FC57-A537-C9F0-9DBA-ADD611E2A2CB}"/>
              </a:ext>
            </a:extLst>
          </p:cNvPr>
          <p:cNvSpPr>
            <a:spLocks noGrp="1"/>
          </p:cNvSpPr>
          <p:nvPr>
            <p:ph idx="1"/>
          </p:nvPr>
        </p:nvSpPr>
        <p:spPr>
          <a:xfrm>
            <a:off x="422148" y="2092452"/>
            <a:ext cx="4578477" cy="4050792"/>
          </a:xfrm>
        </p:spPr>
        <p:txBody>
          <a:bodyPr/>
          <a:lstStyle/>
          <a:p>
            <a:r>
              <a:rPr lang="es-ES" b="0" i="0" dirty="0" err="1">
                <a:solidFill>
                  <a:srgbClr val="222222"/>
                </a:solidFill>
                <a:effectLst/>
                <a:latin typeface="Helvetica Neue"/>
              </a:rPr>
              <a:t>Genopro</a:t>
            </a:r>
            <a:r>
              <a:rPr lang="es-ES" b="0" i="0" dirty="0">
                <a:solidFill>
                  <a:srgbClr val="222222"/>
                </a:solidFill>
                <a:effectLst/>
                <a:latin typeface="Helvetica Neue"/>
              </a:rPr>
              <a:t> : es una de las opciones más antiguas del mercado y una de las más utilizadas. </a:t>
            </a:r>
          </a:p>
          <a:p>
            <a:r>
              <a:rPr lang="es-ES" b="0" i="0" dirty="0">
                <a:solidFill>
                  <a:srgbClr val="222222"/>
                </a:solidFill>
                <a:effectLst/>
                <a:latin typeface="Helvetica Neue"/>
              </a:rPr>
              <a:t>No obstante, presenta grandes limitaciones al momento de representar grupos familiares extensos, puesto que su interfaz gráfica no es lo suficientemente potente.</a:t>
            </a:r>
            <a:endParaRPr lang="es-AR" dirty="0"/>
          </a:p>
        </p:txBody>
      </p:sp>
      <p:pic>
        <p:nvPicPr>
          <p:cNvPr id="1026" name="Picture 2">
            <a:extLst>
              <a:ext uri="{FF2B5EF4-FFF2-40B4-BE49-F238E27FC236}">
                <a16:creationId xmlns:a16="http://schemas.microsoft.com/office/drawing/2014/main" id="{3A906D7A-90AD-0368-1E21-87F8F363F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225" y="828675"/>
            <a:ext cx="6629400"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799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47B8246-EED2-410D-69A2-BE01DA7EBAFA}"/>
              </a:ext>
            </a:extLst>
          </p:cNvPr>
          <p:cNvSpPr>
            <a:spLocks noGrp="1"/>
          </p:cNvSpPr>
          <p:nvPr>
            <p:ph type="title"/>
          </p:nvPr>
        </p:nvSpPr>
        <p:spPr>
          <a:xfrm>
            <a:off x="8156350" y="484632"/>
            <a:ext cx="3544035" cy="1609344"/>
          </a:xfrm>
          <a:ln>
            <a:noFill/>
          </a:ln>
        </p:spPr>
        <p:txBody>
          <a:bodyPr>
            <a:normAutofit/>
          </a:bodyPr>
          <a:lstStyle/>
          <a:p>
            <a:r>
              <a:rPr lang="es-ES" sz="3200" b="0" i="0" dirty="0" err="1">
                <a:solidFill>
                  <a:srgbClr val="222222"/>
                </a:solidFill>
                <a:effectLst/>
                <a:latin typeface="Helvetica Neue"/>
              </a:rPr>
              <a:t>EdrawMax</a:t>
            </a:r>
            <a:endParaRPr lang="es-AR" sz="3200" dirty="0"/>
          </a:p>
        </p:txBody>
      </p:sp>
      <p:pic>
        <p:nvPicPr>
          <p:cNvPr id="2050" name="Picture 2" descr="Genograma familiar Edraw">
            <a:extLst>
              <a:ext uri="{FF2B5EF4-FFF2-40B4-BE49-F238E27FC236}">
                <a16:creationId xmlns:a16="http://schemas.microsoft.com/office/drawing/2014/main" id="{A3E5C233-A93A-2B9D-FCB1-74DF28722DC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1472684"/>
            <a:ext cx="6882269" cy="392289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9AA6218E-8294-CEB2-9E0B-5D6DDB2C5763}"/>
              </a:ext>
            </a:extLst>
          </p:cNvPr>
          <p:cNvSpPr>
            <a:spLocks noGrp="1"/>
          </p:cNvSpPr>
          <p:nvPr>
            <p:ph idx="1"/>
          </p:nvPr>
        </p:nvSpPr>
        <p:spPr>
          <a:xfrm>
            <a:off x="8156351" y="2121408"/>
            <a:ext cx="3544034" cy="4050792"/>
          </a:xfrm>
        </p:spPr>
        <p:txBody>
          <a:bodyPr>
            <a:normAutofit/>
          </a:bodyPr>
          <a:lstStyle/>
          <a:p>
            <a:r>
              <a:rPr lang="es-ES" sz="1400" b="0" i="0" dirty="0" err="1">
                <a:solidFill>
                  <a:srgbClr val="222222"/>
                </a:solidFill>
                <a:effectLst/>
                <a:latin typeface="Helvetica Neue"/>
              </a:rPr>
              <a:t>EdrawMax</a:t>
            </a:r>
            <a:r>
              <a:rPr lang="es-ES" sz="1400" b="0" i="0" dirty="0">
                <a:solidFill>
                  <a:srgbClr val="222222"/>
                </a:solidFill>
                <a:effectLst/>
                <a:latin typeface="Helvetica Neue"/>
              </a:rPr>
              <a:t> parece ser una mejor opción para los profesionales que buscan un programa amigable y representaciones precisas sobre los grupos familiares estudiados. El programa viene integrado con plantillas y símbolos que solo deben arrastrarse para ser anexados al genograma.</a:t>
            </a:r>
            <a:endParaRPr lang="es-AR" sz="1600" dirty="0"/>
          </a:p>
        </p:txBody>
      </p:sp>
      <p:grpSp>
        <p:nvGrpSpPr>
          <p:cNvPr id="2057" name="Group 2056">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58" name="Oval 2057">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59" name="Oval 2058">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04136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46919-FE03-9B4D-DC70-19647917C20F}"/>
              </a:ext>
            </a:extLst>
          </p:cNvPr>
          <p:cNvSpPr>
            <a:spLocks noGrp="1"/>
          </p:cNvSpPr>
          <p:nvPr>
            <p:ph type="title"/>
          </p:nvPr>
        </p:nvSpPr>
        <p:spPr>
          <a:xfrm>
            <a:off x="7865806" y="484632"/>
            <a:ext cx="3677264" cy="1609344"/>
          </a:xfrm>
        </p:spPr>
        <p:txBody>
          <a:bodyPr>
            <a:normAutofit/>
          </a:bodyPr>
          <a:lstStyle/>
          <a:p>
            <a:r>
              <a:rPr lang="es-ES" sz="3600" b="0" i="0" dirty="0" err="1">
                <a:solidFill>
                  <a:srgbClr val="222222"/>
                </a:solidFill>
                <a:effectLst/>
                <a:latin typeface="Helvetica Neue"/>
              </a:rPr>
              <a:t>Progeny</a:t>
            </a:r>
            <a:endParaRPr lang="es-AR" sz="3600" dirty="0"/>
          </a:p>
        </p:txBody>
      </p:sp>
      <p:pic>
        <p:nvPicPr>
          <p:cNvPr id="3074" name="Picture 2" descr="Genograma familiar Progeny">
            <a:extLst>
              <a:ext uri="{FF2B5EF4-FFF2-40B4-BE49-F238E27FC236}">
                <a16:creationId xmlns:a16="http://schemas.microsoft.com/office/drawing/2014/main" id="{B77AC14D-AB3D-C6A1-A634-74F4B7F684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1308624"/>
            <a:ext cx="6912217" cy="425101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19C77264-6FDA-AC9F-BDC3-5DE5E672D626}"/>
              </a:ext>
            </a:extLst>
          </p:cNvPr>
          <p:cNvSpPr>
            <a:spLocks noGrp="1"/>
          </p:cNvSpPr>
          <p:nvPr>
            <p:ph idx="1"/>
          </p:nvPr>
        </p:nvSpPr>
        <p:spPr>
          <a:xfrm>
            <a:off x="7865805" y="2121408"/>
            <a:ext cx="3677263" cy="4092579"/>
          </a:xfrm>
        </p:spPr>
        <p:txBody>
          <a:bodyPr>
            <a:normAutofit/>
          </a:bodyPr>
          <a:lstStyle/>
          <a:p>
            <a:r>
              <a:rPr lang="es-ES" sz="1400" b="0" i="0" dirty="0" err="1">
                <a:solidFill>
                  <a:srgbClr val="222222"/>
                </a:solidFill>
                <a:effectLst/>
                <a:latin typeface="Helvetica Neue"/>
              </a:rPr>
              <a:t>Progeny</a:t>
            </a:r>
            <a:r>
              <a:rPr lang="es-ES" sz="1400" b="0" i="0" dirty="0">
                <a:solidFill>
                  <a:srgbClr val="222222"/>
                </a:solidFill>
                <a:effectLst/>
                <a:latin typeface="Helvetica Neue"/>
              </a:rPr>
              <a:t> es una tercera opción para el desarrollo de </a:t>
            </a:r>
            <a:r>
              <a:rPr lang="es-ES" sz="1400" b="0" i="0" dirty="0" err="1">
                <a:solidFill>
                  <a:srgbClr val="222222"/>
                </a:solidFill>
                <a:effectLst/>
                <a:latin typeface="Helvetica Neue"/>
              </a:rPr>
              <a:t>genogramas</a:t>
            </a:r>
            <a:r>
              <a:rPr lang="es-ES" sz="1400" b="0" i="0" dirty="0">
                <a:solidFill>
                  <a:srgbClr val="222222"/>
                </a:solidFill>
                <a:effectLst/>
                <a:latin typeface="Helvetica Neue"/>
              </a:rPr>
              <a:t> desde la comodidad del ordenador. Al igual que </a:t>
            </a:r>
            <a:r>
              <a:rPr lang="es-ES" sz="1400" b="0" i="0" dirty="0" err="1">
                <a:solidFill>
                  <a:srgbClr val="222222"/>
                </a:solidFill>
                <a:effectLst/>
                <a:latin typeface="Helvetica Neue"/>
              </a:rPr>
              <a:t>Genopro</a:t>
            </a:r>
            <a:r>
              <a:rPr lang="es-ES" sz="1400" b="0" i="0" dirty="0">
                <a:solidFill>
                  <a:srgbClr val="222222"/>
                </a:solidFill>
                <a:effectLst/>
                <a:latin typeface="Helvetica Neue"/>
              </a:rPr>
              <a:t>, es un programa bastante sencillo y ligero. No obstante, al igual que </a:t>
            </a:r>
            <a:r>
              <a:rPr lang="es-ES" sz="1400" b="0" i="0" dirty="0" err="1">
                <a:solidFill>
                  <a:srgbClr val="222222"/>
                </a:solidFill>
                <a:effectLst/>
                <a:latin typeface="Helvetica Neue"/>
              </a:rPr>
              <a:t>Genopro</a:t>
            </a:r>
            <a:r>
              <a:rPr lang="es-ES" sz="1400" b="0" i="0" dirty="0">
                <a:solidFill>
                  <a:srgbClr val="222222"/>
                </a:solidFill>
                <a:effectLst/>
                <a:latin typeface="Helvetica Neue"/>
              </a:rPr>
              <a:t>, no resulta tan potente como </a:t>
            </a:r>
            <a:r>
              <a:rPr lang="es-ES" sz="1400" b="0" i="0" dirty="0" err="1">
                <a:solidFill>
                  <a:srgbClr val="222222"/>
                </a:solidFill>
                <a:effectLst/>
                <a:latin typeface="Helvetica Neue"/>
              </a:rPr>
              <a:t>EdrawMax</a:t>
            </a:r>
            <a:r>
              <a:rPr lang="es-ES" sz="1400" b="0" i="0" dirty="0">
                <a:solidFill>
                  <a:srgbClr val="222222"/>
                </a:solidFill>
                <a:effectLst/>
                <a:latin typeface="Helvetica Neue"/>
              </a:rPr>
              <a:t>. Incluso en algunos casos </a:t>
            </a:r>
            <a:r>
              <a:rPr lang="es-ES" sz="1400" b="0" i="0" dirty="0" err="1">
                <a:solidFill>
                  <a:srgbClr val="222222"/>
                </a:solidFill>
                <a:effectLst/>
                <a:latin typeface="Helvetica Neue"/>
              </a:rPr>
              <a:t>Progeny</a:t>
            </a:r>
            <a:r>
              <a:rPr lang="es-ES" sz="1400" b="0" i="0" dirty="0">
                <a:solidFill>
                  <a:srgbClr val="222222"/>
                </a:solidFill>
                <a:effectLst/>
                <a:latin typeface="Helvetica Neue"/>
              </a:rPr>
              <a:t> no permite corregir errores, teniendo que empezar todo desde cero.</a:t>
            </a:r>
            <a:endParaRPr lang="es-AR" sz="1600" dirty="0"/>
          </a:p>
        </p:txBody>
      </p:sp>
    </p:spTree>
    <p:extLst>
      <p:ext uri="{BB962C8B-B14F-4D97-AF65-F5344CB8AC3E}">
        <p14:creationId xmlns:p14="http://schemas.microsoft.com/office/powerpoint/2010/main" val="2818919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4ED67-001C-DF61-2128-511466C7B09B}"/>
              </a:ext>
            </a:extLst>
          </p:cNvPr>
          <p:cNvSpPr>
            <a:spLocks noGrp="1"/>
          </p:cNvSpPr>
          <p:nvPr>
            <p:ph type="title"/>
          </p:nvPr>
        </p:nvSpPr>
        <p:spPr/>
        <p:txBody>
          <a:bodyPr/>
          <a:lstStyle/>
          <a:p>
            <a:r>
              <a:rPr lang="es-ES" dirty="0"/>
              <a:t>Casos:</a:t>
            </a:r>
            <a:endParaRPr lang="es-AR" dirty="0"/>
          </a:p>
        </p:txBody>
      </p:sp>
      <p:sp>
        <p:nvSpPr>
          <p:cNvPr id="3" name="Marcador de contenido 2">
            <a:extLst>
              <a:ext uri="{FF2B5EF4-FFF2-40B4-BE49-F238E27FC236}">
                <a16:creationId xmlns:a16="http://schemas.microsoft.com/office/drawing/2014/main" id="{C1C4C918-A196-0793-9FE0-AB606D98BBAE}"/>
              </a:ext>
            </a:extLst>
          </p:cNvPr>
          <p:cNvSpPr>
            <a:spLocks noGrp="1"/>
          </p:cNvSpPr>
          <p:nvPr>
            <p:ph idx="1"/>
          </p:nvPr>
        </p:nvSpPr>
        <p:spPr/>
        <p:txBody>
          <a:bodyPr/>
          <a:lstStyle/>
          <a:p>
            <a:pPr algn="just"/>
            <a:r>
              <a:rPr lang="es-AR" sz="1800" u="sng" dirty="0">
                <a:solidFill>
                  <a:srgbClr val="181818"/>
                </a:solidFill>
                <a:effectLst/>
                <a:latin typeface="Poppins" panose="00000500000000000000" pitchFamily="2" charset="0"/>
                <a:ea typeface="Times New Roman" panose="02020603050405020304" pitchFamily="18" charset="0"/>
              </a:rPr>
              <a:t>Caso 1: </a:t>
            </a:r>
            <a:endParaRPr lang="es-AR" sz="1800" dirty="0">
              <a:effectLst/>
              <a:latin typeface="Times New Roman" panose="02020603050405020304" pitchFamily="18" charset="0"/>
              <a:ea typeface="Times New Roman" panose="02020603050405020304" pitchFamily="18" charset="0"/>
            </a:endParaRPr>
          </a:p>
          <a:p>
            <a:pPr indent="449580" algn="just"/>
            <a:r>
              <a:rPr lang="es-AR" sz="1800" dirty="0">
                <a:solidFill>
                  <a:srgbClr val="181818"/>
                </a:solidFill>
                <a:effectLst/>
                <a:latin typeface="Poppins" panose="00000500000000000000" pitchFamily="2" charset="0"/>
                <a:ea typeface="Times New Roman" panose="02020603050405020304" pitchFamily="18" charset="0"/>
              </a:rPr>
              <a:t>El sujeto de interés es Pedro, quien vive con sus dos hermanos: Juan de 16 años y María de 28 años. Su hermana mayor no está casada pero vive con José. María sufrió un aborto involuntario. </a:t>
            </a:r>
            <a:endParaRPr lang="es-AR" sz="1800" dirty="0">
              <a:effectLst/>
              <a:latin typeface="Times New Roman" panose="02020603050405020304" pitchFamily="18" charset="0"/>
              <a:ea typeface="Times New Roman" panose="02020603050405020304" pitchFamily="18" charset="0"/>
            </a:endParaRPr>
          </a:p>
          <a:p>
            <a:pPr algn="just"/>
            <a:r>
              <a:rPr lang="es-AR" sz="1800" dirty="0">
                <a:solidFill>
                  <a:srgbClr val="181818"/>
                </a:solidFill>
                <a:effectLst/>
                <a:latin typeface="Poppins" panose="00000500000000000000" pitchFamily="2" charset="0"/>
                <a:ea typeface="Times New Roman" panose="02020603050405020304" pitchFamily="18" charset="0"/>
              </a:rPr>
              <a:t>Pedro, además, vive con su padre Ramón de 40 años y con su madre Rosa quien también tiene 40. Están casados desde noviembre de 1988 . Pedro también tiene 3 tíos, dos por el lado de su padre y uno por el lado de su madre. Por el lado paterno están Lola de 34 años y Manuel de 35. Y por el lado materno está Antonio de 33 años.</a:t>
            </a:r>
            <a:endParaRPr lang="es-AR" sz="1800" dirty="0">
              <a:effectLst/>
              <a:latin typeface="Times New Roman" panose="02020603050405020304" pitchFamily="18" charset="0"/>
              <a:ea typeface="Times New Roman" panose="02020603050405020304" pitchFamily="18" charset="0"/>
            </a:endParaRPr>
          </a:p>
          <a:p>
            <a:pPr algn="just"/>
            <a:r>
              <a:rPr lang="es-AR" sz="1800" dirty="0">
                <a:solidFill>
                  <a:srgbClr val="181818"/>
                </a:solidFill>
                <a:effectLst/>
                <a:latin typeface="Poppins" panose="00000500000000000000" pitchFamily="2" charset="0"/>
                <a:ea typeface="Times New Roman" panose="02020603050405020304" pitchFamily="18" charset="0"/>
              </a:rPr>
              <a:t>Los padres de Rosa y Ramón, los abuelos de Pedro, son, por el lado paterno, Cristina de 60 años y Paco de 65 que ya ha fallecido. Y por el lado materno, Pepe de 71 años y Juana de 69 los cuales también han fallecido.</a:t>
            </a:r>
            <a:endParaRPr lang="es-AR" sz="1800" dirty="0">
              <a:effectLst/>
              <a:latin typeface="Times New Roman" panose="02020603050405020304" pitchFamily="18" charset="0"/>
              <a:ea typeface="Times New Roman" panose="02020603050405020304" pitchFamily="18" charset="0"/>
            </a:endParaRPr>
          </a:p>
          <a:p>
            <a:pPr algn="just"/>
            <a:r>
              <a:rPr lang="es-AR" sz="1800" dirty="0">
                <a:solidFill>
                  <a:srgbClr val="181818"/>
                </a:solidFill>
                <a:effectLst/>
                <a:latin typeface="Poppins" panose="00000500000000000000" pitchFamily="2" charset="0"/>
                <a:ea typeface="Times New Roman" panose="02020603050405020304" pitchFamily="18" charset="0"/>
              </a:rPr>
              <a:t> </a:t>
            </a:r>
            <a:endParaRPr lang="es-AR" sz="1800" dirty="0">
              <a:effectLst/>
              <a:latin typeface="Times New Roman" panose="02020603050405020304" pitchFamily="18" charset="0"/>
              <a:ea typeface="Times New Roman" panose="02020603050405020304" pitchFamily="18" charset="0"/>
            </a:endParaRPr>
          </a:p>
          <a:p>
            <a:endParaRPr lang="es-AR" dirty="0"/>
          </a:p>
        </p:txBody>
      </p:sp>
    </p:spTree>
    <p:extLst>
      <p:ext uri="{BB962C8B-B14F-4D97-AF65-F5344CB8AC3E}">
        <p14:creationId xmlns:p14="http://schemas.microsoft.com/office/powerpoint/2010/main" val="3174089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783650-108A-C0F8-4919-23E379AF4834}"/>
              </a:ext>
            </a:extLst>
          </p:cNvPr>
          <p:cNvSpPr>
            <a:spLocks noGrp="1"/>
          </p:cNvSpPr>
          <p:nvPr>
            <p:ph idx="1"/>
          </p:nvPr>
        </p:nvSpPr>
        <p:spPr>
          <a:xfrm>
            <a:off x="1069848" y="885825"/>
            <a:ext cx="10058400" cy="5286375"/>
          </a:xfrm>
        </p:spPr>
        <p:txBody>
          <a:bodyPr>
            <a:normAutofit/>
          </a:bodyPr>
          <a:lstStyle/>
          <a:p>
            <a:r>
              <a:rPr lang="es-AR" sz="1800" u="sng" dirty="0">
                <a:solidFill>
                  <a:srgbClr val="181818"/>
                </a:solidFill>
                <a:effectLst/>
                <a:latin typeface="Poppins" panose="00000500000000000000" pitchFamily="2" charset="0"/>
                <a:ea typeface="Times New Roman" panose="02020603050405020304" pitchFamily="18" charset="0"/>
              </a:rPr>
              <a:t>Caso 2:</a:t>
            </a:r>
            <a:endParaRPr lang="es-AR" sz="1800" dirty="0">
              <a:effectLst/>
              <a:latin typeface="Times New Roman" panose="02020603050405020304" pitchFamily="18" charset="0"/>
              <a:ea typeface="Times New Roman" panose="02020603050405020304" pitchFamily="18" charset="0"/>
            </a:endParaRPr>
          </a:p>
          <a:p>
            <a:endParaRPr lang="es-AR" sz="1800" dirty="0">
              <a:effectLst/>
              <a:latin typeface="Times New Roman" panose="02020603050405020304" pitchFamily="18" charset="0"/>
              <a:ea typeface="Times New Roman" panose="02020603050405020304" pitchFamily="18" charset="0"/>
            </a:endParaRPr>
          </a:p>
          <a:p>
            <a:pPr marL="0" indent="0" algn="just">
              <a:buNone/>
            </a:pPr>
            <a:r>
              <a:rPr lang="es-AR" sz="1800" dirty="0">
                <a:solidFill>
                  <a:srgbClr val="181818"/>
                </a:solidFill>
                <a:effectLst/>
                <a:latin typeface="Poppins" panose="00000500000000000000" pitchFamily="2" charset="0"/>
                <a:ea typeface="Times New Roman" panose="02020603050405020304" pitchFamily="18" charset="0"/>
              </a:rPr>
              <a:t>Andrea está casada y tiene dos hijos. Cada uno de estos también están casados </a:t>
            </a:r>
            <a:r>
              <a:rPr lang="es-AR" sz="1800" dirty="0" err="1">
                <a:solidFill>
                  <a:srgbClr val="181818"/>
                </a:solidFill>
                <a:effectLst/>
                <a:latin typeface="Poppins" panose="00000500000000000000" pitchFamily="2" charset="0"/>
                <a:ea typeface="Times New Roman" panose="02020603050405020304" pitchFamily="18" charset="0"/>
              </a:rPr>
              <a:t>yposeen</a:t>
            </a:r>
            <a:r>
              <a:rPr lang="es-AR" sz="1800" dirty="0">
                <a:solidFill>
                  <a:srgbClr val="181818"/>
                </a:solidFill>
                <a:effectLst/>
                <a:latin typeface="Poppins" panose="00000500000000000000" pitchFamily="2" charset="0"/>
                <a:ea typeface="Times New Roman" panose="02020603050405020304" pitchFamily="18" charset="0"/>
              </a:rPr>
              <a:t> 1 y 2 hijos correspondientemente. Andrea ha perdido a su padre, falleció el año pasado   y su  a su hermano que murió al momento de nacer. </a:t>
            </a:r>
          </a:p>
          <a:p>
            <a:pPr marL="0" indent="0" algn="just">
              <a:buNone/>
            </a:pPr>
            <a:r>
              <a:rPr lang="es-AR" sz="1800" dirty="0">
                <a:solidFill>
                  <a:srgbClr val="181818"/>
                </a:solidFill>
                <a:effectLst/>
                <a:latin typeface="Poppins" panose="00000500000000000000" pitchFamily="2" charset="0"/>
                <a:ea typeface="Times New Roman" panose="02020603050405020304" pitchFamily="18" charset="0"/>
              </a:rPr>
              <a:t>Tanto sus abuelos maternos, como los paternos están vivos, pero la primer esposa de su abuelo falleció y perdió un hijo al nacer y también perdió otro bebé con la madre de su padre. </a:t>
            </a:r>
            <a:endParaRPr lang="es-AR" sz="1800" dirty="0">
              <a:effectLst/>
              <a:latin typeface="Times New Roman" panose="02020603050405020304" pitchFamily="18" charset="0"/>
              <a:ea typeface="Times New Roman" panose="02020603050405020304" pitchFamily="18" charset="0"/>
            </a:endParaRPr>
          </a:p>
          <a:p>
            <a:pPr marL="0" indent="0" algn="just">
              <a:buNone/>
            </a:pPr>
            <a:r>
              <a:rPr lang="es-AR" sz="1800" dirty="0">
                <a:solidFill>
                  <a:srgbClr val="181818"/>
                </a:solidFill>
                <a:effectLst/>
                <a:latin typeface="Poppins" panose="00000500000000000000" pitchFamily="2" charset="0"/>
                <a:ea typeface="Times New Roman" panose="02020603050405020304" pitchFamily="18" charset="0"/>
              </a:rPr>
              <a:t>A su vez, Andrea también cuenta con dos tías paternas quienes están casadas respectivamente. </a:t>
            </a:r>
            <a:endParaRPr lang="es-AR" sz="1800" dirty="0">
              <a:effectLst/>
              <a:latin typeface="Times New Roman" panose="02020603050405020304" pitchFamily="18" charset="0"/>
              <a:ea typeface="Times New Roman" panose="02020603050405020304" pitchFamily="18" charset="0"/>
            </a:endParaRPr>
          </a:p>
          <a:p>
            <a:pPr marL="0" indent="0" algn="just">
              <a:buNone/>
            </a:pPr>
            <a:r>
              <a:rPr lang="es-AR" sz="1800" dirty="0">
                <a:solidFill>
                  <a:srgbClr val="181818"/>
                </a:solidFill>
                <a:effectLst/>
                <a:latin typeface="Poppins" panose="00000500000000000000" pitchFamily="2" charset="0"/>
                <a:ea typeface="Times New Roman" panose="02020603050405020304" pitchFamily="18" charset="0"/>
              </a:rPr>
              <a:t>Y finalmente  que su abuelo tenía otros 4 hermanos.</a:t>
            </a:r>
            <a:endParaRPr lang="es-AR"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s-AR" dirty="0"/>
          </a:p>
        </p:txBody>
      </p:sp>
    </p:spTree>
    <p:extLst>
      <p:ext uri="{BB962C8B-B14F-4D97-AF65-F5344CB8AC3E}">
        <p14:creationId xmlns:p14="http://schemas.microsoft.com/office/powerpoint/2010/main" val="492907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A13DCA-7E05-4ACD-54CF-B1F0C43A1A29}"/>
              </a:ext>
            </a:extLst>
          </p:cNvPr>
          <p:cNvSpPr>
            <a:spLocks noGrp="1"/>
          </p:cNvSpPr>
          <p:nvPr>
            <p:ph idx="1"/>
          </p:nvPr>
        </p:nvSpPr>
        <p:spPr>
          <a:xfrm>
            <a:off x="1069848" y="1000125"/>
            <a:ext cx="10058400" cy="5172075"/>
          </a:xfrm>
        </p:spPr>
        <p:txBody>
          <a:bodyPr>
            <a:normAutofit fontScale="92500" lnSpcReduction="20000"/>
          </a:bodyPr>
          <a:lstStyle/>
          <a:p>
            <a:pPr>
              <a:spcAft>
                <a:spcPts val="1500"/>
              </a:spcAft>
            </a:pPr>
            <a:r>
              <a:rPr lang="es-AR" sz="1800" dirty="0">
                <a:solidFill>
                  <a:srgbClr val="181818"/>
                </a:solidFill>
                <a:effectLst/>
                <a:latin typeface="Poppins" panose="00000500000000000000" pitchFamily="2" charset="0"/>
                <a:ea typeface="Times New Roman" panose="02020603050405020304" pitchFamily="18" charset="0"/>
              </a:rPr>
              <a:t>Caso 3:</a:t>
            </a:r>
            <a:endParaRPr lang="es-AR" sz="1800" dirty="0">
              <a:effectLst/>
              <a:latin typeface="Times New Roman" panose="02020603050405020304" pitchFamily="18" charset="0"/>
              <a:ea typeface="Times New Roman" panose="02020603050405020304" pitchFamily="18" charset="0"/>
            </a:endParaRPr>
          </a:p>
          <a:p>
            <a:pPr algn="just">
              <a:spcAft>
                <a:spcPts val="1500"/>
              </a:spcAft>
            </a:pPr>
            <a:r>
              <a:rPr lang="es-AR" sz="1800" dirty="0">
                <a:solidFill>
                  <a:srgbClr val="181818"/>
                </a:solidFill>
                <a:effectLst/>
                <a:latin typeface="Poppins" panose="00000500000000000000" pitchFamily="2" charset="0"/>
                <a:ea typeface="Times New Roman" panose="02020603050405020304" pitchFamily="18" charset="0"/>
              </a:rPr>
              <a:t>Raúl tiene 23 años de edad y es el segundo hijo nacido del matrimonio. El grupo familiar está constituido por sus padres y otros dos hermanos que conviven bajo el mismo techo.</a:t>
            </a:r>
            <a:endParaRPr lang="es-AR" sz="1800" dirty="0">
              <a:effectLst/>
              <a:latin typeface="Times New Roman" panose="02020603050405020304" pitchFamily="18" charset="0"/>
              <a:ea typeface="Times New Roman" panose="02020603050405020304" pitchFamily="18" charset="0"/>
            </a:endParaRPr>
          </a:p>
          <a:p>
            <a:pPr algn="just">
              <a:spcAft>
                <a:spcPts val="1500"/>
              </a:spcAft>
            </a:pPr>
            <a:r>
              <a:rPr lang="es-AR" sz="1800" dirty="0">
                <a:solidFill>
                  <a:srgbClr val="181818"/>
                </a:solidFill>
                <a:effectLst/>
                <a:latin typeface="Poppins" panose="00000500000000000000" pitchFamily="2" charset="0"/>
                <a:ea typeface="Times New Roman" panose="02020603050405020304" pitchFamily="18" charset="0"/>
              </a:rPr>
              <a:t>Uno de sus hermanos tiene 18 años y se llama Luis, además tiene una hermana de 30 años de edad llamada Coromoto. La hermana mantiene una relación con Pedro de 31 años de edad, que es su pareja pero no están casados.</a:t>
            </a:r>
            <a:endParaRPr lang="es-AR" sz="1800" dirty="0">
              <a:effectLst/>
              <a:latin typeface="Times New Roman" panose="02020603050405020304" pitchFamily="18" charset="0"/>
              <a:ea typeface="Times New Roman" panose="02020603050405020304" pitchFamily="18" charset="0"/>
            </a:endParaRPr>
          </a:p>
          <a:p>
            <a:pPr algn="just">
              <a:spcAft>
                <a:spcPts val="1500"/>
              </a:spcAft>
            </a:pPr>
            <a:r>
              <a:rPr lang="es-AR" sz="1800" dirty="0">
                <a:solidFill>
                  <a:srgbClr val="181818"/>
                </a:solidFill>
                <a:effectLst/>
                <a:latin typeface="Poppins" panose="00000500000000000000" pitchFamily="2" charset="0"/>
                <a:ea typeface="Times New Roman" panose="02020603050405020304" pitchFamily="18" charset="0"/>
              </a:rPr>
              <a:t>Ezequiel y María son los padres de Raúl, ellos tienen 55 años y contrajeron nupcias en septiembre de 1992.</a:t>
            </a:r>
            <a:endParaRPr lang="es-AR" sz="1800" dirty="0">
              <a:effectLst/>
              <a:latin typeface="Times New Roman" panose="02020603050405020304" pitchFamily="18" charset="0"/>
              <a:ea typeface="Times New Roman" panose="02020603050405020304" pitchFamily="18" charset="0"/>
            </a:endParaRPr>
          </a:p>
          <a:p>
            <a:pPr algn="just">
              <a:spcAft>
                <a:spcPts val="1500"/>
              </a:spcAft>
            </a:pPr>
            <a:r>
              <a:rPr lang="es-AR" sz="1800" dirty="0">
                <a:solidFill>
                  <a:srgbClr val="181818"/>
                </a:solidFill>
                <a:effectLst/>
                <a:latin typeface="Poppins" panose="00000500000000000000" pitchFamily="2" charset="0"/>
                <a:ea typeface="Times New Roman" panose="02020603050405020304" pitchFamily="18" charset="0"/>
              </a:rPr>
              <a:t>Los tíos de Raúl son 3, dos por parte de la madre llamados Jacinto de 42 años y Leticia de 41 años. Por parte del padre tiene un tío de 41 años llamado José.</a:t>
            </a:r>
            <a:endParaRPr lang="es-AR" sz="1800" dirty="0">
              <a:effectLst/>
              <a:latin typeface="Times New Roman" panose="02020603050405020304" pitchFamily="18" charset="0"/>
              <a:ea typeface="Times New Roman" panose="02020603050405020304" pitchFamily="18" charset="0"/>
            </a:endParaRPr>
          </a:p>
          <a:p>
            <a:pPr algn="just">
              <a:spcAft>
                <a:spcPts val="1500"/>
              </a:spcAft>
            </a:pPr>
            <a:r>
              <a:rPr lang="es-AR" sz="1800" dirty="0">
                <a:solidFill>
                  <a:srgbClr val="181818"/>
                </a:solidFill>
                <a:effectLst/>
                <a:latin typeface="Poppins" panose="00000500000000000000" pitchFamily="2" charset="0"/>
                <a:ea typeface="Times New Roman" panose="02020603050405020304" pitchFamily="18" charset="0"/>
              </a:rPr>
              <a:t>En el caso de sus abuelos paternos, Raúl tiene a Petra de 75 años y Manuel de 76. Contrajeron matrimonio en enero de 1959. Los abuelos por parte de mamá fallecieron, Amelia y Rómulo ambos con 77 antes de morir. Casados en febrero de 1957.</a:t>
            </a:r>
            <a:endParaRPr lang="es-AR"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s-AR" dirty="0"/>
          </a:p>
        </p:txBody>
      </p:sp>
    </p:spTree>
    <p:extLst>
      <p:ext uri="{BB962C8B-B14F-4D97-AF65-F5344CB8AC3E}">
        <p14:creationId xmlns:p14="http://schemas.microsoft.com/office/powerpoint/2010/main" val="277179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E13DFC3-E7D4-AD8D-6DD8-E3CF320FCB79}"/>
              </a:ext>
            </a:extLst>
          </p:cNvPr>
          <p:cNvSpPr>
            <a:spLocks noGrp="1"/>
          </p:cNvSpPr>
          <p:nvPr>
            <p:ph idx="1"/>
          </p:nvPr>
        </p:nvSpPr>
        <p:spPr>
          <a:xfrm>
            <a:off x="1069848" y="219075"/>
            <a:ext cx="10058400" cy="5953125"/>
          </a:xfrm>
        </p:spPr>
        <p:txBody>
          <a:bodyPr>
            <a:normAutofit fontScale="32500" lnSpcReduction="20000"/>
          </a:bodyPr>
          <a:lstStyle/>
          <a:p>
            <a:pPr algn="just">
              <a:lnSpc>
                <a:spcPct val="107000"/>
              </a:lnSpc>
              <a:spcAft>
                <a:spcPts val="800"/>
              </a:spcAft>
            </a:pPr>
            <a:r>
              <a:rPr lang="es-AR" sz="4500" u="sng" dirty="0">
                <a:effectLst/>
                <a:latin typeface="Calibri" panose="020F0502020204030204" pitchFamily="34" charset="0"/>
                <a:ea typeface="Calibri" panose="020F0502020204030204" pitchFamily="34" charset="0"/>
                <a:cs typeface="Times New Roman" panose="02020603050405020304" pitchFamily="18" charset="0"/>
              </a:rPr>
              <a:t>Caso 4:</a:t>
            </a:r>
            <a:endParaRPr lang="es-AR" sz="45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s-AR" sz="4500" b="1" dirty="0">
                <a:solidFill>
                  <a:srgbClr val="222222"/>
                </a:solidFill>
                <a:effectLst/>
                <a:latin typeface="Open Sans" panose="020B0606030504020204" pitchFamily="34" charset="0"/>
                <a:ea typeface="Times New Roman" panose="02020603050405020304" pitchFamily="18" charset="0"/>
              </a:rPr>
              <a:t>Nombre:</a:t>
            </a:r>
            <a:r>
              <a:rPr lang="es-AR" sz="4500" dirty="0">
                <a:solidFill>
                  <a:srgbClr val="222222"/>
                </a:solidFill>
                <a:effectLst/>
                <a:latin typeface="Open Sans" panose="020B0606030504020204" pitchFamily="34" charset="0"/>
                <a:ea typeface="Times New Roman" panose="02020603050405020304" pitchFamily="18" charset="0"/>
              </a:rPr>
              <a:t> Ana García</a:t>
            </a:r>
            <a:endParaRPr lang="es-AR" sz="4500" dirty="0">
              <a:effectLst/>
              <a:latin typeface="Times New Roman" panose="02020603050405020304" pitchFamily="18" charset="0"/>
              <a:ea typeface="Times New Roman" panose="02020603050405020304" pitchFamily="18" charset="0"/>
            </a:endParaRPr>
          </a:p>
          <a:p>
            <a:pPr fontAlgn="base"/>
            <a:r>
              <a:rPr lang="es-AR" sz="4500" b="1" dirty="0">
                <a:solidFill>
                  <a:srgbClr val="222222"/>
                </a:solidFill>
                <a:effectLst/>
                <a:latin typeface="Open Sans" panose="020B0606030504020204" pitchFamily="34" charset="0"/>
                <a:ea typeface="Times New Roman" panose="02020603050405020304" pitchFamily="18" charset="0"/>
              </a:rPr>
              <a:t>Fecha de nacimiento:</a:t>
            </a:r>
            <a:r>
              <a:rPr lang="es-AR" sz="4500" dirty="0">
                <a:solidFill>
                  <a:srgbClr val="222222"/>
                </a:solidFill>
                <a:effectLst/>
                <a:latin typeface="Open Sans" panose="020B0606030504020204" pitchFamily="34" charset="0"/>
                <a:ea typeface="Times New Roman" panose="02020603050405020304" pitchFamily="18" charset="0"/>
              </a:rPr>
              <a:t> 14 de mayo de 1970</a:t>
            </a:r>
            <a:endParaRPr lang="es-AR" sz="4500" dirty="0">
              <a:effectLst/>
              <a:latin typeface="Times New Roman" panose="02020603050405020304" pitchFamily="18" charset="0"/>
              <a:ea typeface="Times New Roman" panose="02020603050405020304" pitchFamily="18" charset="0"/>
            </a:endParaRPr>
          </a:p>
          <a:p>
            <a:pPr fontAlgn="base"/>
            <a:r>
              <a:rPr lang="es-AR" sz="4500" b="1" dirty="0">
                <a:solidFill>
                  <a:srgbClr val="222222"/>
                </a:solidFill>
                <a:effectLst/>
                <a:latin typeface="Open Sans" panose="020B0606030504020204" pitchFamily="34" charset="0"/>
                <a:ea typeface="Times New Roman" panose="02020603050405020304" pitchFamily="18" charset="0"/>
              </a:rPr>
              <a:t>Estado civil:</a:t>
            </a:r>
            <a:r>
              <a:rPr lang="es-AR" sz="4500" dirty="0">
                <a:solidFill>
                  <a:srgbClr val="222222"/>
                </a:solidFill>
                <a:effectLst/>
                <a:latin typeface="Open Sans" panose="020B0606030504020204" pitchFamily="34" charset="0"/>
                <a:ea typeface="Times New Roman" panose="02020603050405020304" pitchFamily="18" charset="0"/>
              </a:rPr>
              <a:t> Casada con José Rodríguez desde 1995</a:t>
            </a:r>
            <a:endParaRPr lang="es-AR" sz="4500" dirty="0">
              <a:effectLst/>
              <a:latin typeface="Times New Roman" panose="02020603050405020304" pitchFamily="18" charset="0"/>
              <a:ea typeface="Times New Roman" panose="02020603050405020304" pitchFamily="18" charset="0"/>
            </a:endParaRPr>
          </a:p>
          <a:p>
            <a:pPr fontAlgn="base"/>
            <a:r>
              <a:rPr lang="es-AR" sz="4500" b="1" dirty="0">
                <a:solidFill>
                  <a:srgbClr val="222222"/>
                </a:solidFill>
                <a:effectLst/>
                <a:latin typeface="Open Sans" panose="020B0606030504020204" pitchFamily="34" charset="0"/>
                <a:ea typeface="Times New Roman" panose="02020603050405020304" pitchFamily="18" charset="0"/>
              </a:rPr>
              <a:t>Hijos:</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David Rodríguez (hijo de José) nacido en 1993</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Carla García (hija de Ana y José) nacida en 1997</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Luis García (hijo de Ana y José) nacido en 2001</a:t>
            </a:r>
            <a:endParaRPr lang="es-AR" sz="4500" dirty="0">
              <a:effectLst/>
              <a:latin typeface="Times New Roman" panose="02020603050405020304" pitchFamily="18" charset="0"/>
              <a:ea typeface="Times New Roman" panose="02020603050405020304" pitchFamily="18" charset="0"/>
            </a:endParaRPr>
          </a:p>
          <a:p>
            <a:pPr fontAlgn="base"/>
            <a:r>
              <a:rPr lang="es-AR" sz="4500" b="1" dirty="0">
                <a:solidFill>
                  <a:srgbClr val="222222"/>
                </a:solidFill>
                <a:effectLst/>
                <a:latin typeface="Open Sans" panose="020B0606030504020204" pitchFamily="34" charset="0"/>
                <a:ea typeface="Times New Roman" panose="02020603050405020304" pitchFamily="18" charset="0"/>
              </a:rPr>
              <a:t>Padres:</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Padre: Francisco García (fallecido en 2010)</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Madre: María Pérez (viva)</a:t>
            </a:r>
            <a:endParaRPr lang="es-AR" sz="4500" dirty="0">
              <a:effectLst/>
              <a:latin typeface="Times New Roman" panose="02020603050405020304" pitchFamily="18" charset="0"/>
              <a:ea typeface="Times New Roman" panose="02020603050405020304" pitchFamily="18" charset="0"/>
            </a:endParaRPr>
          </a:p>
          <a:p>
            <a:pPr fontAlgn="base"/>
            <a:r>
              <a:rPr lang="es-AR" sz="4500" b="1" dirty="0">
                <a:solidFill>
                  <a:srgbClr val="222222"/>
                </a:solidFill>
                <a:effectLst/>
                <a:latin typeface="Open Sans" panose="020B0606030504020204" pitchFamily="34" charset="0"/>
                <a:ea typeface="Times New Roman" panose="02020603050405020304" pitchFamily="18" charset="0"/>
              </a:rPr>
              <a:t>Hermanos:</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Juan García (hermano mayor, divorciado y sin hijos)</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Elena García (hermana menor, casada con Carlos Fernández desde 2002, tienen dos hijos: Sofía nacida en 2004 y Marcos nacido en 2008)</a:t>
            </a:r>
            <a:endParaRPr lang="es-AR" sz="4500" dirty="0">
              <a:effectLst/>
              <a:latin typeface="Times New Roman" panose="02020603050405020304" pitchFamily="18" charset="0"/>
              <a:ea typeface="Times New Roman" panose="02020603050405020304" pitchFamily="18" charset="0"/>
            </a:endParaRPr>
          </a:p>
          <a:p>
            <a:pPr fontAlgn="base"/>
            <a:r>
              <a:rPr lang="es-AR" sz="4500" b="1" dirty="0">
                <a:solidFill>
                  <a:srgbClr val="222222"/>
                </a:solidFill>
                <a:effectLst/>
                <a:latin typeface="Open Sans" panose="020B0606030504020204" pitchFamily="34" charset="0"/>
                <a:ea typeface="Times New Roman" panose="02020603050405020304" pitchFamily="18" charset="0"/>
              </a:rPr>
              <a:t>Abuelos paternos:</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Antonio García (fallecido en 1985)</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Rosa Jiménez (fallecida en 1999)</a:t>
            </a:r>
            <a:endParaRPr lang="es-AR" sz="4500" dirty="0">
              <a:effectLst/>
              <a:latin typeface="Times New Roman" panose="02020603050405020304" pitchFamily="18" charset="0"/>
              <a:ea typeface="Times New Roman" panose="02020603050405020304" pitchFamily="18" charset="0"/>
            </a:endParaRPr>
          </a:p>
          <a:p>
            <a:pPr fontAlgn="base"/>
            <a:r>
              <a:rPr lang="es-AR" sz="4500" b="1" dirty="0">
                <a:solidFill>
                  <a:srgbClr val="222222"/>
                </a:solidFill>
                <a:effectLst/>
                <a:latin typeface="Open Sans" panose="020B0606030504020204" pitchFamily="34" charset="0"/>
                <a:ea typeface="Times New Roman" panose="02020603050405020304" pitchFamily="18" charset="0"/>
              </a:rPr>
              <a:t>Abuelos maternos:</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Miguel Pérez (vivo)</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Carmen González (fallecida en 2015)</a:t>
            </a:r>
            <a:endParaRPr lang="es-AR" sz="45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s-AR" sz="45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s-AR" dirty="0"/>
          </a:p>
        </p:txBody>
      </p:sp>
    </p:spTree>
    <p:extLst>
      <p:ext uri="{BB962C8B-B14F-4D97-AF65-F5344CB8AC3E}">
        <p14:creationId xmlns:p14="http://schemas.microsoft.com/office/powerpoint/2010/main" val="518339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84070-E8F3-5F5A-024A-504D6EC6BC80}"/>
              </a:ext>
            </a:extLst>
          </p:cNvPr>
          <p:cNvSpPr>
            <a:spLocks noGrp="1"/>
          </p:cNvSpPr>
          <p:nvPr>
            <p:ph type="title"/>
          </p:nvPr>
        </p:nvSpPr>
        <p:spPr>
          <a:xfrm>
            <a:off x="8797290" y="862012"/>
            <a:ext cx="3200400" cy="5133975"/>
          </a:xfrm>
        </p:spPr>
        <p:txBody>
          <a:bodyPr vert="vert270">
            <a:normAutofit/>
          </a:bodyPr>
          <a:lstStyle/>
          <a:p>
            <a:r>
              <a:rPr lang="es-ES" sz="5400" dirty="0"/>
              <a:t>GENOGRAMA</a:t>
            </a:r>
            <a:endParaRPr lang="es-AR" sz="5400" dirty="0"/>
          </a:p>
        </p:txBody>
      </p:sp>
      <p:pic>
        <p:nvPicPr>
          <p:cNvPr id="1026" name="Picture 2" descr="Álbum de Família">
            <a:extLst>
              <a:ext uri="{FF2B5EF4-FFF2-40B4-BE49-F238E27FC236}">
                <a16:creationId xmlns:a16="http://schemas.microsoft.com/office/drawing/2014/main" id="{26996670-9F74-55A4-E2D9-A8E15F4E0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0" y="468790"/>
            <a:ext cx="8216690" cy="595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04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84070-E8F3-5F5A-024A-504D6EC6BC80}"/>
              </a:ext>
            </a:extLst>
          </p:cNvPr>
          <p:cNvSpPr>
            <a:spLocks noGrp="1"/>
          </p:cNvSpPr>
          <p:nvPr>
            <p:ph type="title"/>
          </p:nvPr>
        </p:nvSpPr>
        <p:spPr>
          <a:xfrm>
            <a:off x="2213735" y="317461"/>
            <a:ext cx="9163531" cy="1216064"/>
          </a:xfrm>
        </p:spPr>
        <p:txBody>
          <a:bodyPr>
            <a:normAutofit/>
          </a:bodyPr>
          <a:lstStyle/>
          <a:p>
            <a:r>
              <a:rPr lang="es-ES" dirty="0"/>
              <a:t>GENOGRAMA</a:t>
            </a:r>
            <a:endParaRPr lang="es-AR" dirty="0"/>
          </a:p>
        </p:txBody>
      </p:sp>
      <p:sp>
        <p:nvSpPr>
          <p:cNvPr id="6" name="Subtítulo 2">
            <a:extLst>
              <a:ext uri="{FF2B5EF4-FFF2-40B4-BE49-F238E27FC236}">
                <a16:creationId xmlns:a16="http://schemas.microsoft.com/office/drawing/2014/main" id="{803AE4CE-B2EC-12CC-B68F-026361932DE4}"/>
              </a:ext>
            </a:extLst>
          </p:cNvPr>
          <p:cNvSpPr>
            <a:spLocks noGrp="1"/>
          </p:cNvSpPr>
          <p:nvPr>
            <p:ph type="body" idx="1"/>
          </p:nvPr>
        </p:nvSpPr>
        <p:spPr>
          <a:xfrm>
            <a:off x="2213735" y="1835190"/>
            <a:ext cx="9281160" cy="4705349"/>
          </a:xfrm>
        </p:spPr>
        <p:txBody>
          <a:bodyPr>
            <a:noAutofit/>
          </a:bodyPr>
          <a:lstStyle/>
          <a:p>
            <a:pPr marL="342900" indent="-342900" algn="l">
              <a:buFont typeface="Arial" panose="020B0604020202020204" pitchFamily="34" charset="0"/>
              <a:buChar char="•"/>
            </a:pPr>
            <a:r>
              <a:rPr lang="es-ES" sz="2400" dirty="0"/>
              <a:t>Representación </a:t>
            </a:r>
            <a:r>
              <a:rPr lang="es-ES" sz="32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GRÁFICA</a:t>
            </a:r>
            <a:r>
              <a:rPr lang="es-ES" sz="2400" dirty="0"/>
              <a:t> de una constelación familiar </a:t>
            </a:r>
            <a:r>
              <a:rPr lang="es-ES" sz="2400" dirty="0" err="1"/>
              <a:t>multi-generacional</a:t>
            </a:r>
            <a:r>
              <a:rPr lang="es-ES" sz="2400" dirty="0"/>
              <a:t> (min. 3 generaciones).</a:t>
            </a:r>
          </a:p>
          <a:p>
            <a:pPr marL="342900" indent="-342900" algn="l">
              <a:buFont typeface="Arial" panose="020B0604020202020204" pitchFamily="34" charset="0"/>
              <a:buChar char="•"/>
            </a:pPr>
            <a:r>
              <a:rPr lang="es-ES" sz="2400" dirty="0"/>
              <a:t>Registra información sobre los </a:t>
            </a:r>
            <a:r>
              <a:rPr lang="es-ES" sz="32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MIEMBROS</a:t>
            </a:r>
            <a:r>
              <a:rPr lang="es-ES" sz="2400" dirty="0"/>
              <a:t> de esa familia, sus </a:t>
            </a:r>
            <a:r>
              <a:rPr lang="es-ES" sz="32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RELACIONES</a:t>
            </a:r>
            <a:r>
              <a:rPr lang="es-ES" sz="24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 </a:t>
            </a:r>
            <a:r>
              <a:rPr lang="es-ES" sz="2400" dirty="0"/>
              <a:t>sucesos nodales y críticos en la historia de la familia (</a:t>
            </a:r>
            <a:r>
              <a:rPr lang="es-AR" sz="2400" dirty="0"/>
              <a:t>ciclo vital).</a:t>
            </a:r>
            <a:endParaRPr lang="es-ES" sz="2400" dirty="0"/>
          </a:p>
          <a:p>
            <a:pPr marL="342900" indent="-342900" algn="l">
              <a:buFont typeface="Arial" panose="020B0604020202020204" pitchFamily="34" charset="0"/>
              <a:buChar char="•"/>
            </a:pPr>
            <a:r>
              <a:rPr lang="es-ES" sz="2400" dirty="0"/>
              <a:t>Forma de árbol: permite ver un "cuadro mayor” tanto desde el punto de vista histórico (vertical) como del actual (horizontal).</a:t>
            </a:r>
          </a:p>
          <a:p>
            <a:pPr marL="342900" indent="-342900" algn="l">
              <a:buFont typeface="Arial" panose="020B0604020202020204" pitchFamily="34" charset="0"/>
              <a:buChar char="•"/>
            </a:pPr>
            <a:r>
              <a:rPr lang="es-ES" sz="2400" dirty="0"/>
              <a:t>Fuente de hipótesis sobre cómo un problema clínico puede estar relacionado con el contexto familiar y su evolución a través del tiempo.</a:t>
            </a:r>
            <a:endParaRPr lang="es-AR" sz="2400" dirty="0"/>
          </a:p>
        </p:txBody>
      </p:sp>
    </p:spTree>
    <p:extLst>
      <p:ext uri="{BB962C8B-B14F-4D97-AF65-F5344CB8AC3E}">
        <p14:creationId xmlns:p14="http://schemas.microsoft.com/office/powerpoint/2010/main" val="48568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673C0A-819F-3E0E-713A-9DE7D4A6EF26}"/>
              </a:ext>
            </a:extLst>
          </p:cNvPr>
          <p:cNvSpPr>
            <a:spLocks noGrp="1"/>
          </p:cNvSpPr>
          <p:nvPr>
            <p:ph type="title"/>
          </p:nvPr>
        </p:nvSpPr>
        <p:spPr/>
        <p:txBody>
          <a:bodyPr>
            <a:normAutofit/>
          </a:bodyPr>
          <a:lstStyle/>
          <a:p>
            <a:r>
              <a:rPr lang="es-ES" sz="2400" dirty="0"/>
              <a:t>La terapia familiar estructural y estratégica (Minuchin, Haley, etc.) no utilizaron </a:t>
            </a:r>
            <a:r>
              <a:rPr lang="es-ES" sz="2400" dirty="0" err="1"/>
              <a:t>genogramas</a:t>
            </a:r>
            <a:r>
              <a:rPr lang="es-ES" sz="2400" dirty="0"/>
              <a:t> en sus enfoques, prefiriendo concentrarse en las relaciones emocionales de la familia inmediata, sin embargo, están interesados en las estructuras jerárquicas, en especial en las coaliciones donde se cruzan los límites generacionales. </a:t>
            </a:r>
            <a:endParaRPr lang="es-AR" sz="2400" dirty="0"/>
          </a:p>
        </p:txBody>
      </p:sp>
      <p:sp>
        <p:nvSpPr>
          <p:cNvPr id="3" name="Marcador de texto 2">
            <a:extLst>
              <a:ext uri="{FF2B5EF4-FFF2-40B4-BE49-F238E27FC236}">
                <a16:creationId xmlns:a16="http://schemas.microsoft.com/office/drawing/2014/main" id="{6D15D183-2BA8-12D0-48EF-52EF80BDFB84}"/>
              </a:ext>
            </a:extLst>
          </p:cNvPr>
          <p:cNvSpPr>
            <a:spLocks noGrp="1"/>
          </p:cNvSpPr>
          <p:nvPr>
            <p:ph type="body" idx="1"/>
          </p:nvPr>
        </p:nvSpPr>
        <p:spPr/>
        <p:txBody>
          <a:bodyPr/>
          <a:lstStyle/>
          <a:p>
            <a:endParaRPr lang="es-AR"/>
          </a:p>
        </p:txBody>
      </p:sp>
    </p:spTree>
    <p:extLst>
      <p:ext uri="{BB962C8B-B14F-4D97-AF65-F5344CB8AC3E}">
        <p14:creationId xmlns:p14="http://schemas.microsoft.com/office/powerpoint/2010/main" val="346959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A7CCA19-40B9-5B38-05E7-1DFDA54EFF28}"/>
              </a:ext>
            </a:extLst>
          </p:cNvPr>
          <p:cNvSpPr>
            <a:spLocks noGrp="1"/>
          </p:cNvSpPr>
          <p:nvPr>
            <p:ph idx="1"/>
          </p:nvPr>
        </p:nvSpPr>
        <p:spPr>
          <a:xfrm>
            <a:off x="219075" y="2590800"/>
            <a:ext cx="6429375" cy="3562350"/>
          </a:xfrm>
        </p:spPr>
        <p:txBody>
          <a:bodyPr>
            <a:noAutofit/>
          </a:bodyPr>
          <a:lstStyle/>
          <a:p>
            <a:pPr marL="514350" indent="-514350">
              <a:buAutoNum type="alphaUcPeriod"/>
            </a:pPr>
            <a:r>
              <a:rPr lang="es-ES" sz="2400" dirty="0"/>
              <a:t>Trazado de la ESTRUCTURA familiar.</a:t>
            </a:r>
          </a:p>
          <a:p>
            <a:pPr marL="514350" indent="-514350">
              <a:buAutoNum type="alphaUcPeriod"/>
            </a:pPr>
            <a:endParaRPr lang="es-ES" sz="2400" dirty="0"/>
          </a:p>
          <a:p>
            <a:pPr marL="514350" indent="-514350">
              <a:buAutoNum type="alphaUcPeriod"/>
            </a:pPr>
            <a:r>
              <a:rPr lang="es-ES" sz="2400" dirty="0"/>
              <a:t>REGISTRO de la información sobre la familia.</a:t>
            </a:r>
          </a:p>
          <a:p>
            <a:pPr marL="514350" indent="-514350">
              <a:buAutoNum type="alphaUcPeriod"/>
            </a:pPr>
            <a:endParaRPr lang="es-ES" sz="2400" dirty="0"/>
          </a:p>
          <a:p>
            <a:pPr marL="514350" indent="-514350">
              <a:buAutoNum type="alphaUcPeriod"/>
            </a:pPr>
            <a:r>
              <a:rPr lang="es-ES" sz="2400" dirty="0"/>
              <a:t>Descripción de las RELACIONES familiares.</a:t>
            </a:r>
          </a:p>
        </p:txBody>
      </p:sp>
      <p:sp>
        <p:nvSpPr>
          <p:cNvPr id="5" name="Título 1">
            <a:extLst>
              <a:ext uri="{FF2B5EF4-FFF2-40B4-BE49-F238E27FC236}">
                <a16:creationId xmlns:a16="http://schemas.microsoft.com/office/drawing/2014/main" id="{999698BC-C572-6B09-64DA-C7EB87ADA216}"/>
              </a:ext>
            </a:extLst>
          </p:cNvPr>
          <p:cNvSpPr txBox="1">
            <a:spLocks/>
          </p:cNvSpPr>
          <p:nvPr/>
        </p:nvSpPr>
        <p:spPr>
          <a:xfrm>
            <a:off x="0" y="423263"/>
            <a:ext cx="12192000" cy="1216064"/>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72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r"/>
            <a:r>
              <a:rPr lang="es-ES" sz="4800" i="0" u="none" strike="noStrike" baseline="0" dirty="0">
                <a:effectLst>
                  <a:outerShdw blurRad="38100" dist="38100" dir="2700000" algn="tl">
                    <a:srgbClr val="000000">
                      <a:alpha val="43137"/>
                    </a:srgbClr>
                  </a:outerShdw>
                </a:effectLst>
                <a:latin typeface="Helvetica" panose="020B0604020202020204" pitchFamily="34" charset="0"/>
              </a:rPr>
              <a:t>¿CÓMO ELABORAR UN GENOGRAMA?</a:t>
            </a:r>
            <a:endParaRPr lang="es-AR" sz="4800" i="1" dirty="0">
              <a:effectLst>
                <a:outerShdw blurRad="38100" dist="38100" dir="2700000" algn="tl">
                  <a:srgbClr val="000000">
                    <a:alpha val="43137"/>
                  </a:srgbClr>
                </a:outerShdw>
              </a:effectLst>
            </a:endParaRPr>
          </a:p>
        </p:txBody>
      </p:sp>
      <p:pic>
        <p:nvPicPr>
          <p:cNvPr id="7" name="Marcador de posición de imagen 8">
            <a:extLst>
              <a:ext uri="{FF2B5EF4-FFF2-40B4-BE49-F238E27FC236}">
                <a16:creationId xmlns:a16="http://schemas.microsoft.com/office/drawing/2014/main" id="{8955D561-2A64-A5DC-A1B6-AADA167D01E3}"/>
              </a:ext>
            </a:extLst>
          </p:cNvPr>
          <p:cNvPicPr>
            <a:picLocks noChangeAspect="1"/>
          </p:cNvPicPr>
          <p:nvPr/>
        </p:nvPicPr>
        <p:blipFill rotWithShape="1">
          <a:blip r:embed="rId3">
            <a:extLst>
              <a:ext uri="{28A0092B-C50C-407E-A947-70E740481C1C}">
                <a14:useLocalDpi xmlns:a14="http://schemas.microsoft.com/office/drawing/2010/main" val="0"/>
              </a:ext>
            </a:extLst>
          </a:blip>
          <a:srcRect l="15413" t="22447" r="-402"/>
          <a:stretch/>
        </p:blipFill>
        <p:spPr>
          <a:xfrm>
            <a:off x="5895976" y="2296552"/>
            <a:ext cx="6296024" cy="3941103"/>
          </a:xfrm>
          <a:prstGeom prst="rect">
            <a:avLst/>
          </a:prstGeom>
        </p:spPr>
      </p:pic>
    </p:spTree>
    <p:extLst>
      <p:ext uri="{BB962C8B-B14F-4D97-AF65-F5344CB8AC3E}">
        <p14:creationId xmlns:p14="http://schemas.microsoft.com/office/powerpoint/2010/main" val="113754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5C95D-AA8D-77AF-2509-DDDC676BBE87}"/>
              </a:ext>
            </a:extLst>
          </p:cNvPr>
          <p:cNvSpPr>
            <a:spLocks noGrp="1"/>
          </p:cNvSpPr>
          <p:nvPr>
            <p:ph type="title"/>
          </p:nvPr>
        </p:nvSpPr>
        <p:spPr/>
        <p:txBody>
          <a:bodyPr>
            <a:normAutofit/>
          </a:bodyPr>
          <a:lstStyle/>
          <a:p>
            <a:pPr algn="r"/>
            <a:r>
              <a:rPr lang="es-AR" dirty="0"/>
              <a:t>A. </a:t>
            </a:r>
            <a:r>
              <a:rPr lang="es-ES" dirty="0"/>
              <a:t>Trazado de la ESTRUCTURA familiar.</a:t>
            </a:r>
            <a:endParaRPr lang="es-AR" dirty="0"/>
          </a:p>
        </p:txBody>
      </p:sp>
      <p:sp>
        <p:nvSpPr>
          <p:cNvPr id="3" name="Marcador de texto 2">
            <a:extLst>
              <a:ext uri="{FF2B5EF4-FFF2-40B4-BE49-F238E27FC236}">
                <a16:creationId xmlns:a16="http://schemas.microsoft.com/office/drawing/2014/main" id="{1E53E139-135B-CACB-BAA9-8690172B6264}"/>
              </a:ext>
            </a:extLst>
          </p:cNvPr>
          <p:cNvSpPr>
            <a:spLocks noGrp="1"/>
          </p:cNvSpPr>
          <p:nvPr>
            <p:ph type="body" idx="1"/>
          </p:nvPr>
        </p:nvSpPr>
        <p:spPr/>
        <p:txBody>
          <a:bodyPr/>
          <a:lstStyle/>
          <a:p>
            <a:pPr algn="r"/>
            <a:r>
              <a:rPr lang="es-ES" dirty="0"/>
              <a:t>Símbolos que se utilizan para la construcción de los </a:t>
            </a:r>
            <a:r>
              <a:rPr lang="es-ES" dirty="0" err="1"/>
              <a:t>genogramas</a:t>
            </a:r>
            <a:r>
              <a:rPr lang="es-ES" dirty="0"/>
              <a:t>.</a:t>
            </a:r>
            <a:endParaRPr lang="es-AR" dirty="0"/>
          </a:p>
        </p:txBody>
      </p:sp>
    </p:spTree>
    <p:extLst>
      <p:ext uri="{BB962C8B-B14F-4D97-AF65-F5344CB8AC3E}">
        <p14:creationId xmlns:p14="http://schemas.microsoft.com/office/powerpoint/2010/main" val="2364850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19D0D0-9A2F-695E-8B19-CE9BDD63119C}"/>
              </a:ext>
            </a:extLst>
          </p:cNvPr>
          <p:cNvSpPr>
            <a:spLocks noGrp="1"/>
          </p:cNvSpPr>
          <p:nvPr>
            <p:ph type="title"/>
          </p:nvPr>
        </p:nvSpPr>
        <p:spPr/>
        <p:txBody>
          <a:bodyPr>
            <a:normAutofit/>
          </a:bodyPr>
          <a:lstStyle/>
          <a:p>
            <a:r>
              <a:rPr lang="es-ES" sz="2000" dirty="0"/>
              <a:t>La base del genograma es la descripción gráfica de cómo diferentes miembros de una familia están biológica y legalmente ligados entre sí de una generación a otra. Este trazado es la construcción de figuras que representan personas y líneas que describen sus relaciones. </a:t>
            </a:r>
            <a:endParaRPr lang="es-AR" sz="2000" dirty="0"/>
          </a:p>
        </p:txBody>
      </p:sp>
      <p:sp>
        <p:nvSpPr>
          <p:cNvPr id="3" name="Marcador de texto 2">
            <a:extLst>
              <a:ext uri="{FF2B5EF4-FFF2-40B4-BE49-F238E27FC236}">
                <a16:creationId xmlns:a16="http://schemas.microsoft.com/office/drawing/2014/main" id="{41F6B07F-E93F-4FC0-0124-8C7C9079C115}"/>
              </a:ext>
            </a:extLst>
          </p:cNvPr>
          <p:cNvSpPr>
            <a:spLocks noGrp="1"/>
          </p:cNvSpPr>
          <p:nvPr>
            <p:ph type="body" idx="1"/>
          </p:nvPr>
        </p:nvSpPr>
        <p:spPr/>
        <p:txBody>
          <a:bodyPr/>
          <a:lstStyle/>
          <a:p>
            <a:endParaRPr lang="es-AR"/>
          </a:p>
        </p:txBody>
      </p:sp>
    </p:spTree>
    <p:extLst>
      <p:ext uri="{BB962C8B-B14F-4D97-AF65-F5344CB8AC3E}">
        <p14:creationId xmlns:p14="http://schemas.microsoft.com/office/powerpoint/2010/main" val="303031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BAF16-674F-D982-8EFE-BF44C4FF46B5}"/>
              </a:ext>
            </a:extLst>
          </p:cNvPr>
          <p:cNvSpPr>
            <a:spLocks noGrp="1"/>
          </p:cNvSpPr>
          <p:nvPr>
            <p:ph type="title"/>
          </p:nvPr>
        </p:nvSpPr>
        <p:spPr>
          <a:xfrm>
            <a:off x="2167128" y="264160"/>
            <a:ext cx="9281160" cy="4836160"/>
          </a:xfrm>
        </p:spPr>
        <p:txBody>
          <a:bodyPr>
            <a:noAutofit/>
          </a:bodyPr>
          <a:lstStyle/>
          <a:p>
            <a:pPr marL="285750" indent="-285750">
              <a:buFont typeface="Arial" panose="020B0604020202020204" pitchFamily="34" charset="0"/>
              <a:buChar char="•"/>
            </a:pPr>
            <a:r>
              <a:rPr lang="es-ES" sz="1800" dirty="0"/>
              <a:t> Cada miembro está representado por un cuadro o un círculo según sea varón o mujer.</a:t>
            </a:r>
            <a:br>
              <a:rPr lang="es-ES" sz="1800" dirty="0"/>
            </a:br>
            <a:br>
              <a:rPr lang="es-ES" sz="1800" dirty="0"/>
            </a:br>
            <a:r>
              <a:rPr lang="es-ES" sz="1800" dirty="0"/>
              <a:t>El "paciente identificado" viene representado con doble línea en el cuadrado o círculo.</a:t>
            </a:r>
            <a:br>
              <a:rPr lang="es-ES" sz="1800" dirty="0"/>
            </a:br>
            <a:br>
              <a:rPr lang="es-ES" sz="1800" dirty="0"/>
            </a:br>
            <a:r>
              <a:rPr lang="es-ES" sz="1800" dirty="0"/>
              <a:t>Para una persona fallecida se coloca una "X" dentro del cuadrado o círculo. Las figuras en el pasado distante (más allá de tres generaciones), no se marcan ya que están presumiblemente muertas.</a:t>
            </a:r>
            <a:br>
              <a:rPr lang="es-ES" sz="1800" dirty="0"/>
            </a:br>
            <a:r>
              <a:rPr lang="es-ES" sz="1800" dirty="0"/>
              <a:t> </a:t>
            </a:r>
            <a:br>
              <a:rPr lang="es-ES" sz="1800" dirty="0"/>
            </a:br>
            <a:r>
              <a:rPr lang="es-ES" sz="1800" dirty="0"/>
              <a:t>Los embarazos, abortos y partos de un feto muerto se indican por los siguientes símbolos. Embarazo muerto: Triangulo Parto de un feto: Cuadro con una cruz en su interior Aborto espontáneo: Circulo negro Aborto provocado: Cruz </a:t>
            </a:r>
            <a:br>
              <a:rPr lang="es-ES" sz="1800" dirty="0"/>
            </a:br>
            <a:br>
              <a:rPr lang="es-ES" sz="1800" dirty="0"/>
            </a:br>
            <a:r>
              <a:rPr lang="es-ES" sz="1800" dirty="0"/>
              <a:t>Las relaciones biológicas y legales entre los miembros de la familias representan por líneas que conectan a dichos miembros. 6) Si una pareja viven juntos pero no están casados se utiliza una línea de puntos. 7) Las barras inclinadas significan una interrupción del matrimonio: una barra para la separación y dos para el divorcio. </a:t>
            </a:r>
            <a:endParaRPr lang="es-AR" sz="1800" dirty="0"/>
          </a:p>
        </p:txBody>
      </p:sp>
      <p:sp>
        <p:nvSpPr>
          <p:cNvPr id="3" name="Marcador de texto 2">
            <a:extLst>
              <a:ext uri="{FF2B5EF4-FFF2-40B4-BE49-F238E27FC236}">
                <a16:creationId xmlns:a16="http://schemas.microsoft.com/office/drawing/2014/main" id="{5592224F-FE98-FCF4-F31E-477E6B72CEB6}"/>
              </a:ext>
            </a:extLst>
          </p:cNvPr>
          <p:cNvSpPr>
            <a:spLocks noGrp="1"/>
          </p:cNvSpPr>
          <p:nvPr>
            <p:ph type="body" idx="1"/>
          </p:nvPr>
        </p:nvSpPr>
        <p:spPr/>
        <p:txBody>
          <a:bodyPr/>
          <a:lstStyle/>
          <a:p>
            <a:endParaRPr lang="es-AR"/>
          </a:p>
        </p:txBody>
      </p:sp>
    </p:spTree>
    <p:extLst>
      <p:ext uri="{BB962C8B-B14F-4D97-AF65-F5344CB8AC3E}">
        <p14:creationId xmlns:p14="http://schemas.microsoft.com/office/powerpoint/2010/main" val="28793797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etras en mader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TM03090434[[fn=Letras en madera]]</Template>
  <TotalTime>1896</TotalTime>
  <Words>1844</Words>
  <Application>Microsoft Office PowerPoint</Application>
  <PresentationFormat>Panorámica</PresentationFormat>
  <Paragraphs>113</Paragraphs>
  <Slides>28</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28</vt:i4>
      </vt:variant>
    </vt:vector>
  </HeadingPairs>
  <TitlesOfParts>
    <vt:vector size="40" baseType="lpstr">
      <vt:lpstr>Arial</vt:lpstr>
      <vt:lpstr>Calibri</vt:lpstr>
      <vt:lpstr>Georgia</vt:lpstr>
      <vt:lpstr>Helvetica</vt:lpstr>
      <vt:lpstr>Helvetica Neue</vt:lpstr>
      <vt:lpstr>Open Sans</vt:lpstr>
      <vt:lpstr>Poppins</vt:lpstr>
      <vt:lpstr>Rockwell Extra Bold</vt:lpstr>
      <vt:lpstr>Times New Roman</vt:lpstr>
      <vt:lpstr>Trebuchet MS</vt:lpstr>
      <vt:lpstr>Wingdings</vt:lpstr>
      <vt:lpstr>Letras en madera</vt:lpstr>
      <vt:lpstr>Introducción a la Psicología</vt:lpstr>
      <vt:lpstr>“INTRODUCCIÓN A LA SISTÉMICA Y TERAPIA FAMILIAR” Cibanal, L.</vt:lpstr>
      <vt:lpstr>GENOGRAMA</vt:lpstr>
      <vt:lpstr>GENOGRAMA</vt:lpstr>
      <vt:lpstr>La terapia familiar estructural y estratégica (Minuchin, Haley, etc.) no utilizaron genogramas en sus enfoques, prefiriendo concentrarse en las relaciones emocionales de la familia inmediata, sin embargo, están interesados en las estructuras jerárquicas, en especial en las coaliciones donde se cruzan los límites generacionales. </vt:lpstr>
      <vt:lpstr>Presentación de PowerPoint</vt:lpstr>
      <vt:lpstr>A. Trazado de la ESTRUCTURA familiar.</vt:lpstr>
      <vt:lpstr>La base del genograma es la descripción gráfica de cómo diferentes miembros de una familia están biológica y legalmente ligados entre sí de una generación a otra. Este trazado es la construcción de figuras que representan personas y líneas que describen sus relaciones. </vt:lpstr>
      <vt:lpstr> Cada miembro está representado por un cuadro o un círculo según sea varón o mujer.  El "paciente identificado" viene representado con doble línea en el cuadrado o círculo.  Para una persona fallecida se coloca una "X" dentro del cuadrado o círculo. Las figuras en el pasado distante (más allá de tres generaciones), no se marcan ya que están presumiblemente muertas.   Los embarazos, abortos y partos de un feto muerto se indican por los siguientes símbolos. Embarazo muerto: Triangulo Parto de un feto: Cuadro con una cruz en su interior Aborto espontáneo: Circulo negro Aborto provocado: Cruz   Las relaciones biológicas y legales entre los miembros de la familias representan por líneas que conectan a dichos miembros. 6) Si una pareja viven juntos pero no están casados se utiliza una línea de puntos. 7) Las barras inclinadas significan una interrupción del matrimonio: una barra para la separación y dos para el divorcio. </vt:lpstr>
      <vt:lpstr>Presentación de PowerPoint</vt:lpstr>
      <vt:lpstr>Paciente identificado</vt:lpstr>
      <vt:lpstr>Matrimonios múltiples</vt:lpstr>
      <vt:lpstr>Presentación de PowerPoint</vt:lpstr>
      <vt:lpstr>Presentación de PowerPoint</vt:lpstr>
      <vt:lpstr>B. REGISTRO de la información sobre la familia</vt:lpstr>
      <vt:lpstr>Presentación de PowerPoint</vt:lpstr>
      <vt:lpstr>C. Descripción de las RELACIONES familiares</vt:lpstr>
      <vt:lpstr>Relaciones</vt:lpstr>
      <vt:lpstr>Presentación de PowerPoint</vt:lpstr>
      <vt:lpstr>Presentación de PowerPoint</vt:lpstr>
      <vt:lpstr>Presentación de PowerPoint</vt:lpstr>
      <vt:lpstr>Aplicaciones</vt:lpstr>
      <vt:lpstr>EdrawMax</vt:lpstr>
      <vt:lpstr>Progeny</vt:lpstr>
      <vt:lpstr>Casos:</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Psicología</dc:title>
  <dc:creator>Catalina Musuruana</dc:creator>
  <cp:lastModifiedBy>Merlina Luciani</cp:lastModifiedBy>
  <cp:revision>70</cp:revision>
  <dcterms:created xsi:type="dcterms:W3CDTF">2022-08-15T15:49:28Z</dcterms:created>
  <dcterms:modified xsi:type="dcterms:W3CDTF">2023-08-24T19:00:30Z</dcterms:modified>
</cp:coreProperties>
</file>