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AF8939-0904-4D78-87D3-C712C5D1F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Patrística y Escolástica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CEE3EB-F37B-4644-80B3-CDB92A676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009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1804B-8137-4AE7-9775-EDC436A2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30146"/>
            <a:ext cx="8911687" cy="1280890"/>
          </a:xfrm>
        </p:spPr>
        <p:txBody>
          <a:bodyPr/>
          <a:lstStyle/>
          <a:p>
            <a:r>
              <a:rPr lang="es-AR" dirty="0"/>
              <a:t>Patrística - siglos II-V (d.C.)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292B99-DBFE-44A8-9425-F17D7C5A7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1708"/>
            <a:ext cx="8915400" cy="4641273"/>
          </a:xfrm>
        </p:spPr>
        <p:txBody>
          <a:bodyPr>
            <a:normAutofit/>
          </a:bodyPr>
          <a:lstStyle/>
          <a:p>
            <a:r>
              <a:rPr lang="es-AR" b="1" dirty="0"/>
              <a:t>Padres de la Iglesia</a:t>
            </a:r>
            <a:r>
              <a:rPr lang="es-AR" dirty="0"/>
              <a:t>: Ortodoxia, santidad de vida, reconocimiento por parte de la Iglesia, haber vivido en los primeros siglos de la era cristiana.</a:t>
            </a:r>
          </a:p>
          <a:p>
            <a:r>
              <a:rPr lang="es-AR" b="1" dirty="0"/>
              <a:t>P. Griega</a:t>
            </a:r>
            <a:r>
              <a:rPr lang="es-AR" dirty="0"/>
              <a:t>: San Justino –apologista- (s. II)</a:t>
            </a:r>
          </a:p>
          <a:p>
            <a:r>
              <a:rPr lang="es-AR" b="1" dirty="0"/>
              <a:t>P. Latina</a:t>
            </a:r>
            <a:r>
              <a:rPr lang="es-AR" dirty="0"/>
              <a:t>: Tertuliano –apologista- (s. III)</a:t>
            </a:r>
          </a:p>
          <a:p>
            <a:r>
              <a:rPr lang="es-AR" b="1" dirty="0"/>
              <a:t>Edicto de Milán </a:t>
            </a:r>
            <a:r>
              <a:rPr lang="es-AR" dirty="0"/>
              <a:t>(313): Constantino decreta libertad de culto en el Imperio romano, cesan las persecuciones a los cristianos.</a:t>
            </a:r>
          </a:p>
          <a:p>
            <a:r>
              <a:rPr lang="es-AR" b="1" dirty="0"/>
              <a:t>Concilios s. IV </a:t>
            </a:r>
            <a:r>
              <a:rPr lang="es-AR" dirty="0"/>
              <a:t>(Nicea, Constantinopla, Calcedonia): fijación del dogma en cuestiones trinitarias</a:t>
            </a:r>
          </a:p>
          <a:p>
            <a:r>
              <a:rPr lang="es-AR" b="1" dirty="0"/>
              <a:t>P. Griega</a:t>
            </a:r>
            <a:r>
              <a:rPr lang="es-AR" dirty="0"/>
              <a:t>: San Basilio, San Gregorio Nacianceno (s. IV).</a:t>
            </a:r>
          </a:p>
          <a:p>
            <a:r>
              <a:rPr lang="es-AR" b="1" dirty="0"/>
              <a:t>P. Latina</a:t>
            </a:r>
            <a:r>
              <a:rPr lang="es-AR" dirty="0"/>
              <a:t>: San Agustín (354-430)</a:t>
            </a:r>
          </a:p>
          <a:p>
            <a:r>
              <a:rPr lang="es-AR" b="1" dirty="0"/>
              <a:t>Neoplatonismo</a:t>
            </a:r>
            <a:r>
              <a:rPr lang="es-AR" dirty="0"/>
              <a:t>: Plotino (s. III), Porfirio (s. III); Proclo (s. IV)</a:t>
            </a:r>
          </a:p>
          <a:p>
            <a:r>
              <a:rPr lang="es-AR" b="1" dirty="0"/>
              <a:t>Año 529</a:t>
            </a:r>
            <a:r>
              <a:rPr lang="es-AR" dirty="0"/>
              <a:t>: cierre de la Academia platónica por el emperador Justiniano.</a:t>
            </a:r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0648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D4450-80C6-44FC-92D7-96B54357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Escolástica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FA4048-9BEF-4BCA-9878-6EB0DF5F5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9417"/>
            <a:ext cx="8915400" cy="4793673"/>
          </a:xfrm>
        </p:spPr>
        <p:txBody>
          <a:bodyPr>
            <a:normAutofit lnSpcReduction="10000"/>
          </a:bodyPr>
          <a:lstStyle/>
          <a:p>
            <a:endParaRPr lang="es-AR" dirty="0"/>
          </a:p>
          <a:p>
            <a:r>
              <a:rPr lang="es-AR" b="1" dirty="0"/>
              <a:t>Renacimiento Carolingio</a:t>
            </a:r>
            <a:r>
              <a:rPr lang="es-AR" dirty="0"/>
              <a:t>: desde fines del s VIII-fines siglo IX</a:t>
            </a:r>
          </a:p>
          <a:p>
            <a:r>
              <a:rPr lang="es-AR" b="1" dirty="0"/>
              <a:t>Escuelas</a:t>
            </a:r>
            <a:r>
              <a:rPr lang="es-AR" dirty="0"/>
              <a:t> monacales, catedralicias, palatinas: Chartres, Reims, Lyon, etc.</a:t>
            </a:r>
          </a:p>
          <a:p>
            <a:r>
              <a:rPr lang="es-AR" b="1" dirty="0"/>
              <a:t>Formación de la escolástica cristiana</a:t>
            </a:r>
            <a:r>
              <a:rPr lang="es-AR" dirty="0"/>
              <a:t>: s. XI – fines siglo XII (apogeo de la escolástica musulmana y judía)</a:t>
            </a:r>
          </a:p>
          <a:p>
            <a:r>
              <a:rPr lang="es-AR" b="1" dirty="0"/>
              <a:t>Apogeo de la Escolástica cristiana</a:t>
            </a:r>
            <a:r>
              <a:rPr lang="es-AR" dirty="0"/>
              <a:t>: s. XIII. </a:t>
            </a:r>
            <a:r>
              <a:rPr lang="es-AR" b="1" dirty="0"/>
              <a:t>Armonización fe/razón</a:t>
            </a:r>
          </a:p>
          <a:p>
            <a:r>
              <a:rPr lang="es-AR" dirty="0"/>
              <a:t>Surgen las </a:t>
            </a:r>
            <a:r>
              <a:rPr lang="es-AR" b="1" dirty="0"/>
              <a:t>órdenes mendicantes</a:t>
            </a:r>
            <a:r>
              <a:rPr lang="es-AR" dirty="0"/>
              <a:t> (pobreza de bienes materiales): Dominicos, tendencia aristotélica ( San Alberto, Sto. </a:t>
            </a:r>
            <a:r>
              <a:rPr lang="es-AR" b="1" dirty="0"/>
              <a:t>Tomás de Aquino</a:t>
            </a:r>
            <a:r>
              <a:rPr lang="es-AR" dirty="0"/>
              <a:t>) y Franciscanos, tendencia agustina y platónica (San Buenaventura, </a:t>
            </a:r>
            <a:r>
              <a:rPr lang="es-AR" dirty="0" err="1"/>
              <a:t>Duns</a:t>
            </a:r>
            <a:r>
              <a:rPr lang="es-AR" dirty="0"/>
              <a:t> Escoto). De ellas surgen maestros de las Universidades.</a:t>
            </a:r>
          </a:p>
          <a:p>
            <a:r>
              <a:rPr lang="es-AR" dirty="0"/>
              <a:t>Nacimiento de las </a:t>
            </a:r>
            <a:r>
              <a:rPr lang="es-AR" b="1" dirty="0"/>
              <a:t>Universidades</a:t>
            </a:r>
            <a:r>
              <a:rPr lang="es-AR" dirty="0"/>
              <a:t>: París (1208), Oxford (1214), Salamanca (1220) –en nuestro país la más antigua es la de Córdoba (1613).</a:t>
            </a:r>
          </a:p>
          <a:p>
            <a:r>
              <a:rPr lang="es-AR" b="1" dirty="0"/>
              <a:t>Decaimiento de la escolástica cristiana</a:t>
            </a:r>
            <a:r>
              <a:rPr lang="es-AR" dirty="0"/>
              <a:t>: s XIV. Guillermo de Ockham (Franciscano). </a:t>
            </a:r>
            <a:r>
              <a:rPr lang="es-AR" b="1" dirty="0"/>
              <a:t>Separación fe/razón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05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341CD-0562-4D0E-99DF-2AB5091B3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Escolástica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14D9C8-762F-4D68-AE4B-48FB3DCC1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Estructura de la Universidad Medieval</a:t>
            </a:r>
            <a:r>
              <a:rPr lang="es-AR" dirty="0"/>
              <a:t>: </a:t>
            </a:r>
          </a:p>
          <a:p>
            <a:pPr lvl="1"/>
            <a:r>
              <a:rPr lang="es-AR" b="1" dirty="0"/>
              <a:t>Artes liberales (lógica, música, retórica, aritmética, etc.)</a:t>
            </a:r>
            <a:r>
              <a:rPr lang="es-AR" dirty="0"/>
              <a:t>: estudio previo a la teología. Con la recepción del corpus aristotélico, en el siglo XIII se irá convirtiendo en facultad de filosofía. Difieren de las </a:t>
            </a:r>
            <a:r>
              <a:rPr lang="es-AR" i="1" dirty="0"/>
              <a:t>artes serviles</a:t>
            </a:r>
            <a:r>
              <a:rPr lang="es-AR" dirty="0"/>
              <a:t>.</a:t>
            </a:r>
          </a:p>
          <a:p>
            <a:pPr lvl="1"/>
            <a:r>
              <a:rPr lang="es-AR" b="1" dirty="0"/>
              <a:t>Teología</a:t>
            </a:r>
            <a:r>
              <a:rPr lang="es-AR" dirty="0"/>
              <a:t>: luego de cursar Artes.</a:t>
            </a:r>
          </a:p>
          <a:p>
            <a:pPr lvl="1"/>
            <a:r>
              <a:rPr lang="es-AR" dirty="0"/>
              <a:t>Derecho</a:t>
            </a:r>
          </a:p>
          <a:p>
            <a:pPr lvl="1"/>
            <a:r>
              <a:rPr lang="es-AR" dirty="0"/>
              <a:t>Medicina</a:t>
            </a:r>
          </a:p>
          <a:p>
            <a:endParaRPr lang="es-AR" dirty="0"/>
          </a:p>
          <a:p>
            <a:r>
              <a:rPr lang="es-AR" b="1" dirty="0" err="1"/>
              <a:t>Universitas</a:t>
            </a:r>
            <a:r>
              <a:rPr lang="es-AR" b="1" dirty="0"/>
              <a:t>:</a:t>
            </a:r>
            <a:r>
              <a:rPr lang="es-AR" dirty="0"/>
              <a:t> “</a:t>
            </a:r>
            <a:r>
              <a:rPr lang="es-AR" i="1" dirty="0" err="1"/>
              <a:t>universitas</a:t>
            </a:r>
            <a:r>
              <a:rPr lang="es-AR" i="1" dirty="0"/>
              <a:t> </a:t>
            </a:r>
            <a:r>
              <a:rPr lang="es-AR" i="1" dirty="0" err="1"/>
              <a:t>magistrorum</a:t>
            </a:r>
            <a:r>
              <a:rPr lang="es-AR" i="1" dirty="0"/>
              <a:t> et </a:t>
            </a:r>
            <a:r>
              <a:rPr lang="es-AR" i="1" dirty="0" err="1"/>
              <a:t>scholarium</a:t>
            </a:r>
            <a:r>
              <a:rPr lang="es-AR" i="1" dirty="0"/>
              <a:t>”… </a:t>
            </a:r>
            <a:r>
              <a:rPr lang="es-AR" dirty="0"/>
              <a:t>designa la reunión de maestros y estudiantes.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122298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F8BAC-FF2E-4EE9-81C8-9B9DB08D5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Escolástica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A94CA3-0931-4367-8657-1FE44E41D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Método de enseñanza:</a:t>
            </a:r>
          </a:p>
          <a:p>
            <a:pPr lvl="1"/>
            <a:r>
              <a:rPr lang="es-AR" b="1" dirty="0"/>
              <a:t>Lectio: </a:t>
            </a:r>
            <a:r>
              <a:rPr lang="es-AR" dirty="0"/>
              <a:t>lectura de una autoridad filosófica o teológica, esto da lugar a los </a:t>
            </a:r>
            <a:r>
              <a:rPr lang="es-AR" i="1" dirty="0"/>
              <a:t>Comentarios.</a:t>
            </a:r>
          </a:p>
          <a:p>
            <a:pPr lvl="1"/>
            <a:r>
              <a:rPr lang="es-AR" b="1" dirty="0" err="1"/>
              <a:t>Quaestio</a:t>
            </a:r>
            <a:r>
              <a:rPr lang="es-AR" b="1" dirty="0"/>
              <a:t>: </a:t>
            </a:r>
            <a:r>
              <a:rPr lang="es-AR" dirty="0"/>
              <a:t>surgen interrogantes sobre ciertos temas y se busca mayor inteligibilidad (ver. Suma Teológica de Tomás sobre las cinco vías de la existencia de Dios: planteo del tema/objeciones adversas/posiciones afirmativas/solución propia afirmativa). </a:t>
            </a:r>
            <a:endParaRPr lang="es-AR" b="1" dirty="0"/>
          </a:p>
          <a:p>
            <a:pPr lvl="1"/>
            <a:r>
              <a:rPr lang="es-AR" b="1" dirty="0" err="1"/>
              <a:t>Disputatio</a:t>
            </a:r>
            <a:r>
              <a:rPr lang="es-AR" b="1" dirty="0"/>
              <a:t>: </a:t>
            </a:r>
            <a:r>
              <a:rPr lang="es-AR" dirty="0"/>
              <a:t>discusiones públicas entre maestros y entre maestros y estudiantes.</a:t>
            </a:r>
          </a:p>
          <a:p>
            <a:pPr marL="457200" lvl="1" indent="0">
              <a:buNone/>
            </a:pPr>
            <a:endParaRPr lang="es-AR" dirty="0"/>
          </a:p>
          <a:p>
            <a:r>
              <a:rPr lang="es-AR" b="1" dirty="0"/>
              <a:t>Creación de Sumas: </a:t>
            </a:r>
            <a:r>
              <a:rPr lang="es-AR" dirty="0"/>
              <a:t>por ejemplo la </a:t>
            </a:r>
            <a:r>
              <a:rPr lang="es-AR" b="1" dirty="0"/>
              <a:t>Suma Teológica </a:t>
            </a:r>
            <a:r>
              <a:rPr lang="es-AR" dirty="0"/>
              <a:t>de Tomás de Aquino.</a:t>
            </a:r>
          </a:p>
          <a:p>
            <a:pPr lvl="1"/>
            <a:endParaRPr lang="es-AR" dirty="0"/>
          </a:p>
          <a:p>
            <a:pPr lvl="1"/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1567847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488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Patrística y Escolástica</vt:lpstr>
      <vt:lpstr>Patrística - siglos II-V (d.C.)</vt:lpstr>
      <vt:lpstr>Escolástica</vt:lpstr>
      <vt:lpstr>Escolástica</vt:lpstr>
      <vt:lpstr>Escolástica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Patrística y Escolástica</dc:title>
  <dc:creator>Luis</dc:creator>
  <cp:lastModifiedBy>Luis</cp:lastModifiedBy>
  <cp:revision>8</cp:revision>
  <dcterms:created xsi:type="dcterms:W3CDTF">2018-09-14T11:18:01Z</dcterms:created>
  <dcterms:modified xsi:type="dcterms:W3CDTF">2018-09-14T12:26:01Z</dcterms:modified>
</cp:coreProperties>
</file>