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9" r:id="rId4"/>
    <p:sldId id="267" r:id="rId5"/>
    <p:sldId id="261" r:id="rId6"/>
    <p:sldId id="256" r:id="rId7"/>
    <p:sldId id="257" r:id="rId8"/>
    <p:sldId id="258" r:id="rId9"/>
    <p:sldId id="264" r:id="rId10"/>
    <p:sldId id="266" r:id="rId1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13B17F-8310-44AB-AC4A-5F2717D7670B}" v="3" dt="2025-06-17T12:53:59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pelari Luis Gabriel" userId="eb662f81-1c86-446f-b32f-5c7500fb7fee" providerId="ADAL" clId="{0A13B17F-8310-44AB-AC4A-5F2717D7670B}"/>
    <pc:docChg chg="custSel addSld delSld modSld">
      <pc:chgData name="Capelari Luis Gabriel" userId="eb662f81-1c86-446f-b32f-5c7500fb7fee" providerId="ADAL" clId="{0A13B17F-8310-44AB-AC4A-5F2717D7670B}" dt="2025-06-17T12:55:51.417" v="730" actId="20577"/>
      <pc:docMkLst>
        <pc:docMk/>
      </pc:docMkLst>
      <pc:sldChg chg="del">
        <pc:chgData name="Capelari Luis Gabriel" userId="eb662f81-1c86-446f-b32f-5c7500fb7fee" providerId="ADAL" clId="{0A13B17F-8310-44AB-AC4A-5F2717D7670B}" dt="2025-06-17T12:38:02.207" v="310" actId="47"/>
        <pc:sldMkLst>
          <pc:docMk/>
          <pc:sldMk cId="1615312490" sldId="260"/>
        </pc:sldMkLst>
      </pc:sldChg>
      <pc:sldChg chg="modSp mod">
        <pc:chgData name="Capelari Luis Gabriel" userId="eb662f81-1c86-446f-b32f-5c7500fb7fee" providerId="ADAL" clId="{0A13B17F-8310-44AB-AC4A-5F2717D7670B}" dt="2025-06-17T12:37:27.271" v="309" actId="20577"/>
        <pc:sldMkLst>
          <pc:docMk/>
          <pc:sldMk cId="1163695372" sldId="263"/>
        </pc:sldMkLst>
        <pc:spChg chg="mod">
          <ac:chgData name="Capelari Luis Gabriel" userId="eb662f81-1c86-446f-b32f-5c7500fb7fee" providerId="ADAL" clId="{0A13B17F-8310-44AB-AC4A-5F2717D7670B}" dt="2025-06-17T12:34:52.367" v="111" actId="20577"/>
          <ac:spMkLst>
            <pc:docMk/>
            <pc:sldMk cId="1163695372" sldId="263"/>
            <ac:spMk id="5" creationId="{DE7D035C-2FB9-46D9-9D37-D5543A5B6204}"/>
          </ac:spMkLst>
        </pc:spChg>
        <pc:spChg chg="mod">
          <ac:chgData name="Capelari Luis Gabriel" userId="eb662f81-1c86-446f-b32f-5c7500fb7fee" providerId="ADAL" clId="{0A13B17F-8310-44AB-AC4A-5F2717D7670B}" dt="2025-06-17T12:37:27.271" v="309" actId="20577"/>
          <ac:spMkLst>
            <pc:docMk/>
            <pc:sldMk cId="1163695372" sldId="263"/>
            <ac:spMk id="6" creationId="{37490A00-680B-4A25-9D28-74E25A81E678}"/>
          </ac:spMkLst>
        </pc:spChg>
      </pc:sldChg>
      <pc:sldChg chg="addSp modSp new mod">
        <pc:chgData name="Capelari Luis Gabriel" userId="eb662f81-1c86-446f-b32f-5c7500fb7fee" providerId="ADAL" clId="{0A13B17F-8310-44AB-AC4A-5F2717D7670B}" dt="2025-06-17T12:55:51.417" v="730" actId="20577"/>
        <pc:sldMkLst>
          <pc:docMk/>
          <pc:sldMk cId="862876683" sldId="267"/>
        </pc:sldMkLst>
        <pc:spChg chg="add mod">
          <ac:chgData name="Capelari Luis Gabriel" userId="eb662f81-1c86-446f-b32f-5c7500fb7fee" providerId="ADAL" clId="{0A13B17F-8310-44AB-AC4A-5F2717D7670B}" dt="2025-06-17T12:55:51.417" v="730" actId="20577"/>
          <ac:spMkLst>
            <pc:docMk/>
            <pc:sldMk cId="862876683" sldId="267"/>
            <ac:spMk id="3" creationId="{F19F426A-7339-F78E-492B-2FFEAA4901D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AE556-C72D-4681-8E5F-92D1B84E3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7279F8-F587-4C52-A006-CA64E8AE5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6B85CF-850C-4E6C-A437-9AA21958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238CC1-51A7-47D6-B06A-55A28B79A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3B4D3E-3DA3-4DC2-813E-1A38D0AD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746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1D24FF-4DFC-47E3-8860-54CFBED8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FD6340-E4C4-463A-9B15-EB5EDCA16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F34B00-BE16-472B-9BDD-2086D7C1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E6DBA6-56C4-47DB-8CC9-A73095B4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BCB9D6-0DAA-45D4-9CEF-8F9119BE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6783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40999E-1E5A-4DD1-9844-790B163539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5E0FD6-D10A-4C0C-B040-3337999A1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A38E56-C0C3-4C99-92C2-9DDBB2B06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2B4953-2D03-499F-9EF7-78C3E9686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42678E-142B-4EB9-BF6D-3438A470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112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F5C832-D273-43BB-84B0-D5AB06D0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A15E7D-80A6-4C9D-932F-F289388B9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63D8A7-88AC-4A06-BF32-7C2686618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E79D4A-F57C-4628-A2F5-558B93B78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86F610-18C9-493D-8D83-89BDDE7C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506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A38FC-E6F8-431E-AA32-3143D46F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3F4B8B-A10D-4F66-9149-6D94A1E6C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B7D329-650F-4030-8B8F-E9E6ECE7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4A76C1-17C1-42B6-859D-DB54C49F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0EC507-A2CC-47A7-AADB-3306281C2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485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81464-FC67-4918-BD1B-C01CE1623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2E5CF1-A61C-4415-9D9B-3D1807DD98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0B5EA7-4B4F-4C23-A26C-FE38884EE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4BE9E5-FA34-4E72-94EC-4B9EC370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B2BDD0-327C-4C5D-AC51-F014702A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88EECC-54E4-48B5-8439-3E000F2F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320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419F9-6A69-4382-A3DA-C8BED86D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20CABB-9850-4BBC-99D5-6985D58BF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F9A04-D438-4C81-9DF0-A1001E262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7567D0-BA3D-4E37-A764-E0390AA9AC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887A13-6B60-4078-9C73-179D02C2D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2461A7-2A67-4459-88AA-7D643B15E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4DAAF4-D87E-4492-AD86-F61D45B4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0EFC66-60CF-4D09-AF11-31FDF4003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753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4BFFB-FFAA-4ED7-B643-A51F438E8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800316-A54F-40D9-84B7-66A7805C9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13854AB-B86B-4FCD-A7F1-0F330CD4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004C58-3FA8-4914-BA94-86DBB70B0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914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EDF71E3-89DC-4E2C-ABF0-44C960F7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F2CAD2E-89DA-41DE-976E-1A431F5D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9755E9-C87B-4AF4-8B50-45594A24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905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0E88D-0E3B-4B5A-B7A0-C12A498E6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248143-53E8-4FCA-A95C-14CA81F4A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EBEC76-D5C3-4402-A976-1E42278C8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C4FE43-3B8B-43F0-AE1D-38B6016DE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7F080F-C943-42D9-97DA-4CC1A5A15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84CDDF-3EC6-45BF-A210-6538FC252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739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F5F66-1782-4068-92C2-A92842D25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F3837CD-87BC-449B-B47E-B9E945048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737178-256A-4BB5-964E-6ECEA4CC7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0BEDC0-7B93-49BD-99D0-70839B962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7B0A20-B99F-4724-94B7-0D865DC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53B576-1A9F-4F22-A472-1E237EF0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417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C232D2-A72B-496E-8BF0-5AF8B03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528FA5-FD8D-4DA0-A8ED-0002F7AA0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5D5978-A570-48B7-BBB7-FDF8CEB7B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C33DD-7D47-49E3-AEE2-C39B547AC283}" type="datetimeFigureOut">
              <a:rPr lang="es-AR" smtClean="0"/>
              <a:t>17/6/2025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11A61B-633A-4F39-B9D7-ABB5F34C5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05A154-D36C-4F66-824B-8FC059729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0B0A4-9DD4-4C3A-85F4-36CDD00122C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322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2C51E121-B556-4D7D-9B5F-79020A51DCF0}"/>
              </a:ext>
            </a:extLst>
          </p:cNvPr>
          <p:cNvSpPr txBox="1"/>
          <p:nvPr/>
        </p:nvSpPr>
        <p:spPr>
          <a:xfrm>
            <a:off x="2771301" y="4146310"/>
            <a:ext cx="5709721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>
                <a:solidFill>
                  <a:schemeClr val="tx2"/>
                </a:solidFill>
              </a:rPr>
              <a:t>Antropología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contemporánea</a:t>
            </a:r>
            <a:r>
              <a:rPr lang="en-US" sz="2400" dirty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“</a:t>
            </a:r>
            <a:r>
              <a:rPr lang="en-US" sz="2400" dirty="0" err="1">
                <a:solidFill>
                  <a:schemeClr val="tx2"/>
                </a:solidFill>
              </a:rPr>
              <a:t>Frente</a:t>
            </a:r>
            <a:r>
              <a:rPr lang="en-US" sz="2400" dirty="0">
                <a:solidFill>
                  <a:schemeClr val="tx2"/>
                </a:solidFill>
              </a:rPr>
              <a:t> al </a:t>
            </a:r>
            <a:r>
              <a:rPr lang="en-US" sz="2400" dirty="0" err="1">
                <a:solidFill>
                  <a:schemeClr val="tx2"/>
                </a:solidFill>
              </a:rPr>
              <a:t>intelectualismo</a:t>
            </a:r>
            <a:r>
              <a:rPr lang="en-US" sz="2400" dirty="0">
                <a:solidFill>
                  <a:schemeClr val="tx2"/>
                </a:solidFill>
              </a:rPr>
              <a:t> y al </a:t>
            </a:r>
            <a:r>
              <a:rPr lang="en-US" sz="2400" dirty="0" err="1">
                <a:solidFill>
                  <a:schemeClr val="tx2"/>
                </a:solidFill>
              </a:rPr>
              <a:t>psicologismo</a:t>
            </a:r>
            <a:r>
              <a:rPr lang="en-US" sz="2400" dirty="0">
                <a:solidFill>
                  <a:schemeClr val="tx2"/>
                </a:solidFill>
              </a:rPr>
              <a:t> se </a:t>
            </a:r>
            <a:r>
              <a:rPr lang="en-US" sz="2400" dirty="0" err="1">
                <a:solidFill>
                  <a:schemeClr val="tx2"/>
                </a:solidFill>
              </a:rPr>
              <a:t>sitúa</a:t>
            </a:r>
            <a:r>
              <a:rPr lang="en-US" sz="2400" dirty="0">
                <a:solidFill>
                  <a:schemeClr val="tx2"/>
                </a:solidFill>
              </a:rPr>
              <a:t> la </a:t>
            </a:r>
            <a:r>
              <a:rPr lang="en-US" sz="2400" dirty="0" err="1">
                <a:solidFill>
                  <a:schemeClr val="tx2"/>
                </a:solidFill>
              </a:rPr>
              <a:t>nueva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antropología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inspirada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en</a:t>
            </a:r>
            <a:r>
              <a:rPr lang="en-US" sz="2400" dirty="0">
                <a:solidFill>
                  <a:schemeClr val="tx2"/>
                </a:solidFill>
              </a:rPr>
              <a:t> la idea de </a:t>
            </a:r>
            <a:r>
              <a:rPr lang="en-US" sz="2400" dirty="0" err="1">
                <a:solidFill>
                  <a:schemeClr val="tx2"/>
                </a:solidFill>
              </a:rPr>
              <a:t>existencia</a:t>
            </a:r>
            <a:r>
              <a:rPr lang="en-US" sz="2400" dirty="0">
                <a:solidFill>
                  <a:schemeClr val="tx2"/>
                </a:solidFill>
              </a:rPr>
              <a:t>. </a:t>
            </a:r>
            <a:r>
              <a:rPr lang="en-US" sz="2400" dirty="0" err="1">
                <a:solidFill>
                  <a:schemeClr val="tx2"/>
                </a:solidFill>
              </a:rPr>
              <a:t>En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esta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interpretación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recobran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su</a:t>
            </a:r>
            <a:r>
              <a:rPr lang="en-US" sz="2400" dirty="0">
                <a:solidFill>
                  <a:schemeClr val="tx2"/>
                </a:solidFill>
              </a:rPr>
              <a:t> valor real la </a:t>
            </a:r>
            <a:r>
              <a:rPr lang="en-US" sz="2400" dirty="0" err="1">
                <a:solidFill>
                  <a:schemeClr val="tx2"/>
                </a:solidFill>
              </a:rPr>
              <a:t>alteridad</a:t>
            </a:r>
            <a:r>
              <a:rPr lang="en-US" sz="2400" dirty="0">
                <a:solidFill>
                  <a:schemeClr val="tx2"/>
                </a:solidFill>
              </a:rPr>
              <a:t> y la </a:t>
            </a:r>
            <a:r>
              <a:rPr lang="en-US" sz="2400" dirty="0" err="1">
                <a:solidFill>
                  <a:schemeClr val="tx2"/>
                </a:solidFill>
              </a:rPr>
              <a:t>comunicabilidad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como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dimensiones</a:t>
            </a:r>
            <a:r>
              <a:rPr lang="en-US" sz="2400" dirty="0">
                <a:solidFill>
                  <a:schemeClr val="tx2"/>
                </a:solidFill>
              </a:rPr>
              <a:t> y </a:t>
            </a:r>
            <a:r>
              <a:rPr lang="en-US" sz="2400" dirty="0" err="1">
                <a:solidFill>
                  <a:schemeClr val="tx2"/>
                </a:solidFill>
              </a:rPr>
              <a:t>constitutivos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esenciales</a:t>
            </a:r>
            <a:r>
              <a:rPr lang="en-US" sz="2400" dirty="0">
                <a:solidFill>
                  <a:schemeClr val="tx2"/>
                </a:solidFill>
              </a:rPr>
              <a:t> del hombre integral” (de </a:t>
            </a:r>
            <a:r>
              <a:rPr lang="en-US" sz="2400" dirty="0" err="1">
                <a:solidFill>
                  <a:schemeClr val="tx2"/>
                </a:solidFill>
              </a:rPr>
              <a:t>Sahagún</a:t>
            </a:r>
            <a:r>
              <a:rPr lang="en-US" sz="2400" dirty="0">
                <a:solidFill>
                  <a:schemeClr val="tx2"/>
                </a:solidFill>
              </a:rPr>
              <a:t> Lucas, </a:t>
            </a:r>
            <a:r>
              <a:rPr lang="en-US" sz="2400" i="1" dirty="0">
                <a:solidFill>
                  <a:schemeClr val="tx2"/>
                </a:solidFill>
              </a:rPr>
              <a:t>Las </a:t>
            </a:r>
            <a:r>
              <a:rPr lang="en-US" sz="2400" i="1" dirty="0" err="1">
                <a:solidFill>
                  <a:schemeClr val="tx2"/>
                </a:solidFill>
              </a:rPr>
              <a:t>dimensiones</a:t>
            </a:r>
            <a:r>
              <a:rPr lang="en-US" sz="2400" i="1" dirty="0">
                <a:solidFill>
                  <a:schemeClr val="tx2"/>
                </a:solidFill>
              </a:rPr>
              <a:t> del hombre,</a:t>
            </a:r>
            <a:r>
              <a:rPr lang="en-US" sz="2400" dirty="0">
                <a:solidFill>
                  <a:schemeClr val="tx2"/>
                </a:solidFill>
              </a:rPr>
              <a:t> p. 173)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962B4B7D-644E-47B4-88F9-42D428564C5E}"/>
              </a:ext>
            </a:extLst>
          </p:cNvPr>
          <p:cNvSpPr txBox="1"/>
          <p:nvPr/>
        </p:nvSpPr>
        <p:spPr>
          <a:xfrm>
            <a:off x="4147930" y="1377532"/>
            <a:ext cx="588396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AR" sz="2000" dirty="0"/>
              <a:t>Dos vías: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s-AR" sz="2000" dirty="0"/>
              <a:t>Centrada en un yo autosuficiente. Primacía de la relación epistémica sujeto-objeto. (caracteriza a la filosofía moderna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s-AR" sz="2000" dirty="0"/>
              <a:t>Primacía de la relación con el otro. Responsabilidad y realización relacional. (irrumpe con la filosofía contemporánea)</a:t>
            </a:r>
          </a:p>
        </p:txBody>
      </p:sp>
    </p:spTree>
    <p:extLst>
      <p:ext uri="{BB962C8B-B14F-4D97-AF65-F5344CB8AC3E}">
        <p14:creationId xmlns:p14="http://schemas.microsoft.com/office/powerpoint/2010/main" val="3872781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3B34A38-FDEA-46BF-8B39-8EA662B79A9E}"/>
              </a:ext>
            </a:extLst>
          </p:cNvPr>
          <p:cNvSpPr txBox="1"/>
          <p:nvPr/>
        </p:nvSpPr>
        <p:spPr>
          <a:xfrm>
            <a:off x="437323" y="396083"/>
            <a:ext cx="11343860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/>
              <a:t>Sobre la Totalidad y el  Infinito  en </a:t>
            </a:r>
            <a:r>
              <a:rPr lang="es-AR" sz="2400" b="1" dirty="0" err="1"/>
              <a:t>Levinas</a:t>
            </a:r>
            <a:r>
              <a:rPr lang="es-AR" sz="2400" b="1" dirty="0"/>
              <a:t>  </a:t>
            </a:r>
          </a:p>
          <a:p>
            <a:pPr algn="ctr"/>
            <a:endParaRPr lang="es-AR" sz="2400" b="1" dirty="0"/>
          </a:p>
          <a:p>
            <a:endParaRPr lang="es-AR" sz="2000" dirty="0"/>
          </a:p>
          <a:p>
            <a:r>
              <a:rPr lang="es-AR" sz="2000" dirty="0"/>
              <a:t>Pensamiento occidental, </a:t>
            </a:r>
          </a:p>
          <a:p>
            <a:r>
              <a:rPr lang="es-AR" sz="2000" dirty="0"/>
              <a:t>de Parménides a Hegel              filosofías de la </a:t>
            </a:r>
            <a:r>
              <a:rPr lang="es-AR" sz="2000" b="1" u="sng" dirty="0"/>
              <a:t>Totalidad</a:t>
            </a:r>
            <a:r>
              <a:rPr lang="es-AR" sz="2000" dirty="0"/>
              <a:t>: privilegio de lo Uno sobre lo Múltiple, del concepto</a:t>
            </a:r>
          </a:p>
          <a:p>
            <a:r>
              <a:rPr lang="es-AR" sz="2000" dirty="0"/>
              <a:t>                                                        sobre lo individual, de lo Mismo sobre lo Otro (lo Diferente), de lo Neutro</a:t>
            </a:r>
          </a:p>
          <a:p>
            <a:r>
              <a:rPr lang="es-AR" sz="2000" dirty="0"/>
              <a:t>                                                       sobre lo Personal.</a:t>
            </a:r>
          </a:p>
          <a:p>
            <a:r>
              <a:rPr lang="es-AR" sz="2000" dirty="0"/>
              <a:t>                                                        Dificultad para penar la </a:t>
            </a:r>
            <a:r>
              <a:rPr lang="es-AR" sz="2000" b="1" dirty="0"/>
              <a:t>diferencia</a:t>
            </a:r>
            <a:r>
              <a:rPr lang="es-AR" sz="2000" dirty="0"/>
              <a:t> y lo </a:t>
            </a:r>
            <a:r>
              <a:rPr lang="es-AR" sz="2000" b="1" dirty="0"/>
              <a:t>diferente </a:t>
            </a:r>
            <a:r>
              <a:rPr lang="es-AR" sz="2000" i="1" dirty="0"/>
              <a:t>en sí mismo</a:t>
            </a:r>
            <a:r>
              <a:rPr lang="es-AR" sz="2000" dirty="0"/>
              <a:t>.</a:t>
            </a:r>
          </a:p>
          <a:p>
            <a:endParaRPr lang="es-AR" sz="2000" dirty="0"/>
          </a:p>
          <a:p>
            <a:endParaRPr lang="es-AR" sz="2000" dirty="0"/>
          </a:p>
          <a:p>
            <a:r>
              <a:rPr lang="es-AR" sz="2000" dirty="0"/>
              <a:t>                               </a:t>
            </a:r>
            <a:r>
              <a:rPr lang="es-AR" sz="2000" b="1" u="sng" dirty="0"/>
              <a:t>Totalidad</a:t>
            </a:r>
            <a:r>
              <a:rPr lang="es-AR" sz="2000" u="sng" dirty="0"/>
              <a:t> </a:t>
            </a:r>
            <a:r>
              <a:rPr lang="es-AR" sz="2000" dirty="0"/>
              <a:t>                       </a:t>
            </a:r>
            <a:r>
              <a:rPr lang="es-AR" sz="2000" b="1" u="sng" dirty="0"/>
              <a:t>Infinito</a:t>
            </a:r>
          </a:p>
          <a:p>
            <a:endParaRPr lang="es-AR" sz="2000" dirty="0"/>
          </a:p>
          <a:p>
            <a:endParaRPr lang="es-AR" sz="2000" dirty="0"/>
          </a:p>
          <a:p>
            <a:endParaRPr lang="es-AR" sz="2000" dirty="0"/>
          </a:p>
          <a:p>
            <a:r>
              <a:rPr lang="es-AR" sz="2000" dirty="0"/>
              <a:t>  </a:t>
            </a:r>
            <a:r>
              <a:rPr lang="es-AR" sz="2000" dirty="0" err="1"/>
              <a:t>Levinas</a:t>
            </a:r>
            <a:r>
              <a:rPr lang="es-AR" sz="2000" dirty="0"/>
              <a:t>                                       Pensar lo </a:t>
            </a:r>
            <a:r>
              <a:rPr lang="es-AR" sz="2000" b="1" u="sng" dirty="0"/>
              <a:t>Infinito</a:t>
            </a:r>
            <a:r>
              <a:rPr lang="es-AR" sz="2000" dirty="0"/>
              <a:t>: </a:t>
            </a:r>
            <a:r>
              <a:rPr lang="es-AR" sz="2000" i="1" dirty="0"/>
              <a:t>más allá </a:t>
            </a:r>
            <a:r>
              <a:rPr lang="es-AR" sz="2000" dirty="0"/>
              <a:t>de lo </a:t>
            </a:r>
            <a:r>
              <a:rPr lang="es-AR" sz="2000" dirty="0" err="1"/>
              <a:t>totalizable</a:t>
            </a:r>
            <a:r>
              <a:rPr lang="es-AR" sz="2000" dirty="0"/>
              <a:t> en la individualidad y</a:t>
            </a:r>
          </a:p>
          <a:p>
            <a:r>
              <a:rPr lang="es-AR" sz="2000" dirty="0"/>
              <a:t>                                                      multiplicidad de los </a:t>
            </a:r>
            <a:r>
              <a:rPr lang="es-AR" sz="2000" i="1" dirty="0"/>
              <a:t>rostros de las personas</a:t>
            </a:r>
            <a:r>
              <a:rPr lang="es-AR" sz="2000" dirty="0"/>
              <a:t>, que </a:t>
            </a:r>
            <a:r>
              <a:rPr lang="es-AR" sz="2000" i="1" dirty="0"/>
              <a:t>no pueden caer bajo el poder</a:t>
            </a:r>
          </a:p>
          <a:p>
            <a:r>
              <a:rPr lang="es-AR" sz="2000" dirty="0"/>
              <a:t>                                                      del sujeto cognoscente.</a:t>
            </a:r>
          </a:p>
          <a:p>
            <a:endParaRPr lang="es-AR" sz="2000" dirty="0"/>
          </a:p>
          <a:p>
            <a:endParaRPr lang="es-AR" sz="2000" dirty="0"/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 </a:t>
            </a: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80A78135-688D-432D-8094-EBAC085652A4}"/>
              </a:ext>
            </a:extLst>
          </p:cNvPr>
          <p:cNvSpPr/>
          <p:nvPr/>
        </p:nvSpPr>
        <p:spPr>
          <a:xfrm flipV="1">
            <a:off x="3008243" y="1873059"/>
            <a:ext cx="543339" cy="207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4" name="Flecha: a la izquierda y derecha 3">
            <a:extLst>
              <a:ext uri="{FF2B5EF4-FFF2-40B4-BE49-F238E27FC236}">
                <a16:creationId xmlns:a16="http://schemas.microsoft.com/office/drawing/2014/main" id="{FA098DBC-B337-418F-B3CD-64BE5F6573A5}"/>
              </a:ext>
            </a:extLst>
          </p:cNvPr>
          <p:cNvSpPr/>
          <p:nvPr/>
        </p:nvSpPr>
        <p:spPr>
          <a:xfrm>
            <a:off x="3558207" y="3690260"/>
            <a:ext cx="781878" cy="21960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55E56341-40E9-41EE-84B3-A1553B16505D}"/>
              </a:ext>
            </a:extLst>
          </p:cNvPr>
          <p:cNvSpPr/>
          <p:nvPr/>
        </p:nvSpPr>
        <p:spPr>
          <a:xfrm flipV="1">
            <a:off x="1795668" y="4928135"/>
            <a:ext cx="1484244" cy="207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543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39BCEE7C-1D9C-43AB-826F-E41306F1406E}"/>
              </a:ext>
            </a:extLst>
          </p:cNvPr>
          <p:cNvSpPr txBox="1"/>
          <p:nvPr/>
        </p:nvSpPr>
        <p:spPr>
          <a:xfrm>
            <a:off x="1963069" y="1648589"/>
            <a:ext cx="2695847" cy="891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solidFill>
                  <a:schemeClr val="tx2"/>
                </a:solidFill>
              </a:rPr>
              <a:t>    </a:t>
            </a:r>
            <a:r>
              <a:rPr lang="en-US" sz="3200" b="1" dirty="0" err="1">
                <a:solidFill>
                  <a:schemeClr val="tx2"/>
                </a:solidFill>
              </a:rPr>
              <a:t>Modernidad</a:t>
            </a:r>
            <a:endParaRPr lang="en-US" sz="3200" b="1" dirty="0">
              <a:solidFill>
                <a:schemeClr val="tx2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2A54C835-0098-417C-B022-B3D1A031FDBE}"/>
              </a:ext>
            </a:extLst>
          </p:cNvPr>
          <p:cNvSpPr/>
          <p:nvPr/>
        </p:nvSpPr>
        <p:spPr>
          <a:xfrm>
            <a:off x="4659069" y="1726360"/>
            <a:ext cx="99202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AA64ED7B-0A9C-47FF-8974-830F3D5842D5}"/>
              </a:ext>
            </a:extLst>
          </p:cNvPr>
          <p:cNvSpPr/>
          <p:nvPr/>
        </p:nvSpPr>
        <p:spPr>
          <a:xfrm rot="1905036">
            <a:off x="4572459" y="2387266"/>
            <a:ext cx="116509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E7D035C-2FB9-46D9-9D37-D5543A5B6204}"/>
              </a:ext>
            </a:extLst>
          </p:cNvPr>
          <p:cNvSpPr txBox="1"/>
          <p:nvPr/>
        </p:nvSpPr>
        <p:spPr>
          <a:xfrm>
            <a:off x="5651094" y="1646905"/>
            <a:ext cx="609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AR" sz="2400" b="1" u="sng" dirty="0"/>
              <a:t>Racionalismo</a:t>
            </a:r>
            <a:r>
              <a:rPr lang="es-AR" sz="2400" dirty="0"/>
              <a:t>: Descartes, </a:t>
            </a:r>
            <a:r>
              <a:rPr lang="es-AR" sz="2400" b="1" dirty="0"/>
              <a:t>Idealismo trascendental</a:t>
            </a:r>
            <a:r>
              <a:rPr lang="es-AR" sz="2400" dirty="0"/>
              <a:t>: Kant.    (“Yo pienso”)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7490A00-680B-4A25-9D28-74E25A81E678}"/>
              </a:ext>
            </a:extLst>
          </p:cNvPr>
          <p:cNvSpPr txBox="1"/>
          <p:nvPr/>
        </p:nvSpPr>
        <p:spPr>
          <a:xfrm>
            <a:off x="5673653" y="2668093"/>
            <a:ext cx="609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AR" sz="2400" b="1" u="sng" dirty="0"/>
              <a:t>Empirismo:</a:t>
            </a:r>
            <a:r>
              <a:rPr lang="es-AR" sz="2400" dirty="0"/>
              <a:t>   Hume.  (el “yo” no es una evidencia).</a:t>
            </a:r>
          </a:p>
        </p:txBody>
      </p:sp>
      <p:sp>
        <p:nvSpPr>
          <p:cNvPr id="8" name="Flecha: hacia abajo 7">
            <a:extLst>
              <a:ext uri="{FF2B5EF4-FFF2-40B4-BE49-F238E27FC236}">
                <a16:creationId xmlns:a16="http://schemas.microsoft.com/office/drawing/2014/main" id="{1758888E-2437-4798-B73A-602BADB92D38}"/>
              </a:ext>
            </a:extLst>
          </p:cNvPr>
          <p:cNvSpPr/>
          <p:nvPr/>
        </p:nvSpPr>
        <p:spPr>
          <a:xfrm>
            <a:off x="7265401" y="3689281"/>
            <a:ext cx="584776" cy="13388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F21FA85-E56A-4746-B4F2-136083EC666D}"/>
              </a:ext>
            </a:extLst>
          </p:cNvPr>
          <p:cNvSpPr txBox="1"/>
          <p:nvPr/>
        </p:nvSpPr>
        <p:spPr>
          <a:xfrm>
            <a:off x="4459497" y="5207880"/>
            <a:ext cx="5986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AR" sz="2400" dirty="0"/>
              <a:t>Pérdida del </a:t>
            </a:r>
            <a:r>
              <a:rPr lang="es-AR" sz="2400" b="1" dirty="0"/>
              <a:t>Yo</a:t>
            </a:r>
            <a:r>
              <a:rPr lang="es-AR" sz="2400" dirty="0"/>
              <a:t>. O más precisamente: </a:t>
            </a:r>
            <a:r>
              <a:rPr lang="es-AR" sz="2400" b="1" dirty="0"/>
              <a:t>Yo</a:t>
            </a:r>
            <a:r>
              <a:rPr lang="es-AR" sz="2400" dirty="0"/>
              <a:t> “vaciado de densidad humana y existencial”</a:t>
            </a:r>
          </a:p>
        </p:txBody>
      </p:sp>
    </p:spTree>
    <p:extLst>
      <p:ext uri="{BB962C8B-B14F-4D97-AF65-F5344CB8AC3E}">
        <p14:creationId xmlns:p14="http://schemas.microsoft.com/office/powerpoint/2010/main" val="116369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C9B29D38-28ED-4A13-9E3E-35530E0E6DD4}"/>
              </a:ext>
            </a:extLst>
          </p:cNvPr>
          <p:cNvSpPr/>
          <p:nvPr/>
        </p:nvSpPr>
        <p:spPr>
          <a:xfrm>
            <a:off x="450574" y="280826"/>
            <a:ext cx="10442713" cy="66132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      </a:t>
            </a:r>
            <a:r>
              <a:rPr lang="en-US" sz="2400" b="1" dirty="0">
                <a:solidFill>
                  <a:schemeClr val="tx2"/>
                </a:solidFill>
              </a:rPr>
              <a:t>René Descartes </a:t>
            </a:r>
            <a:r>
              <a:rPr lang="en-US" sz="2400" dirty="0">
                <a:solidFill>
                  <a:schemeClr val="tx2"/>
                </a:solidFill>
              </a:rPr>
              <a:t>(1596-1650), </a:t>
            </a:r>
            <a:r>
              <a:rPr lang="en-US" sz="2400" i="1" dirty="0" err="1">
                <a:solidFill>
                  <a:schemeClr val="tx2"/>
                </a:solidFill>
              </a:rPr>
              <a:t>Meditaciones</a:t>
            </a:r>
            <a:r>
              <a:rPr lang="en-US" sz="2400" i="1" dirty="0">
                <a:solidFill>
                  <a:schemeClr val="tx2"/>
                </a:solidFill>
              </a:rPr>
              <a:t> </a:t>
            </a:r>
            <a:r>
              <a:rPr lang="en-US" sz="2400" i="1" dirty="0" err="1">
                <a:solidFill>
                  <a:schemeClr val="tx2"/>
                </a:solidFill>
              </a:rPr>
              <a:t>Metafísicas</a:t>
            </a:r>
            <a:r>
              <a:rPr lang="en-US" sz="2400" i="1" dirty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tx2"/>
                </a:solidFill>
              </a:rPr>
              <a:t>Meditación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segunda</a:t>
            </a:r>
            <a:r>
              <a:rPr lang="en-US" sz="2400" dirty="0">
                <a:solidFill>
                  <a:schemeClr val="tx2"/>
                </a:solidFill>
              </a:rPr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                  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Para </a:t>
            </a:r>
            <a:r>
              <a:rPr lang="en-US" sz="2400" dirty="0" err="1">
                <a:solidFill>
                  <a:schemeClr val="tx2"/>
                </a:solidFill>
              </a:rPr>
              <a:t>pensar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YO</a:t>
            </a:r>
            <a:r>
              <a:rPr lang="en-US" sz="2400" dirty="0">
                <a:solidFill>
                  <a:schemeClr val="tx2"/>
                </a:solidFill>
              </a:rPr>
              <a:t>…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“</a:t>
            </a:r>
            <a:r>
              <a:rPr lang="en-US" sz="2400" dirty="0" err="1">
                <a:solidFill>
                  <a:schemeClr val="tx2"/>
                </a:solidFill>
              </a:rPr>
              <a:t>Ya</a:t>
            </a:r>
            <a:r>
              <a:rPr lang="en-US" sz="2400" dirty="0">
                <a:solidFill>
                  <a:schemeClr val="tx2"/>
                </a:solidFill>
              </a:rPr>
              <a:t> he </a:t>
            </a:r>
            <a:r>
              <a:rPr lang="en-US" sz="2400" dirty="0" err="1">
                <a:solidFill>
                  <a:schemeClr val="tx2"/>
                </a:solidFill>
              </a:rPr>
              <a:t>negado</a:t>
            </a:r>
            <a:r>
              <a:rPr lang="en-US" sz="2400" dirty="0">
                <a:solidFill>
                  <a:schemeClr val="tx2"/>
                </a:solidFill>
              </a:rPr>
              <a:t> que </a:t>
            </a:r>
            <a:r>
              <a:rPr lang="en-US" sz="2400" dirty="0" err="1">
                <a:solidFill>
                  <a:schemeClr val="tx2"/>
                </a:solidFill>
              </a:rPr>
              <a:t>yo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tenga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sentidos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cuerpo</a:t>
            </a:r>
            <a:r>
              <a:rPr lang="en-US" sz="2400" dirty="0">
                <a:solidFill>
                  <a:schemeClr val="tx2"/>
                </a:solidFill>
              </a:rPr>
              <a:t>. Con </a:t>
            </a:r>
            <a:r>
              <a:rPr lang="en-US" sz="2400" dirty="0" err="1">
                <a:solidFill>
                  <a:schemeClr val="tx2"/>
                </a:solidFill>
              </a:rPr>
              <a:t>todo</a:t>
            </a:r>
            <a:r>
              <a:rPr lang="en-US" sz="2400" dirty="0">
                <a:solidFill>
                  <a:schemeClr val="tx2"/>
                </a:solidFill>
              </a:rPr>
              <a:t> , </a:t>
            </a:r>
            <a:r>
              <a:rPr lang="en-US" sz="2400" dirty="0" err="1">
                <a:solidFill>
                  <a:schemeClr val="tx2"/>
                </a:solidFill>
              </a:rPr>
              <a:t>titubeo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pues</a:t>
            </a:r>
            <a:r>
              <a:rPr lang="en-US" sz="2400" dirty="0">
                <a:solidFill>
                  <a:schemeClr val="tx2"/>
                </a:solidFill>
              </a:rPr>
              <a:t> ¿</a:t>
            </a:r>
            <a:r>
              <a:rPr lang="en-US" sz="2400" dirty="0" err="1">
                <a:solidFill>
                  <a:schemeClr val="tx2"/>
                </a:solidFill>
              </a:rPr>
              <a:t>qué</a:t>
            </a:r>
            <a:r>
              <a:rPr lang="en-US" sz="2400" dirty="0">
                <a:solidFill>
                  <a:schemeClr val="tx2"/>
                </a:solidFill>
              </a:rPr>
              <a:t> se </a:t>
            </a:r>
            <a:r>
              <a:rPr lang="en-US" sz="2400" dirty="0" err="1">
                <a:solidFill>
                  <a:schemeClr val="tx2"/>
                </a:solidFill>
              </a:rPr>
              <a:t>sigue</a:t>
            </a:r>
            <a:r>
              <a:rPr lang="en-US" sz="2400" dirty="0">
                <a:solidFill>
                  <a:schemeClr val="tx2"/>
                </a:solidFill>
              </a:rPr>
              <a:t> de </a:t>
            </a:r>
            <a:r>
              <a:rPr lang="en-US" sz="2400" dirty="0" err="1">
                <a:solidFill>
                  <a:schemeClr val="tx2"/>
                </a:solidFill>
              </a:rPr>
              <a:t>eso</a:t>
            </a:r>
            <a:r>
              <a:rPr lang="en-US" sz="2400" dirty="0">
                <a:solidFill>
                  <a:schemeClr val="tx2"/>
                </a:solidFill>
              </a:rPr>
              <a:t>? ¿Soy tan </a:t>
            </a:r>
            <a:r>
              <a:rPr lang="en-US" sz="2400" dirty="0" err="1">
                <a:solidFill>
                  <a:schemeClr val="tx2"/>
                </a:solidFill>
              </a:rPr>
              <a:t>dependiente</a:t>
            </a:r>
            <a:r>
              <a:rPr lang="en-US" sz="2400" dirty="0">
                <a:solidFill>
                  <a:schemeClr val="tx2"/>
                </a:solidFill>
              </a:rPr>
              <a:t> del </a:t>
            </a:r>
            <a:r>
              <a:rPr lang="en-US" sz="2400" dirty="0" err="1">
                <a:solidFill>
                  <a:schemeClr val="tx2"/>
                </a:solidFill>
              </a:rPr>
              <a:t>cuerpo</a:t>
            </a:r>
            <a:r>
              <a:rPr lang="en-US" sz="2400" dirty="0">
                <a:solidFill>
                  <a:schemeClr val="tx2"/>
                </a:solidFill>
              </a:rPr>
              <a:t> y de los </a:t>
            </a:r>
            <a:r>
              <a:rPr lang="en-US" sz="2400" dirty="0" err="1">
                <a:solidFill>
                  <a:schemeClr val="tx2"/>
                </a:solidFill>
              </a:rPr>
              <a:t>sentidos</a:t>
            </a:r>
            <a:r>
              <a:rPr lang="en-US" sz="2400" dirty="0">
                <a:solidFill>
                  <a:schemeClr val="tx2"/>
                </a:solidFill>
              </a:rPr>
              <a:t> que, sin </a:t>
            </a:r>
            <a:r>
              <a:rPr lang="en-US" sz="2400" dirty="0" err="1">
                <a:solidFill>
                  <a:schemeClr val="tx2"/>
                </a:solidFill>
              </a:rPr>
              <a:t>ellos</a:t>
            </a:r>
            <a:r>
              <a:rPr lang="en-US" sz="2400" dirty="0">
                <a:solidFill>
                  <a:schemeClr val="tx2"/>
                </a:solidFill>
              </a:rPr>
              <a:t>, no </a:t>
            </a:r>
            <a:r>
              <a:rPr lang="en-US" sz="2400" dirty="0" err="1">
                <a:solidFill>
                  <a:schemeClr val="tx2"/>
                </a:solidFill>
              </a:rPr>
              <a:t>puedo</a:t>
            </a:r>
            <a:r>
              <a:rPr lang="en-US" sz="2400" dirty="0">
                <a:solidFill>
                  <a:schemeClr val="tx2"/>
                </a:solidFill>
              </a:rPr>
              <a:t> ser? </a:t>
            </a:r>
            <a:r>
              <a:rPr lang="en-US" sz="2400" dirty="0" err="1">
                <a:solidFill>
                  <a:schemeClr val="tx2"/>
                </a:solidFill>
              </a:rPr>
              <a:t>Ya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estoy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persuadido</a:t>
            </a:r>
            <a:r>
              <a:rPr lang="en-US" sz="2400" dirty="0">
                <a:solidFill>
                  <a:schemeClr val="tx2"/>
                </a:solidFill>
              </a:rPr>
              <a:t> de que </a:t>
            </a:r>
            <a:r>
              <a:rPr lang="en-US" sz="2400" b="1" dirty="0">
                <a:solidFill>
                  <a:schemeClr val="tx2"/>
                </a:solidFill>
              </a:rPr>
              <a:t>nada hay </a:t>
            </a:r>
            <a:r>
              <a:rPr lang="en-US" sz="2400" b="1" dirty="0" err="1">
                <a:solidFill>
                  <a:schemeClr val="tx2"/>
                </a:solidFill>
              </a:rPr>
              <a:t>en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el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mundo</a:t>
            </a:r>
            <a:r>
              <a:rPr lang="en-US" sz="2400" dirty="0">
                <a:solidFill>
                  <a:schemeClr val="tx2"/>
                </a:solidFill>
              </a:rPr>
              <a:t>; </a:t>
            </a:r>
            <a:r>
              <a:rPr lang="en-US" sz="2400" dirty="0" err="1">
                <a:solidFill>
                  <a:schemeClr val="tx2"/>
                </a:solidFill>
              </a:rPr>
              <a:t>ni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cielo</a:t>
            </a:r>
            <a:r>
              <a:rPr lang="en-US" sz="2400" dirty="0">
                <a:solidFill>
                  <a:schemeClr val="tx2"/>
                </a:solidFill>
              </a:rPr>
              <a:t> , </a:t>
            </a:r>
            <a:r>
              <a:rPr lang="en-US" sz="2400" dirty="0" err="1">
                <a:solidFill>
                  <a:schemeClr val="tx2"/>
                </a:solidFill>
              </a:rPr>
              <a:t>ni</a:t>
            </a:r>
            <a:r>
              <a:rPr lang="en-US" sz="2400" dirty="0">
                <a:solidFill>
                  <a:schemeClr val="tx2"/>
                </a:solidFill>
              </a:rPr>
              <a:t> tierra, </a:t>
            </a:r>
            <a:r>
              <a:rPr lang="en-US" sz="2400" dirty="0" err="1">
                <a:solidFill>
                  <a:schemeClr val="tx2"/>
                </a:solidFill>
              </a:rPr>
              <a:t>ni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espíritus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ni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cuerpos</a:t>
            </a:r>
            <a:r>
              <a:rPr lang="en-US" sz="2400" dirty="0">
                <a:solidFill>
                  <a:schemeClr val="tx2"/>
                </a:solidFill>
              </a:rPr>
              <a:t>, ¿y no </a:t>
            </a:r>
            <a:r>
              <a:rPr lang="en-US" sz="2400" dirty="0" err="1">
                <a:solidFill>
                  <a:schemeClr val="tx2"/>
                </a:solidFill>
              </a:rPr>
              <a:t>estoy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así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mismo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persuadido</a:t>
            </a:r>
            <a:r>
              <a:rPr lang="en-US" sz="2400" dirty="0">
                <a:solidFill>
                  <a:schemeClr val="tx2"/>
                </a:solidFill>
              </a:rPr>
              <a:t> de que </a:t>
            </a:r>
            <a:r>
              <a:rPr lang="en-US" sz="2400" dirty="0" err="1">
                <a:solidFill>
                  <a:schemeClr val="tx2"/>
                </a:solidFill>
              </a:rPr>
              <a:t>yo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tampoco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existo</a:t>
            </a:r>
            <a:r>
              <a:rPr lang="en-US" sz="2400" dirty="0">
                <a:solidFill>
                  <a:schemeClr val="tx2"/>
                </a:solidFill>
              </a:rPr>
              <a:t>? </a:t>
            </a:r>
            <a:r>
              <a:rPr lang="en-US" sz="2400" dirty="0" err="1">
                <a:solidFill>
                  <a:schemeClr val="tx2"/>
                </a:solidFill>
              </a:rPr>
              <a:t>Pues</a:t>
            </a:r>
            <a:r>
              <a:rPr lang="en-US" sz="2400" dirty="0">
                <a:solidFill>
                  <a:schemeClr val="tx2"/>
                </a:solidFill>
              </a:rPr>
              <a:t> no: </a:t>
            </a:r>
            <a:r>
              <a:rPr lang="en-US" sz="2400" dirty="0" err="1">
                <a:solidFill>
                  <a:schemeClr val="tx2"/>
                </a:solidFill>
              </a:rPr>
              <a:t>si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yo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estoy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persuadido</a:t>
            </a:r>
            <a:r>
              <a:rPr lang="en-US" sz="2400" dirty="0">
                <a:solidFill>
                  <a:schemeClr val="tx2"/>
                </a:solidFill>
              </a:rPr>
              <a:t> de algo, o </a:t>
            </a:r>
            <a:r>
              <a:rPr lang="en-US" sz="2400" dirty="0" err="1">
                <a:solidFill>
                  <a:schemeClr val="tx2"/>
                </a:solidFill>
              </a:rPr>
              <a:t>meramente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pienso</a:t>
            </a:r>
            <a:r>
              <a:rPr lang="en-US" sz="2400" dirty="0">
                <a:solidFill>
                  <a:schemeClr val="tx2"/>
                </a:solidFill>
              </a:rPr>
              <a:t> algo , es </a:t>
            </a:r>
            <a:r>
              <a:rPr lang="en-US" sz="2400" dirty="0" err="1">
                <a:solidFill>
                  <a:schemeClr val="tx2"/>
                </a:solidFill>
              </a:rPr>
              <a:t>porque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yo</a:t>
            </a:r>
            <a:r>
              <a:rPr lang="en-US" sz="2400" b="1" dirty="0">
                <a:solidFill>
                  <a:schemeClr val="tx2"/>
                </a:solidFill>
              </a:rPr>
              <a:t> soy</a:t>
            </a:r>
            <a:r>
              <a:rPr lang="en-US" sz="2400" dirty="0">
                <a:solidFill>
                  <a:schemeClr val="tx2"/>
                </a:solidFill>
              </a:rPr>
              <a:t>.”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¿Y </a:t>
            </a:r>
            <a:r>
              <a:rPr lang="en-US" sz="2400" dirty="0" err="1">
                <a:solidFill>
                  <a:schemeClr val="tx2"/>
                </a:solidFill>
              </a:rPr>
              <a:t>qué</a:t>
            </a:r>
            <a:r>
              <a:rPr lang="en-US" sz="2400" dirty="0">
                <a:solidFill>
                  <a:schemeClr val="tx2"/>
                </a:solidFill>
              </a:rPr>
              <a:t> hay de los OTROS?…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“Mas he </a:t>
            </a:r>
            <a:r>
              <a:rPr lang="en-US" sz="2400" dirty="0" err="1">
                <a:solidFill>
                  <a:schemeClr val="tx2"/>
                </a:solidFill>
              </a:rPr>
              <a:t>aquí</a:t>
            </a:r>
            <a:r>
              <a:rPr lang="en-US" sz="2400" dirty="0">
                <a:solidFill>
                  <a:schemeClr val="tx2"/>
                </a:solidFill>
              </a:rPr>
              <a:t> que, </a:t>
            </a:r>
            <a:r>
              <a:rPr lang="en-US" sz="2400" dirty="0" err="1">
                <a:solidFill>
                  <a:schemeClr val="tx2"/>
                </a:solidFill>
              </a:rPr>
              <a:t>desde</a:t>
            </a:r>
            <a:r>
              <a:rPr lang="en-US" sz="2400" dirty="0">
                <a:solidFill>
                  <a:schemeClr val="tx2"/>
                </a:solidFill>
              </a:rPr>
              <a:t> la </a:t>
            </a:r>
            <a:r>
              <a:rPr lang="en-US" sz="2400" dirty="0" err="1">
                <a:solidFill>
                  <a:schemeClr val="tx2"/>
                </a:solidFill>
              </a:rPr>
              <a:t>ventana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veo</a:t>
            </a:r>
            <a:r>
              <a:rPr lang="en-US" sz="2400" dirty="0">
                <a:solidFill>
                  <a:schemeClr val="tx2"/>
                </a:solidFill>
              </a:rPr>
              <a:t> pasar </a:t>
            </a:r>
            <a:r>
              <a:rPr lang="en-US" sz="2400" dirty="0" err="1">
                <a:solidFill>
                  <a:schemeClr val="tx2"/>
                </a:solidFill>
              </a:rPr>
              <a:t>unos</a:t>
            </a:r>
            <a:r>
              <a:rPr lang="en-US" sz="2400" dirty="0">
                <a:solidFill>
                  <a:schemeClr val="tx2"/>
                </a:solidFill>
              </a:rPr>
              <a:t> hombres por la </a:t>
            </a:r>
            <a:r>
              <a:rPr lang="en-US" sz="2400" dirty="0" err="1">
                <a:solidFill>
                  <a:schemeClr val="tx2"/>
                </a:solidFill>
              </a:rPr>
              <a:t>calle</a:t>
            </a:r>
            <a:r>
              <a:rPr lang="en-US" sz="2400" dirty="0">
                <a:solidFill>
                  <a:schemeClr val="tx2"/>
                </a:solidFill>
              </a:rPr>
              <a:t>: y </a:t>
            </a:r>
            <a:r>
              <a:rPr lang="en-US" sz="2400" dirty="0" err="1">
                <a:solidFill>
                  <a:schemeClr val="tx2"/>
                </a:solidFill>
              </a:rPr>
              <a:t>digo</a:t>
            </a:r>
            <a:r>
              <a:rPr lang="en-US" sz="2400" dirty="0">
                <a:solidFill>
                  <a:schemeClr val="tx2"/>
                </a:solidFill>
              </a:rPr>
              <a:t> que </a:t>
            </a:r>
            <a:r>
              <a:rPr lang="en-US" sz="2400" dirty="0" err="1">
                <a:solidFill>
                  <a:schemeClr val="tx2"/>
                </a:solidFill>
              </a:rPr>
              <a:t>veo</a:t>
            </a:r>
            <a:r>
              <a:rPr lang="en-US" sz="2400" dirty="0">
                <a:solidFill>
                  <a:schemeClr val="tx2"/>
                </a:solidFill>
              </a:rPr>
              <a:t> hombres, </a:t>
            </a:r>
            <a:r>
              <a:rPr lang="en-US" sz="2400" dirty="0" err="1">
                <a:solidFill>
                  <a:schemeClr val="tx2"/>
                </a:solidFill>
              </a:rPr>
              <a:t>como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cuando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digo</a:t>
            </a:r>
            <a:r>
              <a:rPr lang="en-US" sz="2400" dirty="0">
                <a:solidFill>
                  <a:schemeClr val="tx2"/>
                </a:solidFill>
              </a:rPr>
              <a:t> que </a:t>
            </a:r>
            <a:r>
              <a:rPr lang="en-US" sz="2400" dirty="0" err="1">
                <a:solidFill>
                  <a:schemeClr val="tx2"/>
                </a:solidFill>
              </a:rPr>
              <a:t>veo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cera</a:t>
            </a:r>
            <a:r>
              <a:rPr lang="en-US" sz="2400" dirty="0">
                <a:solidFill>
                  <a:schemeClr val="tx2"/>
                </a:solidFill>
              </a:rPr>
              <a:t>; sin embargo, lo que </a:t>
            </a:r>
            <a:r>
              <a:rPr lang="en-US" sz="2400" dirty="0" err="1">
                <a:solidFill>
                  <a:schemeClr val="tx2"/>
                </a:solidFill>
              </a:rPr>
              <a:t>en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realidad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veo</a:t>
            </a:r>
            <a:r>
              <a:rPr lang="en-US" sz="2400" dirty="0">
                <a:solidFill>
                  <a:schemeClr val="tx2"/>
                </a:solidFill>
              </a:rPr>
              <a:t> son sombreros y </a:t>
            </a:r>
            <a:r>
              <a:rPr lang="en-US" sz="2400" dirty="0" err="1">
                <a:solidFill>
                  <a:schemeClr val="tx2"/>
                </a:solidFill>
              </a:rPr>
              <a:t>capas</a:t>
            </a:r>
            <a:r>
              <a:rPr lang="en-US" sz="2400" dirty="0">
                <a:solidFill>
                  <a:schemeClr val="tx2"/>
                </a:solidFill>
              </a:rPr>
              <a:t>, que </a:t>
            </a:r>
            <a:r>
              <a:rPr lang="en-US" sz="2400" dirty="0" err="1">
                <a:solidFill>
                  <a:schemeClr val="tx2"/>
                </a:solidFill>
              </a:rPr>
              <a:t>muy</a:t>
            </a:r>
            <a:r>
              <a:rPr lang="en-US" sz="2400" dirty="0">
                <a:solidFill>
                  <a:schemeClr val="tx2"/>
                </a:solidFill>
              </a:rPr>
              <a:t> bien </a:t>
            </a:r>
            <a:r>
              <a:rPr lang="en-US" sz="2400" dirty="0" err="1">
                <a:solidFill>
                  <a:schemeClr val="tx2"/>
                </a:solidFill>
              </a:rPr>
              <a:t>podrían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ocultar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meros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autómatas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movidos</a:t>
            </a:r>
            <a:r>
              <a:rPr lang="en-US" sz="2400" dirty="0">
                <a:solidFill>
                  <a:schemeClr val="tx2"/>
                </a:solidFill>
              </a:rPr>
              <a:t> por </a:t>
            </a:r>
            <a:r>
              <a:rPr lang="en-US" sz="2400" dirty="0" err="1">
                <a:solidFill>
                  <a:schemeClr val="tx2"/>
                </a:solidFill>
              </a:rPr>
              <a:t>resortes</a:t>
            </a:r>
            <a:r>
              <a:rPr lang="en-US" sz="2400" dirty="0">
                <a:solidFill>
                  <a:schemeClr val="tx2"/>
                </a:solidFill>
              </a:rPr>
              <a:t>. Sin embargo, </a:t>
            </a:r>
            <a:r>
              <a:rPr lang="en-US" sz="2400" b="1" dirty="0" err="1">
                <a:solidFill>
                  <a:schemeClr val="tx2"/>
                </a:solidFill>
              </a:rPr>
              <a:t>pienso</a:t>
            </a:r>
            <a:r>
              <a:rPr lang="en-US" sz="2400" b="1" dirty="0">
                <a:solidFill>
                  <a:schemeClr val="tx2"/>
                </a:solidFill>
              </a:rPr>
              <a:t> que son hombres</a:t>
            </a:r>
            <a:r>
              <a:rPr lang="en-US" sz="2400" dirty="0">
                <a:solidFill>
                  <a:schemeClr val="tx2"/>
                </a:solidFill>
              </a:rPr>
              <a:t>, y de </a:t>
            </a:r>
            <a:r>
              <a:rPr lang="en-US" sz="2400" dirty="0" err="1">
                <a:solidFill>
                  <a:schemeClr val="tx2"/>
                </a:solidFill>
              </a:rPr>
              <a:t>este</a:t>
            </a:r>
            <a:r>
              <a:rPr lang="en-US" sz="2400" dirty="0">
                <a:solidFill>
                  <a:schemeClr val="tx2"/>
                </a:solidFill>
              </a:rPr>
              <a:t> modo </a:t>
            </a:r>
            <a:r>
              <a:rPr lang="en-US" sz="2400" dirty="0" err="1">
                <a:solidFill>
                  <a:schemeClr val="tx2"/>
                </a:solidFill>
              </a:rPr>
              <a:t>comprendo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mediante</a:t>
            </a:r>
            <a:r>
              <a:rPr lang="en-US" sz="2400" dirty="0">
                <a:solidFill>
                  <a:schemeClr val="tx2"/>
                </a:solidFill>
              </a:rPr>
              <a:t> la </a:t>
            </a:r>
            <a:r>
              <a:rPr lang="en-US" sz="2400" dirty="0" err="1">
                <a:solidFill>
                  <a:schemeClr val="tx2"/>
                </a:solidFill>
              </a:rPr>
              <a:t>facultad</a:t>
            </a:r>
            <a:r>
              <a:rPr lang="en-US" sz="2400" dirty="0">
                <a:solidFill>
                  <a:schemeClr val="tx2"/>
                </a:solidFill>
              </a:rPr>
              <a:t> de </a:t>
            </a:r>
            <a:r>
              <a:rPr lang="en-US" sz="2400" dirty="0" err="1">
                <a:solidFill>
                  <a:schemeClr val="tx2"/>
                </a:solidFill>
              </a:rPr>
              <a:t>juzgar</a:t>
            </a:r>
            <a:r>
              <a:rPr lang="en-US" sz="2400" dirty="0">
                <a:solidFill>
                  <a:schemeClr val="tx2"/>
                </a:solidFill>
              </a:rPr>
              <a:t>, que reside </a:t>
            </a:r>
            <a:r>
              <a:rPr lang="en-US" sz="2400" dirty="0" err="1">
                <a:solidFill>
                  <a:schemeClr val="tx2"/>
                </a:solidFill>
              </a:rPr>
              <a:t>en</a:t>
            </a:r>
            <a:r>
              <a:rPr lang="en-US" sz="2400" dirty="0">
                <a:solidFill>
                  <a:schemeClr val="tx2"/>
                </a:solidFill>
              </a:rPr>
              <a:t> mi </a:t>
            </a:r>
            <a:r>
              <a:rPr lang="en-US" sz="2400" dirty="0" err="1">
                <a:solidFill>
                  <a:schemeClr val="tx2"/>
                </a:solidFill>
              </a:rPr>
              <a:t>espíritu</a:t>
            </a:r>
            <a:r>
              <a:rPr lang="en-US" sz="2400" dirty="0">
                <a:solidFill>
                  <a:schemeClr val="tx2"/>
                </a:solidFill>
              </a:rPr>
              <a:t> , lo que </a:t>
            </a:r>
            <a:r>
              <a:rPr lang="en-US" sz="2400" dirty="0" err="1">
                <a:solidFill>
                  <a:schemeClr val="tx2"/>
                </a:solidFill>
              </a:rPr>
              <a:t>creía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ver</a:t>
            </a:r>
            <a:r>
              <a:rPr lang="en-US" sz="2400" dirty="0">
                <a:solidFill>
                  <a:schemeClr val="tx2"/>
                </a:solidFill>
              </a:rPr>
              <a:t> con los </a:t>
            </a:r>
            <a:r>
              <a:rPr lang="en-US" sz="2400" dirty="0" err="1">
                <a:solidFill>
                  <a:schemeClr val="tx2"/>
                </a:solidFill>
              </a:rPr>
              <a:t>ojos</a:t>
            </a:r>
            <a:r>
              <a:rPr lang="en-US" sz="2400" dirty="0">
                <a:solidFill>
                  <a:schemeClr val="tx2"/>
                </a:solidFill>
              </a:rPr>
              <a:t>.”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929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19F426A-7339-F78E-492B-2FFEAA4901DA}"/>
              </a:ext>
            </a:extLst>
          </p:cNvPr>
          <p:cNvSpPr txBox="1"/>
          <p:nvPr/>
        </p:nvSpPr>
        <p:spPr>
          <a:xfrm>
            <a:off x="3166785" y="1239702"/>
            <a:ext cx="609372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s-ES" sz="2800" b="1" dirty="0">
                <a:solidFill>
                  <a:schemeClr val="accent5">
                    <a:lumMod val="50000"/>
                  </a:schemeClr>
                </a:solidFill>
              </a:rPr>
              <a:t>Kant (1724 – 1804) </a:t>
            </a:r>
          </a:p>
          <a:p>
            <a:pPr marL="0" indent="0" algn="just">
              <a:buNone/>
            </a:pPr>
            <a:r>
              <a:rPr lang="es-ES" sz="2800" u="sng" dirty="0"/>
              <a:t>Sujeto trascendental</a:t>
            </a:r>
            <a:r>
              <a:rPr lang="es-ES" sz="2800" dirty="0"/>
              <a:t>: (trascendental significa “condición de posibilidad”)</a:t>
            </a:r>
          </a:p>
          <a:p>
            <a:pPr marL="0" indent="0" algn="just">
              <a:buNone/>
            </a:pPr>
            <a:r>
              <a:rPr lang="es-ES" sz="2800" dirty="0"/>
              <a:t>. La </a:t>
            </a:r>
            <a:r>
              <a:rPr lang="es-ES" sz="2800" b="1" dirty="0"/>
              <a:t>sensibilidad</a:t>
            </a:r>
            <a:r>
              <a:rPr lang="es-ES" sz="2800" dirty="0"/>
              <a:t> del sujeto  capta lo dado </a:t>
            </a:r>
            <a:r>
              <a:rPr lang="es-ES" sz="2800" u="sng" dirty="0"/>
              <a:t>espacial y temporalmente</a:t>
            </a:r>
            <a:r>
              <a:rPr lang="es-ES" sz="2800" dirty="0"/>
              <a:t>. </a:t>
            </a:r>
          </a:p>
          <a:p>
            <a:pPr algn="just"/>
            <a:r>
              <a:rPr lang="es-ES" sz="2800" dirty="0"/>
              <a:t>. El sujeto posee </a:t>
            </a:r>
            <a:r>
              <a:rPr lang="es-ES" sz="2800" i="1" u="sng" dirty="0"/>
              <a:t>conceptos puros</a:t>
            </a:r>
            <a:r>
              <a:rPr lang="es-ES" sz="2800" dirty="0"/>
              <a:t> en su </a:t>
            </a:r>
            <a:r>
              <a:rPr lang="es-ES" sz="2800" b="1" dirty="0"/>
              <a:t>entendimiento </a:t>
            </a:r>
            <a:r>
              <a:rPr lang="es-ES" sz="2800" dirty="0"/>
              <a:t>(por ej.: unidad, pluralidad, causa y efecto, etc.).</a:t>
            </a:r>
            <a:r>
              <a:rPr lang="es-ES" sz="2800" i="1" u="sng" dirty="0"/>
              <a:t> </a:t>
            </a:r>
            <a:endParaRPr lang="es-ES" sz="2800" dirty="0"/>
          </a:p>
          <a:p>
            <a:pPr marL="0" indent="0" algn="just">
              <a:buNone/>
            </a:pPr>
            <a:r>
              <a:rPr lang="es-ES" sz="2800" dirty="0"/>
              <a:t>. Así, construye su experiencia de las cosas (posibilita el conocimiento de los objetos).</a:t>
            </a:r>
          </a:p>
        </p:txBody>
      </p:sp>
    </p:spTree>
    <p:extLst>
      <p:ext uri="{BB962C8B-B14F-4D97-AF65-F5344CB8AC3E}">
        <p14:creationId xmlns:p14="http://schemas.microsoft.com/office/powerpoint/2010/main" val="86287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30D4C51-38B1-4981-93AB-029D8D89E45E}"/>
              </a:ext>
            </a:extLst>
          </p:cNvPr>
          <p:cNvSpPr txBox="1"/>
          <p:nvPr/>
        </p:nvSpPr>
        <p:spPr>
          <a:xfrm>
            <a:off x="662608" y="2431765"/>
            <a:ext cx="11078817" cy="332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David Hume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(1711-1776), </a:t>
            </a:r>
            <a:r>
              <a:rPr lang="en-US" sz="28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Tratado</a:t>
            </a: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la </a:t>
            </a:r>
            <a:r>
              <a:rPr lang="en-US" sz="28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naturaleza</a:t>
            </a: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humana</a:t>
            </a: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28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Sección</a:t>
            </a: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VI):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pensar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</a:t>
            </a: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“La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mente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 una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especie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teatro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que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distintas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percepciones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presentan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forma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sucesiva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pasan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vuelven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pasar, se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desvanecen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mezclan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una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variedad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infinita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posturas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situaciones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No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existe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ella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propiedad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simplicidad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tiempo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</a:t>
            </a:r>
            <a:r>
              <a:rPr lang="en-US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identidad</a:t>
            </a:r>
            <a:r>
              <a:rPr lang="en-US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lo largo de los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momentos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diferentes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 La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comparación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teatro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no debe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confundirnos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son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solamente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las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percepciones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las que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constituyen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mente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de modo que no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tenemos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noción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más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remota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del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lugar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que se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representan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las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escenas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.” </a:t>
            </a:r>
            <a:endParaRPr lang="en-US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7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766A4A-3149-45C1-8B90-A62B68EDA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188" y="507238"/>
            <a:ext cx="3865212" cy="3845891"/>
          </a:xfrm>
        </p:spPr>
        <p:txBody>
          <a:bodyPr>
            <a:normAutofit/>
          </a:bodyPr>
          <a:lstStyle/>
          <a:p>
            <a:pPr algn="l"/>
            <a:endParaRPr lang="es-AR" sz="54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C4417B-6E45-49F4-98D1-D07336936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6500" y="5262402"/>
            <a:ext cx="3624471" cy="732208"/>
          </a:xfrm>
        </p:spPr>
        <p:txBody>
          <a:bodyPr>
            <a:normAutofit lnSpcReduction="10000"/>
          </a:bodyPr>
          <a:lstStyle/>
          <a:p>
            <a:pPr algn="l"/>
            <a:r>
              <a:rPr lang="es-AR" sz="2000" dirty="0">
                <a:solidFill>
                  <a:schemeClr val="bg1"/>
                </a:solidFill>
              </a:rPr>
              <a:t>Martin Buber (1878-1965) :</a:t>
            </a:r>
          </a:p>
          <a:p>
            <a:pPr algn="l"/>
            <a:r>
              <a:rPr lang="es-AR" sz="2000" i="1" dirty="0">
                <a:solidFill>
                  <a:schemeClr val="bg1"/>
                </a:solidFill>
              </a:rPr>
              <a:t>Yo y tú </a:t>
            </a:r>
            <a:r>
              <a:rPr lang="es-AR" sz="2000" dirty="0">
                <a:solidFill>
                  <a:schemeClr val="bg1"/>
                </a:solidFill>
              </a:rPr>
              <a:t>(1922)                 </a:t>
            </a:r>
          </a:p>
        </p:txBody>
      </p:sp>
      <p:grpSp>
        <p:nvGrpSpPr>
          <p:cNvPr id="1032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06892" y="1852902"/>
            <a:ext cx="1716356" cy="570346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3" name="Freeform: Shape 76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026" name="Picture 2" descr="https://www.biografiasyvidas.com/biografia/b/fotos/buber.jpg">
            <a:extLst>
              <a:ext uri="{FF2B5EF4-FFF2-40B4-BE49-F238E27FC236}">
                <a16:creationId xmlns:a16="http://schemas.microsoft.com/office/drawing/2014/main" id="{3A985B4D-CD8F-4288-9260-AE2AB32BB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" r="2" b="10955"/>
          <a:stretch/>
        </p:blipFill>
        <p:spPr bwMode="auto">
          <a:xfrm>
            <a:off x="873116" y="1030682"/>
            <a:ext cx="3755236" cy="3755236"/>
          </a:xfrm>
          <a:custGeom>
            <a:avLst/>
            <a:gdLst/>
            <a:ahLst/>
            <a:cxnLst/>
            <a:rect l="l" t="t" r="r" b="b"/>
            <a:pathLst>
              <a:path w="5290998" h="5290998">
                <a:moveTo>
                  <a:pt x="2645499" y="0"/>
                </a:moveTo>
                <a:cubicBezTo>
                  <a:pt x="4106568" y="0"/>
                  <a:pt x="5290998" y="1184430"/>
                  <a:pt x="5290998" y="2645499"/>
                </a:cubicBezTo>
                <a:cubicBezTo>
                  <a:pt x="5290998" y="4106568"/>
                  <a:pt x="4106568" y="5290998"/>
                  <a:pt x="2645499" y="5290998"/>
                </a:cubicBezTo>
                <a:cubicBezTo>
                  <a:pt x="1184430" y="5290998"/>
                  <a:pt x="0" y="4106568"/>
                  <a:pt x="0" y="2645499"/>
                </a:cubicBezTo>
                <a:cubicBezTo>
                  <a:pt x="0" y="1184430"/>
                  <a:pt x="1184430" y="0"/>
                  <a:pt x="264549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biografiasyvidas.com/biografia/l/fotos/levinas.jpg">
            <a:extLst>
              <a:ext uri="{FF2B5EF4-FFF2-40B4-BE49-F238E27FC236}">
                <a16:creationId xmlns:a16="http://schemas.microsoft.com/office/drawing/2014/main" id="{4E87F6F9-8028-42EC-8354-2B6E9F0DFB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8" r="-3" b="-3"/>
          <a:stretch/>
        </p:blipFill>
        <p:spPr bwMode="auto">
          <a:xfrm>
            <a:off x="8617135" y="434698"/>
            <a:ext cx="2822268" cy="2822268"/>
          </a:xfrm>
          <a:custGeom>
            <a:avLst/>
            <a:gdLst/>
            <a:ahLst/>
            <a:cxnLst/>
            <a:rect l="l" t="t" r="r" b="b"/>
            <a:pathLst>
              <a:path w="2588520" h="2588520">
                <a:moveTo>
                  <a:pt x="1294260" y="0"/>
                </a:moveTo>
                <a:cubicBezTo>
                  <a:pt x="2009060" y="0"/>
                  <a:pt x="2588520" y="579460"/>
                  <a:pt x="2588520" y="1294260"/>
                </a:cubicBezTo>
                <a:cubicBezTo>
                  <a:pt x="2588520" y="2009060"/>
                  <a:pt x="2009060" y="2588520"/>
                  <a:pt x="1294260" y="2588520"/>
                </a:cubicBezTo>
                <a:cubicBezTo>
                  <a:pt x="579460" y="2588520"/>
                  <a:pt x="0" y="2009060"/>
                  <a:pt x="0" y="1294260"/>
                </a:cubicBezTo>
                <a:cubicBezTo>
                  <a:pt x="0" y="579460"/>
                  <a:pt x="579460" y="0"/>
                  <a:pt x="129426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9511" y="151388"/>
            <a:ext cx="443964" cy="4439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81" name="Graphic 212">
            <a:extLst>
              <a:ext uri="{FF2B5EF4-FFF2-40B4-BE49-F238E27FC236}">
                <a16:creationId xmlns:a16="http://schemas.microsoft.com/office/drawing/2014/main" id="{F778F7C6-A4AB-4CBC-8CC6-19DF9EE96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9511" y="151388"/>
            <a:ext cx="443964" cy="4439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83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65725" y="3995696"/>
            <a:ext cx="1998298" cy="1998316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D5AE62C0-52EB-4D11-8F3F-3F90100E0457}"/>
              </a:ext>
            </a:extLst>
          </p:cNvPr>
          <p:cNvSpPr txBox="1"/>
          <p:nvPr/>
        </p:nvSpPr>
        <p:spPr>
          <a:xfrm>
            <a:off x="5989032" y="2898166"/>
            <a:ext cx="2822268" cy="973147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AR" sz="2000" dirty="0">
                <a:solidFill>
                  <a:srgbClr val="FFFFFF"/>
                </a:solidFill>
              </a:rPr>
              <a:t>Emmanuel </a:t>
            </a:r>
            <a:r>
              <a:rPr lang="es-AR" sz="2000" dirty="0" err="1">
                <a:solidFill>
                  <a:srgbClr val="FFFFFF"/>
                </a:solidFill>
              </a:rPr>
              <a:t>Levinas</a:t>
            </a:r>
            <a:r>
              <a:rPr lang="es-AR" sz="2000" dirty="0">
                <a:solidFill>
                  <a:srgbClr val="FFFFFF"/>
                </a:solidFill>
              </a:rPr>
              <a:t> (1905-1996): </a:t>
            </a:r>
            <a:r>
              <a:rPr lang="es-AR" sz="2000" i="1" dirty="0">
                <a:solidFill>
                  <a:srgbClr val="FFFFFF"/>
                </a:solidFill>
              </a:rPr>
              <a:t>Totalidad e infinito </a:t>
            </a:r>
            <a:r>
              <a:rPr lang="es-AR" sz="2000" dirty="0">
                <a:solidFill>
                  <a:srgbClr val="FFFFFF"/>
                </a:solidFill>
              </a:rPr>
              <a:t>(1961)</a:t>
            </a:r>
          </a:p>
        </p:txBody>
      </p:sp>
    </p:spTree>
    <p:extLst>
      <p:ext uri="{BB962C8B-B14F-4D97-AF65-F5344CB8AC3E}">
        <p14:creationId xmlns:p14="http://schemas.microsoft.com/office/powerpoint/2010/main" val="201736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EAAA2DA8-1420-4723-99BF-717A1F7D28C6}"/>
              </a:ext>
            </a:extLst>
          </p:cNvPr>
          <p:cNvSpPr txBox="1"/>
          <p:nvPr/>
        </p:nvSpPr>
        <p:spPr>
          <a:xfrm>
            <a:off x="3050412" y="2096085"/>
            <a:ext cx="6698499" cy="434691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</a:rPr>
              <a:t>Según</a:t>
            </a:r>
            <a:r>
              <a:rPr lang="en-US" sz="2400" dirty="0">
                <a:solidFill>
                  <a:schemeClr val="tx2"/>
                </a:solidFill>
              </a:rPr>
              <a:t> M. BUBER: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La </a:t>
            </a:r>
            <a:r>
              <a:rPr lang="en-US" sz="2400" dirty="0" err="1">
                <a:solidFill>
                  <a:schemeClr val="tx2"/>
                </a:solidFill>
              </a:rPr>
              <a:t>relación</a:t>
            </a:r>
            <a:r>
              <a:rPr lang="en-US" sz="2400" dirty="0">
                <a:solidFill>
                  <a:schemeClr val="tx2"/>
                </a:solidFill>
              </a:rPr>
              <a:t> entre las personas, no </a:t>
            </a:r>
            <a:r>
              <a:rPr lang="en-US" sz="2400" dirty="0" err="1">
                <a:solidFill>
                  <a:schemeClr val="tx2"/>
                </a:solidFill>
              </a:rPr>
              <a:t>tiene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ya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como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espacio</a:t>
            </a:r>
            <a:r>
              <a:rPr lang="en-US" sz="2400" dirty="0">
                <a:solidFill>
                  <a:schemeClr val="tx2"/>
                </a:solidFill>
              </a:rPr>
              <a:t> u </a:t>
            </a:r>
            <a:r>
              <a:rPr lang="en-US" sz="2400" dirty="0" err="1">
                <a:solidFill>
                  <a:schemeClr val="tx2"/>
                </a:solidFill>
              </a:rPr>
              <a:t>horizonte</a:t>
            </a:r>
            <a:r>
              <a:rPr lang="en-US" sz="2400" dirty="0">
                <a:solidFill>
                  <a:schemeClr val="tx2"/>
                </a:solidFill>
              </a:rPr>
              <a:t> al </a:t>
            </a:r>
            <a:r>
              <a:rPr lang="en-US" sz="2400" dirty="0" err="1">
                <a:solidFill>
                  <a:schemeClr val="tx2"/>
                </a:solidFill>
              </a:rPr>
              <a:t>mundo</a:t>
            </a:r>
            <a:r>
              <a:rPr lang="en-US" sz="2400" dirty="0">
                <a:solidFill>
                  <a:schemeClr val="tx2"/>
                </a:solidFill>
              </a:rPr>
              <a:t> (</a:t>
            </a:r>
            <a:r>
              <a:rPr lang="en-US" sz="2400" dirty="0" err="1">
                <a:solidFill>
                  <a:schemeClr val="tx2"/>
                </a:solidFill>
              </a:rPr>
              <a:t>como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sucede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en</a:t>
            </a:r>
            <a:r>
              <a:rPr lang="en-US" sz="2400" dirty="0">
                <a:solidFill>
                  <a:schemeClr val="tx2"/>
                </a:solidFill>
              </a:rPr>
              <a:t> la </a:t>
            </a:r>
            <a:r>
              <a:rPr lang="en-US" sz="2400" dirty="0" err="1">
                <a:solidFill>
                  <a:schemeClr val="tx2"/>
                </a:solidFill>
              </a:rPr>
              <a:t>relación</a:t>
            </a:r>
            <a:r>
              <a:rPr lang="en-US" sz="2400" dirty="0">
                <a:solidFill>
                  <a:schemeClr val="tx2"/>
                </a:solidFill>
              </a:rPr>
              <a:t> con las </a:t>
            </a:r>
            <a:r>
              <a:rPr lang="en-US" sz="2400" dirty="0" err="1">
                <a:solidFill>
                  <a:schemeClr val="tx2"/>
                </a:solidFill>
              </a:rPr>
              <a:t>cosas</a:t>
            </a:r>
            <a:r>
              <a:rPr lang="en-US" sz="2400" dirty="0">
                <a:solidFill>
                  <a:schemeClr val="tx2"/>
                </a:solidFill>
              </a:rPr>
              <a:t>) </a:t>
            </a:r>
            <a:r>
              <a:rPr lang="en-US" sz="2400" dirty="0" err="1">
                <a:solidFill>
                  <a:schemeClr val="tx2"/>
                </a:solidFill>
              </a:rPr>
              <a:t>sino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espacio</a:t>
            </a:r>
            <a:r>
              <a:rPr lang="en-US" sz="2400" b="1" dirty="0">
                <a:solidFill>
                  <a:schemeClr val="tx2"/>
                </a:solidFill>
              </a:rPr>
              <a:t> interpersonal</a:t>
            </a:r>
            <a:r>
              <a:rPr lang="en-US" sz="2400" dirty="0">
                <a:solidFill>
                  <a:schemeClr val="tx2"/>
                </a:solidFill>
              </a:rPr>
              <a:t>. La </a:t>
            </a:r>
            <a:r>
              <a:rPr lang="en-US" sz="2400" dirty="0" err="1">
                <a:solidFill>
                  <a:schemeClr val="tx2"/>
                </a:solidFill>
              </a:rPr>
              <a:t>verdadera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realidad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el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verdadero</a:t>
            </a:r>
            <a:r>
              <a:rPr lang="en-US" sz="2400" b="1" dirty="0">
                <a:solidFill>
                  <a:schemeClr val="tx2"/>
                </a:solidFill>
              </a:rPr>
              <a:t> ser </a:t>
            </a:r>
            <a:r>
              <a:rPr lang="en-US" sz="2400" dirty="0">
                <a:solidFill>
                  <a:schemeClr val="tx2"/>
                </a:solidFill>
              </a:rPr>
              <a:t>no es </a:t>
            </a:r>
            <a:r>
              <a:rPr lang="en-US" sz="2400" dirty="0" err="1">
                <a:solidFill>
                  <a:schemeClr val="tx2"/>
                </a:solidFill>
              </a:rPr>
              <a:t>ya</a:t>
            </a:r>
            <a:r>
              <a:rPr lang="en-US" sz="2400" dirty="0">
                <a:solidFill>
                  <a:schemeClr val="tx2"/>
                </a:solidFill>
              </a:rPr>
              <a:t> la </a:t>
            </a:r>
            <a:r>
              <a:rPr lang="en-US" sz="2400" b="1" dirty="0" err="1">
                <a:solidFill>
                  <a:schemeClr val="tx2"/>
                </a:solidFill>
              </a:rPr>
              <a:t>subjetividad</a:t>
            </a:r>
            <a:r>
              <a:rPr lang="en-US" sz="2400" dirty="0">
                <a:solidFill>
                  <a:schemeClr val="tx2"/>
                </a:solidFill>
              </a:rPr>
              <a:t> (</a:t>
            </a:r>
            <a:r>
              <a:rPr lang="en-US" sz="2400" dirty="0" err="1">
                <a:solidFill>
                  <a:schemeClr val="tx2"/>
                </a:solidFill>
              </a:rPr>
              <a:t>como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idealismo</a:t>
            </a:r>
            <a:r>
              <a:rPr lang="en-US" sz="2400" dirty="0">
                <a:solidFill>
                  <a:schemeClr val="tx2"/>
                </a:solidFill>
              </a:rPr>
              <a:t>), </a:t>
            </a:r>
            <a:r>
              <a:rPr lang="en-US" sz="2400" dirty="0" err="1">
                <a:solidFill>
                  <a:schemeClr val="tx2"/>
                </a:solidFill>
              </a:rPr>
              <a:t>sino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encuentro</a:t>
            </a:r>
            <a:r>
              <a:rPr lang="en-US" sz="2400" dirty="0">
                <a:solidFill>
                  <a:schemeClr val="tx2"/>
                </a:solidFill>
              </a:rPr>
              <a:t> de las personas: lo </a:t>
            </a:r>
            <a:r>
              <a:rPr lang="en-US" sz="2400" dirty="0" err="1">
                <a:solidFill>
                  <a:schemeClr val="tx2"/>
                </a:solidFill>
              </a:rPr>
              <a:t>intersubjetivo</a:t>
            </a:r>
            <a:r>
              <a:rPr lang="en-US" sz="2400" dirty="0">
                <a:solidFill>
                  <a:schemeClr val="tx2"/>
                </a:solidFill>
              </a:rPr>
              <a:t> que se </a:t>
            </a:r>
            <a:r>
              <a:rPr lang="en-US" sz="2400" dirty="0" err="1">
                <a:solidFill>
                  <a:schemeClr val="tx2"/>
                </a:solidFill>
              </a:rPr>
              <a:t>constituye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yo</a:t>
            </a:r>
            <a:r>
              <a:rPr lang="en-US" sz="2400" b="1" dirty="0">
                <a:solidFill>
                  <a:schemeClr val="tx2"/>
                </a:solidFill>
              </a:rPr>
              <a:t> y </a:t>
            </a:r>
            <a:r>
              <a:rPr lang="en-US" sz="2400" b="1" dirty="0" err="1">
                <a:solidFill>
                  <a:schemeClr val="tx2"/>
                </a:solidFill>
              </a:rPr>
              <a:t>tú</a:t>
            </a:r>
            <a:r>
              <a:rPr lang="en-US" sz="2400" dirty="0">
                <a:solidFill>
                  <a:schemeClr val="tx2"/>
                </a:solidFill>
              </a:rPr>
              <a:t>. </a:t>
            </a:r>
            <a:r>
              <a:rPr lang="en-US" sz="2400" dirty="0" err="1">
                <a:solidFill>
                  <a:schemeClr val="tx2"/>
                </a:solidFill>
              </a:rPr>
              <a:t>Esta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realidad</a:t>
            </a:r>
            <a:r>
              <a:rPr lang="en-US" sz="2400" dirty="0">
                <a:solidFill>
                  <a:schemeClr val="tx2"/>
                </a:solidFill>
              </a:rPr>
              <a:t> interpersonal no </a:t>
            </a:r>
            <a:r>
              <a:rPr lang="en-US" sz="2400" dirty="0" err="1">
                <a:solidFill>
                  <a:schemeClr val="tx2"/>
                </a:solidFill>
              </a:rPr>
              <a:t>está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separada</a:t>
            </a:r>
            <a:r>
              <a:rPr lang="en-US" sz="2400" dirty="0">
                <a:solidFill>
                  <a:schemeClr val="tx2"/>
                </a:solidFill>
              </a:rPr>
              <a:t> del </a:t>
            </a:r>
            <a:r>
              <a:rPr lang="en-US" sz="2400" b="1" dirty="0">
                <a:solidFill>
                  <a:schemeClr val="tx2"/>
                </a:solidFill>
              </a:rPr>
              <a:t>Dios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creador</a:t>
            </a:r>
            <a:r>
              <a:rPr lang="en-US" sz="2400" dirty="0">
                <a:solidFill>
                  <a:schemeClr val="tx2"/>
                </a:solidFill>
              </a:rPr>
              <a:t> que </a:t>
            </a:r>
            <a:r>
              <a:rPr lang="en-US" sz="2400" b="1" dirty="0">
                <a:solidFill>
                  <a:schemeClr val="tx2"/>
                </a:solidFill>
              </a:rPr>
              <a:t>da </a:t>
            </a:r>
            <a:r>
              <a:rPr lang="en-US" sz="2400" b="1" dirty="0" err="1">
                <a:solidFill>
                  <a:schemeClr val="tx2"/>
                </a:solidFill>
              </a:rPr>
              <a:t>el</a:t>
            </a:r>
            <a:r>
              <a:rPr lang="en-US" sz="2400" b="1" dirty="0">
                <a:solidFill>
                  <a:schemeClr val="tx2"/>
                </a:solidFill>
              </a:rPr>
              <a:t> ser al hombre</a:t>
            </a:r>
            <a:r>
              <a:rPr lang="en-US" sz="2400" dirty="0">
                <a:solidFill>
                  <a:schemeClr val="tx2"/>
                </a:solidFill>
              </a:rPr>
              <a:t>. Por </a:t>
            </a:r>
            <a:r>
              <a:rPr lang="en-US" sz="2400" dirty="0" err="1">
                <a:solidFill>
                  <a:schemeClr val="tx2"/>
                </a:solidFill>
              </a:rPr>
              <a:t>eso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el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encuentro</a:t>
            </a:r>
            <a:r>
              <a:rPr lang="en-US" sz="2400" dirty="0">
                <a:solidFill>
                  <a:schemeClr val="tx2"/>
                </a:solidFill>
              </a:rPr>
              <a:t> con </a:t>
            </a:r>
            <a:r>
              <a:rPr lang="en-US" sz="2400" dirty="0" err="1">
                <a:solidFill>
                  <a:schemeClr val="tx2"/>
                </a:solidFill>
              </a:rPr>
              <a:t>el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tú</a:t>
            </a:r>
            <a:r>
              <a:rPr lang="en-US" sz="2400" dirty="0">
                <a:solidFill>
                  <a:schemeClr val="tx2"/>
                </a:solidFill>
              </a:rPr>
              <a:t> es </a:t>
            </a:r>
            <a:r>
              <a:rPr lang="en-US" sz="2400" dirty="0" err="1">
                <a:solidFill>
                  <a:schemeClr val="tx2"/>
                </a:solidFill>
              </a:rPr>
              <a:t>también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el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camino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hacia</a:t>
            </a:r>
            <a:r>
              <a:rPr lang="en-US" sz="2400" dirty="0">
                <a:solidFill>
                  <a:schemeClr val="tx2"/>
                </a:solidFill>
              </a:rPr>
              <a:t> Dios. La </a:t>
            </a:r>
            <a:r>
              <a:rPr lang="en-US" sz="2400" dirty="0" err="1">
                <a:solidFill>
                  <a:schemeClr val="tx2"/>
                </a:solidFill>
              </a:rPr>
              <a:t>relación</a:t>
            </a:r>
            <a:r>
              <a:rPr lang="en-US" sz="2400" dirty="0">
                <a:solidFill>
                  <a:schemeClr val="tx2"/>
                </a:solidFill>
              </a:rPr>
              <a:t> interpersonal </a:t>
            </a:r>
            <a:r>
              <a:rPr lang="en-US" sz="2400" dirty="0" err="1">
                <a:solidFill>
                  <a:schemeClr val="tx2"/>
                </a:solidFill>
              </a:rPr>
              <a:t>está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ligada</a:t>
            </a:r>
            <a:r>
              <a:rPr lang="en-US" sz="2400" dirty="0">
                <a:solidFill>
                  <a:schemeClr val="tx2"/>
                </a:solidFill>
              </a:rPr>
              <a:t> a la </a:t>
            </a:r>
            <a:r>
              <a:rPr lang="en-US" sz="2400" dirty="0" err="1">
                <a:solidFill>
                  <a:schemeClr val="tx2"/>
                </a:solidFill>
              </a:rPr>
              <a:t>relación</a:t>
            </a:r>
            <a:r>
              <a:rPr lang="en-US" sz="2400" dirty="0">
                <a:solidFill>
                  <a:schemeClr val="tx2"/>
                </a:solidFill>
              </a:rPr>
              <a:t> con </a:t>
            </a:r>
            <a:r>
              <a:rPr lang="en-US" sz="2400" dirty="0" err="1">
                <a:solidFill>
                  <a:schemeClr val="tx2"/>
                </a:solidFill>
              </a:rPr>
              <a:t>el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tú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absoluto</a:t>
            </a:r>
            <a:r>
              <a:rPr lang="en-US" sz="2400" dirty="0">
                <a:solidFill>
                  <a:schemeClr val="tx2"/>
                </a:solidFill>
              </a:rPr>
              <a:t>.” (J. </a:t>
            </a:r>
            <a:r>
              <a:rPr lang="en-US" sz="2400" dirty="0" err="1">
                <a:solidFill>
                  <a:schemeClr val="tx2"/>
                </a:solidFill>
              </a:rPr>
              <a:t>Gevaert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i="1" dirty="0">
                <a:solidFill>
                  <a:schemeClr val="tx2"/>
                </a:solidFill>
              </a:rPr>
              <a:t>El </a:t>
            </a:r>
            <a:r>
              <a:rPr lang="en-US" sz="2400" i="1" dirty="0" err="1">
                <a:solidFill>
                  <a:schemeClr val="tx2"/>
                </a:solidFill>
              </a:rPr>
              <a:t>problema</a:t>
            </a:r>
            <a:r>
              <a:rPr lang="en-US" sz="2400" i="1" dirty="0">
                <a:solidFill>
                  <a:schemeClr val="tx2"/>
                </a:solidFill>
              </a:rPr>
              <a:t> de hombre</a:t>
            </a:r>
            <a:r>
              <a:rPr lang="en-US" sz="2400" dirty="0">
                <a:solidFill>
                  <a:schemeClr val="tx2"/>
                </a:solidFill>
              </a:rPr>
              <a:t>, p. 42)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64116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EA39F440-88CD-442A-90EE-00C41DE3A34F}"/>
              </a:ext>
            </a:extLst>
          </p:cNvPr>
          <p:cNvSpPr txBox="1"/>
          <p:nvPr/>
        </p:nvSpPr>
        <p:spPr>
          <a:xfrm>
            <a:off x="1179226" y="2510865"/>
            <a:ext cx="9833548" cy="3276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En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relación</a:t>
            </a:r>
            <a:r>
              <a:rPr lang="en-US" sz="3100" dirty="0">
                <a:solidFill>
                  <a:schemeClr val="tx2"/>
                </a:solidFill>
              </a:rPr>
              <a:t> a E. LEVINAS: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100" dirty="0">
                <a:solidFill>
                  <a:schemeClr val="tx2"/>
                </a:solidFill>
              </a:rPr>
              <a:t>“</a:t>
            </a:r>
            <a:r>
              <a:rPr lang="en-US" sz="3100" dirty="0" err="1">
                <a:solidFill>
                  <a:schemeClr val="tx2"/>
                </a:solidFill>
              </a:rPr>
              <a:t>En</a:t>
            </a:r>
            <a:r>
              <a:rPr lang="en-US" sz="3100" dirty="0">
                <a:solidFill>
                  <a:schemeClr val="tx2"/>
                </a:solidFill>
              </a:rPr>
              <a:t> primer </a:t>
            </a:r>
            <a:r>
              <a:rPr lang="en-US" sz="3100" dirty="0" err="1">
                <a:solidFill>
                  <a:schemeClr val="tx2"/>
                </a:solidFill>
              </a:rPr>
              <a:t>lugar</a:t>
            </a:r>
            <a:r>
              <a:rPr lang="en-US" sz="3100" dirty="0">
                <a:solidFill>
                  <a:schemeClr val="tx2"/>
                </a:solidFill>
              </a:rPr>
              <a:t> hay que </a:t>
            </a:r>
            <a:r>
              <a:rPr lang="en-US" sz="3100" dirty="0" err="1">
                <a:solidFill>
                  <a:schemeClr val="tx2"/>
                </a:solidFill>
              </a:rPr>
              <a:t>decir</a:t>
            </a:r>
            <a:r>
              <a:rPr lang="en-US" sz="3100" dirty="0">
                <a:solidFill>
                  <a:schemeClr val="tx2"/>
                </a:solidFill>
              </a:rPr>
              <a:t> que </a:t>
            </a:r>
            <a:r>
              <a:rPr lang="en-US" sz="3100" dirty="0" err="1">
                <a:solidFill>
                  <a:schemeClr val="tx2"/>
                </a:solidFill>
              </a:rPr>
              <a:t>el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b="1" dirty="0" err="1">
                <a:solidFill>
                  <a:schemeClr val="tx2"/>
                </a:solidFill>
              </a:rPr>
              <a:t>otro</a:t>
            </a:r>
            <a:r>
              <a:rPr lang="en-US" sz="3100" b="1" dirty="0">
                <a:solidFill>
                  <a:schemeClr val="tx2"/>
                </a:solidFill>
              </a:rPr>
              <a:t>  </a:t>
            </a:r>
            <a:r>
              <a:rPr lang="en-US" sz="3100" b="1" i="1" dirty="0">
                <a:solidFill>
                  <a:schemeClr val="tx2"/>
                </a:solidFill>
              </a:rPr>
              <a:t>se </a:t>
            </a:r>
            <a:r>
              <a:rPr lang="en-US" sz="3100" b="1" i="1" dirty="0" err="1">
                <a:solidFill>
                  <a:schemeClr val="tx2"/>
                </a:solidFill>
              </a:rPr>
              <a:t>revela</a:t>
            </a:r>
            <a:r>
              <a:rPr lang="en-US" sz="3100" b="1" i="1" dirty="0">
                <a:solidFill>
                  <a:schemeClr val="tx2"/>
                </a:solidFill>
              </a:rPr>
              <a:t> o se </a:t>
            </a:r>
            <a:r>
              <a:rPr lang="en-US" sz="3100" b="1" i="1" dirty="0" err="1">
                <a:solidFill>
                  <a:schemeClr val="tx2"/>
                </a:solidFill>
              </a:rPr>
              <a:t>manifiesta</a:t>
            </a:r>
            <a:r>
              <a:rPr lang="en-US" sz="3100" b="1" i="1" dirty="0">
                <a:solidFill>
                  <a:schemeClr val="tx2"/>
                </a:solidFill>
              </a:rPr>
              <a:t> </a:t>
            </a:r>
            <a:r>
              <a:rPr lang="en-US" sz="3100" b="1" dirty="0">
                <a:solidFill>
                  <a:schemeClr val="tx2"/>
                </a:solidFill>
              </a:rPr>
              <a:t>(</a:t>
            </a:r>
            <a:r>
              <a:rPr lang="en-US" sz="3100" b="1" dirty="0" err="1">
                <a:solidFill>
                  <a:schemeClr val="tx2"/>
                </a:solidFill>
              </a:rPr>
              <a:t>epifanía</a:t>
            </a:r>
            <a:r>
              <a:rPr lang="en-US" sz="3100" b="1" dirty="0">
                <a:solidFill>
                  <a:schemeClr val="tx2"/>
                </a:solidFill>
              </a:rPr>
              <a:t>)</a:t>
            </a:r>
            <a:r>
              <a:rPr lang="en-US" sz="3100" dirty="0">
                <a:solidFill>
                  <a:schemeClr val="tx2"/>
                </a:solidFill>
              </a:rPr>
              <a:t>. El </a:t>
            </a:r>
            <a:r>
              <a:rPr lang="en-US" sz="3100" dirty="0" err="1">
                <a:solidFill>
                  <a:schemeClr val="tx2"/>
                </a:solidFill>
              </a:rPr>
              <a:t>conocimiento</a:t>
            </a:r>
            <a:r>
              <a:rPr lang="en-US" sz="3100" dirty="0">
                <a:solidFill>
                  <a:schemeClr val="tx2"/>
                </a:solidFill>
              </a:rPr>
              <a:t> de las </a:t>
            </a:r>
            <a:r>
              <a:rPr lang="en-US" sz="3100" b="1" dirty="0" err="1">
                <a:solidFill>
                  <a:schemeClr val="tx2"/>
                </a:solidFill>
              </a:rPr>
              <a:t>cosas</a:t>
            </a:r>
            <a:r>
              <a:rPr lang="en-US" sz="3100" dirty="0">
                <a:solidFill>
                  <a:schemeClr val="tx2"/>
                </a:solidFill>
              </a:rPr>
              <a:t> es </a:t>
            </a:r>
            <a:r>
              <a:rPr lang="en-US" sz="3100" i="1" dirty="0" err="1">
                <a:solidFill>
                  <a:schemeClr val="tx2"/>
                </a:solidFill>
              </a:rPr>
              <a:t>desvelamiento</a:t>
            </a:r>
            <a:r>
              <a:rPr lang="en-US" sz="3100" i="1" dirty="0">
                <a:solidFill>
                  <a:schemeClr val="tx2"/>
                </a:solidFill>
              </a:rPr>
              <a:t> (</a:t>
            </a:r>
            <a:r>
              <a:rPr lang="en-US" sz="3100" i="1" dirty="0" err="1">
                <a:solidFill>
                  <a:schemeClr val="tx2"/>
                </a:solidFill>
              </a:rPr>
              <a:t>dévoilement</a:t>
            </a:r>
            <a:r>
              <a:rPr lang="en-US" sz="3100" i="1" dirty="0">
                <a:solidFill>
                  <a:schemeClr val="tx2"/>
                </a:solidFill>
              </a:rPr>
              <a:t>), </a:t>
            </a:r>
            <a:r>
              <a:rPr lang="en-US" sz="3100" dirty="0">
                <a:solidFill>
                  <a:schemeClr val="tx2"/>
                </a:solidFill>
              </a:rPr>
              <a:t>son </a:t>
            </a:r>
            <a:r>
              <a:rPr lang="en-US" sz="3100" b="1" dirty="0" err="1">
                <a:solidFill>
                  <a:schemeClr val="tx2"/>
                </a:solidFill>
              </a:rPr>
              <a:t>iluminadas</a:t>
            </a:r>
            <a:r>
              <a:rPr lang="en-US" sz="3100" b="1" dirty="0">
                <a:solidFill>
                  <a:schemeClr val="tx2"/>
                </a:solidFill>
              </a:rPr>
              <a:t> por mi </a:t>
            </a:r>
            <a:r>
              <a:rPr lang="en-US" sz="3100" b="1" dirty="0" err="1">
                <a:solidFill>
                  <a:schemeClr val="tx2"/>
                </a:solidFill>
              </a:rPr>
              <a:t>razón</a:t>
            </a:r>
            <a:r>
              <a:rPr lang="en-US" sz="3100" b="1" dirty="0">
                <a:solidFill>
                  <a:schemeClr val="tx2"/>
                </a:solidFill>
              </a:rPr>
              <a:t>.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Completamente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distinto</a:t>
            </a:r>
            <a:r>
              <a:rPr lang="en-US" sz="3100" dirty="0">
                <a:solidFill>
                  <a:schemeClr val="tx2"/>
                </a:solidFill>
              </a:rPr>
              <a:t> es </a:t>
            </a:r>
            <a:r>
              <a:rPr lang="en-US" sz="3100" dirty="0" err="1">
                <a:solidFill>
                  <a:schemeClr val="tx2"/>
                </a:solidFill>
              </a:rPr>
              <a:t>el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encuentro</a:t>
            </a:r>
            <a:r>
              <a:rPr lang="en-US" sz="3100" dirty="0">
                <a:solidFill>
                  <a:schemeClr val="tx2"/>
                </a:solidFill>
              </a:rPr>
              <a:t> con </a:t>
            </a:r>
            <a:r>
              <a:rPr lang="en-US" sz="3100" dirty="0" err="1">
                <a:solidFill>
                  <a:schemeClr val="tx2"/>
                </a:solidFill>
              </a:rPr>
              <a:t>el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otro</a:t>
            </a:r>
            <a:r>
              <a:rPr lang="en-US" sz="3100" dirty="0">
                <a:solidFill>
                  <a:schemeClr val="tx2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100" dirty="0">
                <a:solidFill>
                  <a:schemeClr val="tx2"/>
                </a:solidFill>
              </a:rPr>
              <a:t>La </a:t>
            </a:r>
            <a:r>
              <a:rPr lang="en-US" sz="3100" dirty="0" err="1">
                <a:solidFill>
                  <a:schemeClr val="tx2"/>
                </a:solidFill>
              </a:rPr>
              <a:t>certeza</a:t>
            </a:r>
            <a:r>
              <a:rPr lang="en-US" sz="3100" dirty="0">
                <a:solidFill>
                  <a:schemeClr val="tx2"/>
                </a:solidFill>
              </a:rPr>
              <a:t> o </a:t>
            </a:r>
            <a:r>
              <a:rPr lang="en-US" sz="3100" dirty="0" err="1">
                <a:solidFill>
                  <a:schemeClr val="tx2"/>
                </a:solidFill>
              </a:rPr>
              <a:t>reconocimiento</a:t>
            </a:r>
            <a:r>
              <a:rPr lang="en-US" sz="3100" dirty="0">
                <a:solidFill>
                  <a:schemeClr val="tx2"/>
                </a:solidFill>
              </a:rPr>
              <a:t> del </a:t>
            </a:r>
            <a:r>
              <a:rPr lang="en-US" sz="3100" dirty="0" err="1">
                <a:solidFill>
                  <a:schemeClr val="tx2"/>
                </a:solidFill>
              </a:rPr>
              <a:t>otro</a:t>
            </a:r>
            <a:r>
              <a:rPr lang="en-US" sz="3100" dirty="0">
                <a:solidFill>
                  <a:schemeClr val="tx2"/>
                </a:solidFill>
              </a:rPr>
              <a:t> no </a:t>
            </a:r>
            <a:r>
              <a:rPr lang="en-US" sz="3100" dirty="0" err="1">
                <a:solidFill>
                  <a:schemeClr val="tx2"/>
                </a:solidFill>
              </a:rPr>
              <a:t>puede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separarse</a:t>
            </a:r>
            <a:r>
              <a:rPr lang="en-US" sz="3100" dirty="0">
                <a:solidFill>
                  <a:schemeClr val="tx2"/>
                </a:solidFill>
              </a:rPr>
              <a:t> de la </a:t>
            </a:r>
            <a:r>
              <a:rPr lang="en-US" sz="3100" dirty="0" err="1">
                <a:solidFill>
                  <a:schemeClr val="tx2"/>
                </a:solidFill>
              </a:rPr>
              <a:t>dimensión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b="1" dirty="0" err="1">
                <a:solidFill>
                  <a:schemeClr val="tx2"/>
                </a:solidFill>
              </a:rPr>
              <a:t>ética</a:t>
            </a:r>
            <a:r>
              <a:rPr lang="en-US" sz="3100" dirty="0">
                <a:solidFill>
                  <a:schemeClr val="tx2"/>
                </a:solidFill>
              </a:rPr>
              <a:t>. La </a:t>
            </a:r>
            <a:r>
              <a:rPr lang="en-US" sz="3100" dirty="0" err="1">
                <a:solidFill>
                  <a:schemeClr val="tx2"/>
                </a:solidFill>
              </a:rPr>
              <a:t>desnudez</a:t>
            </a:r>
            <a:r>
              <a:rPr lang="en-US" sz="3100" dirty="0">
                <a:solidFill>
                  <a:schemeClr val="tx2"/>
                </a:solidFill>
              </a:rPr>
              <a:t> del rostro es </a:t>
            </a:r>
            <a:r>
              <a:rPr lang="en-US" sz="3100" dirty="0" err="1">
                <a:solidFill>
                  <a:schemeClr val="tx2"/>
                </a:solidFill>
              </a:rPr>
              <a:t>también</a:t>
            </a:r>
            <a:r>
              <a:rPr lang="en-US" sz="3100" dirty="0">
                <a:solidFill>
                  <a:schemeClr val="tx2"/>
                </a:solidFill>
              </a:rPr>
              <a:t> la </a:t>
            </a:r>
            <a:r>
              <a:rPr lang="en-US" sz="3100" dirty="0" err="1">
                <a:solidFill>
                  <a:schemeClr val="tx2"/>
                </a:solidFill>
              </a:rPr>
              <a:t>presencia</a:t>
            </a:r>
            <a:r>
              <a:rPr lang="en-US" sz="3100" dirty="0">
                <a:solidFill>
                  <a:schemeClr val="tx2"/>
                </a:solidFill>
              </a:rPr>
              <a:t> del ser </a:t>
            </a:r>
            <a:r>
              <a:rPr lang="en-US" sz="3100" dirty="0" err="1">
                <a:solidFill>
                  <a:schemeClr val="tx2"/>
                </a:solidFill>
              </a:rPr>
              <a:t>indigente</a:t>
            </a:r>
            <a:r>
              <a:rPr lang="en-US" sz="3100" dirty="0">
                <a:solidFill>
                  <a:schemeClr val="tx2"/>
                </a:solidFill>
              </a:rPr>
              <a:t> y </a:t>
            </a:r>
            <a:r>
              <a:rPr lang="en-US" sz="3100" dirty="0" err="1">
                <a:solidFill>
                  <a:schemeClr val="tx2"/>
                </a:solidFill>
              </a:rPr>
              <a:t>necesitado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en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este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mundo</a:t>
            </a:r>
            <a:r>
              <a:rPr lang="en-US" sz="3100" dirty="0">
                <a:solidFill>
                  <a:schemeClr val="tx2"/>
                </a:solidFill>
              </a:rPr>
              <a:t> (</a:t>
            </a:r>
            <a:r>
              <a:rPr lang="en-US" sz="3100" b="1" dirty="0" err="1">
                <a:solidFill>
                  <a:schemeClr val="tx2"/>
                </a:solidFill>
              </a:rPr>
              <a:t>exigencia</a:t>
            </a:r>
            <a:r>
              <a:rPr lang="en-US" sz="3100" b="1" dirty="0">
                <a:solidFill>
                  <a:schemeClr val="tx2"/>
                </a:solidFill>
              </a:rPr>
              <a:t> de </a:t>
            </a:r>
            <a:r>
              <a:rPr lang="en-US" sz="3100" b="1" dirty="0" err="1">
                <a:solidFill>
                  <a:schemeClr val="tx2"/>
                </a:solidFill>
              </a:rPr>
              <a:t>reconocimiento</a:t>
            </a:r>
            <a:r>
              <a:rPr lang="en-US" sz="3100" dirty="0">
                <a:solidFill>
                  <a:schemeClr val="tx2"/>
                </a:solidFill>
              </a:rPr>
              <a:t>).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100" dirty="0">
                <a:solidFill>
                  <a:schemeClr val="tx2"/>
                </a:solidFill>
              </a:rPr>
              <a:t>La </a:t>
            </a:r>
            <a:r>
              <a:rPr lang="en-US" sz="3100" dirty="0" err="1">
                <a:solidFill>
                  <a:schemeClr val="tx2"/>
                </a:solidFill>
              </a:rPr>
              <a:t>relación</a:t>
            </a:r>
            <a:r>
              <a:rPr lang="en-US" sz="3100" dirty="0">
                <a:solidFill>
                  <a:schemeClr val="tx2"/>
                </a:solidFill>
              </a:rPr>
              <a:t> interpersonal es </a:t>
            </a:r>
            <a:r>
              <a:rPr lang="en-US" sz="3100" dirty="0" err="1">
                <a:solidFill>
                  <a:schemeClr val="tx2"/>
                </a:solidFill>
              </a:rPr>
              <a:t>el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lugar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donde</a:t>
            </a:r>
            <a:r>
              <a:rPr lang="en-US" sz="3100" dirty="0">
                <a:solidFill>
                  <a:schemeClr val="tx2"/>
                </a:solidFill>
              </a:rPr>
              <a:t> se </a:t>
            </a:r>
            <a:r>
              <a:rPr lang="en-US" sz="3100" dirty="0" err="1">
                <a:solidFill>
                  <a:schemeClr val="tx2"/>
                </a:solidFill>
              </a:rPr>
              <a:t>manifiesta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el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b="1" dirty="0" err="1">
                <a:solidFill>
                  <a:schemeClr val="tx2"/>
                </a:solidFill>
              </a:rPr>
              <a:t>absolutamente</a:t>
            </a:r>
            <a:r>
              <a:rPr lang="en-US" sz="3100" b="1" dirty="0">
                <a:solidFill>
                  <a:schemeClr val="tx2"/>
                </a:solidFill>
              </a:rPr>
              <a:t> </a:t>
            </a:r>
            <a:r>
              <a:rPr lang="en-US" sz="3100" b="1" dirty="0" err="1">
                <a:solidFill>
                  <a:schemeClr val="tx2"/>
                </a:solidFill>
              </a:rPr>
              <a:t>otro</a:t>
            </a:r>
            <a:r>
              <a:rPr lang="en-US" sz="3100" dirty="0">
                <a:solidFill>
                  <a:schemeClr val="tx2"/>
                </a:solidFill>
              </a:rPr>
              <a:t>, </a:t>
            </a:r>
            <a:r>
              <a:rPr lang="en-US" sz="3100" dirty="0" err="1">
                <a:solidFill>
                  <a:schemeClr val="tx2"/>
                </a:solidFill>
              </a:rPr>
              <a:t>esto</a:t>
            </a:r>
            <a:r>
              <a:rPr lang="en-US" sz="3100" dirty="0">
                <a:solidFill>
                  <a:schemeClr val="tx2"/>
                </a:solidFill>
              </a:rPr>
              <a:t> es, </a:t>
            </a:r>
            <a:r>
              <a:rPr lang="en-US" sz="3100" b="1" dirty="0">
                <a:solidFill>
                  <a:schemeClr val="tx2"/>
                </a:solidFill>
              </a:rPr>
              <a:t>Dios</a:t>
            </a:r>
            <a:r>
              <a:rPr lang="en-US" sz="3100" dirty="0">
                <a:solidFill>
                  <a:schemeClr val="tx2"/>
                </a:solidFill>
              </a:rPr>
              <a:t>. </a:t>
            </a:r>
            <a:r>
              <a:rPr lang="en-US" sz="3100" dirty="0" err="1">
                <a:solidFill>
                  <a:schemeClr val="tx2"/>
                </a:solidFill>
              </a:rPr>
              <a:t>En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el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fondo</a:t>
            </a:r>
            <a:r>
              <a:rPr lang="en-US" sz="3100" dirty="0">
                <a:solidFill>
                  <a:schemeClr val="tx2"/>
                </a:solidFill>
              </a:rPr>
              <a:t> no </a:t>
            </a:r>
            <a:r>
              <a:rPr lang="en-US" sz="3100" dirty="0" err="1">
                <a:solidFill>
                  <a:schemeClr val="tx2"/>
                </a:solidFill>
              </a:rPr>
              <a:t>depende</a:t>
            </a:r>
            <a:r>
              <a:rPr lang="en-US" sz="3100" dirty="0">
                <a:solidFill>
                  <a:schemeClr val="tx2"/>
                </a:solidFill>
              </a:rPr>
              <a:t> del </a:t>
            </a:r>
            <a:r>
              <a:rPr lang="en-US" sz="3100" dirty="0" err="1">
                <a:solidFill>
                  <a:schemeClr val="tx2"/>
                </a:solidFill>
              </a:rPr>
              <a:t>otro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existir</a:t>
            </a:r>
            <a:r>
              <a:rPr lang="en-US" sz="3100" dirty="0">
                <a:solidFill>
                  <a:schemeClr val="tx2"/>
                </a:solidFill>
              </a:rPr>
              <a:t> de </a:t>
            </a:r>
            <a:r>
              <a:rPr lang="en-US" sz="3100" dirty="0" err="1">
                <a:solidFill>
                  <a:schemeClr val="tx2"/>
                </a:solidFill>
              </a:rPr>
              <a:t>esa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  <a:r>
              <a:rPr lang="en-US" sz="3100" dirty="0" err="1">
                <a:solidFill>
                  <a:schemeClr val="tx2"/>
                </a:solidFill>
              </a:rPr>
              <a:t>manera</a:t>
            </a:r>
            <a:r>
              <a:rPr lang="en-US" sz="3100" dirty="0">
                <a:solidFill>
                  <a:schemeClr val="tx2"/>
                </a:solidFill>
              </a:rPr>
              <a:t>.” (J. </a:t>
            </a:r>
            <a:r>
              <a:rPr lang="en-US" sz="3100" dirty="0" err="1">
                <a:solidFill>
                  <a:schemeClr val="tx2"/>
                </a:solidFill>
              </a:rPr>
              <a:t>Gevaert</a:t>
            </a:r>
            <a:r>
              <a:rPr lang="en-US" sz="3100" dirty="0">
                <a:solidFill>
                  <a:schemeClr val="tx2"/>
                </a:solidFill>
              </a:rPr>
              <a:t>, Op. Cit., p. 44-45.)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7920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01C3579-2FF0-4375-A7BE-040772231B3D}"/>
              </a:ext>
            </a:extLst>
          </p:cNvPr>
          <p:cNvSpPr txBox="1"/>
          <p:nvPr/>
        </p:nvSpPr>
        <p:spPr>
          <a:xfrm>
            <a:off x="463828" y="611970"/>
            <a:ext cx="4492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/>
              <a:t>Dos modos de relación </a:t>
            </a:r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6DBB8935-D26B-492C-AA4D-9A97448ABCC5}"/>
              </a:ext>
            </a:extLst>
          </p:cNvPr>
          <p:cNvSpPr/>
          <p:nvPr/>
        </p:nvSpPr>
        <p:spPr>
          <a:xfrm>
            <a:off x="3882887" y="672254"/>
            <a:ext cx="967408" cy="170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8F90CED1-8D66-4CD9-8D53-25669036DEE1}"/>
              </a:ext>
            </a:extLst>
          </p:cNvPr>
          <p:cNvSpPr/>
          <p:nvPr/>
        </p:nvSpPr>
        <p:spPr>
          <a:xfrm rot="1103993">
            <a:off x="3880700" y="1160348"/>
            <a:ext cx="967408" cy="170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48606AB-674F-40BC-8746-A2C7A3E3525E}"/>
              </a:ext>
            </a:extLst>
          </p:cNvPr>
          <p:cNvSpPr txBox="1"/>
          <p:nvPr/>
        </p:nvSpPr>
        <p:spPr>
          <a:xfrm>
            <a:off x="5102087" y="557473"/>
            <a:ext cx="3975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/>
              <a:t>YO – Objeto (conocimiento del ser)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8315B33-1338-4FE9-BB66-794527B676A3}"/>
              </a:ext>
            </a:extLst>
          </p:cNvPr>
          <p:cNvSpPr txBox="1"/>
          <p:nvPr/>
        </p:nvSpPr>
        <p:spPr>
          <a:xfrm>
            <a:off x="5102087" y="1245622"/>
            <a:ext cx="1736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/>
              <a:t>YO – TÚ (ética)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0AF68AF1-8AB2-410D-BF4B-A38BCE1A8AA1}"/>
              </a:ext>
            </a:extLst>
          </p:cNvPr>
          <p:cNvCxnSpPr>
            <a:cxnSpLocks/>
          </p:cNvCxnSpPr>
          <p:nvPr/>
        </p:nvCxnSpPr>
        <p:spPr>
          <a:xfrm>
            <a:off x="7341704" y="957583"/>
            <a:ext cx="1736035" cy="288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D7371E0-1BCB-486C-B802-51ECC3861425}"/>
              </a:ext>
            </a:extLst>
          </p:cNvPr>
          <p:cNvSpPr txBox="1"/>
          <p:nvPr/>
        </p:nvSpPr>
        <p:spPr>
          <a:xfrm>
            <a:off x="9289773" y="586131"/>
            <a:ext cx="209384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Buber: </a:t>
            </a:r>
          </a:p>
          <a:p>
            <a:r>
              <a:rPr lang="es-AR" dirty="0"/>
              <a:t>-    “ello” </a:t>
            </a:r>
          </a:p>
          <a:p>
            <a:pPr marL="285750" indent="-285750">
              <a:buFontTx/>
              <a:buChar char="-"/>
            </a:pPr>
            <a:r>
              <a:rPr lang="es-AR" dirty="0"/>
              <a:t>ego cartesiano</a:t>
            </a:r>
          </a:p>
          <a:p>
            <a:pPr marL="285750" indent="-285750">
              <a:buFontTx/>
              <a:buChar char="-"/>
            </a:pPr>
            <a:r>
              <a:rPr lang="es-AR" dirty="0"/>
              <a:t>consciencia determinante kantiana, </a:t>
            </a:r>
            <a:r>
              <a:rPr lang="es-AR" b="1" dirty="0"/>
              <a:t>conceptos</a:t>
            </a:r>
            <a:r>
              <a:rPr lang="es-AR" dirty="0"/>
              <a:t> del sujeto trascendental (</a:t>
            </a:r>
            <a:r>
              <a:rPr lang="es-AR" b="1" dirty="0"/>
              <a:t>mediación</a:t>
            </a:r>
            <a:r>
              <a:rPr lang="es-AR" dirty="0"/>
              <a:t>)</a:t>
            </a:r>
          </a:p>
          <a:p>
            <a:r>
              <a:rPr lang="es-AR" dirty="0" err="1"/>
              <a:t>Lévinas</a:t>
            </a:r>
            <a:r>
              <a:rPr lang="es-AR" dirty="0"/>
              <a:t>:</a:t>
            </a:r>
          </a:p>
          <a:p>
            <a:pPr marL="285750" indent="-285750">
              <a:buFontTx/>
              <a:buChar char="-"/>
            </a:pPr>
            <a:r>
              <a:rPr lang="es-AR" b="1" dirty="0"/>
              <a:t>Totalidad</a:t>
            </a:r>
          </a:p>
          <a:p>
            <a:pPr marL="285750" indent="-285750">
              <a:buFontTx/>
              <a:buChar char="-"/>
            </a:pPr>
            <a:r>
              <a:rPr lang="es-AR" dirty="0" err="1"/>
              <a:t>Egología</a:t>
            </a:r>
            <a:r>
              <a:rPr lang="es-AR" dirty="0"/>
              <a:t> cartesiana</a:t>
            </a:r>
          </a:p>
          <a:p>
            <a:pPr marL="285750" indent="-285750">
              <a:buFontTx/>
              <a:buChar char="-"/>
            </a:pPr>
            <a:r>
              <a:rPr lang="es-AR" dirty="0"/>
              <a:t>Las cosas son </a:t>
            </a:r>
            <a:r>
              <a:rPr lang="es-AR" b="1" dirty="0"/>
              <a:t>iluminadas por la razón </a:t>
            </a:r>
            <a:r>
              <a:rPr lang="es-AR" dirty="0"/>
              <a:t>(</a:t>
            </a:r>
            <a:r>
              <a:rPr lang="es-AR" b="1" dirty="0"/>
              <a:t>mediación</a:t>
            </a:r>
            <a:r>
              <a:rPr lang="es-AR" dirty="0"/>
              <a:t>)</a:t>
            </a:r>
          </a:p>
          <a:p>
            <a:pPr marL="285750" indent="-285750">
              <a:buFontTx/>
              <a:buChar char="-"/>
            </a:pPr>
            <a:r>
              <a:rPr lang="es-AR" dirty="0"/>
              <a:t>Afirmación de sí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B2EF8313-9E07-42F4-948F-8280D221220E}"/>
              </a:ext>
            </a:extLst>
          </p:cNvPr>
          <p:cNvCxnSpPr>
            <a:cxnSpLocks/>
          </p:cNvCxnSpPr>
          <p:nvPr/>
        </p:nvCxnSpPr>
        <p:spPr>
          <a:xfrm>
            <a:off x="5618922" y="1645732"/>
            <a:ext cx="722244" cy="72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9B879B3-02E4-4D9F-ABB0-1D870616CC5D}"/>
              </a:ext>
            </a:extLst>
          </p:cNvPr>
          <p:cNvSpPr txBox="1"/>
          <p:nvPr/>
        </p:nvSpPr>
        <p:spPr>
          <a:xfrm>
            <a:off x="6341166" y="2368520"/>
            <a:ext cx="18950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Buber:</a:t>
            </a:r>
          </a:p>
          <a:p>
            <a:pPr marL="285750" indent="-285750">
              <a:buFontTx/>
              <a:buChar char="-"/>
            </a:pPr>
            <a:r>
              <a:rPr lang="es-AR" b="1" dirty="0"/>
              <a:t>Inmediatez</a:t>
            </a:r>
          </a:p>
          <a:p>
            <a:pPr marL="285750" indent="-285750">
              <a:buFontTx/>
              <a:buChar char="-"/>
            </a:pPr>
            <a:r>
              <a:rPr lang="es-AR" dirty="0"/>
              <a:t>Encuentro con el otro, camino hacia el Tú absoluto</a:t>
            </a:r>
          </a:p>
          <a:p>
            <a:r>
              <a:rPr lang="es-AR" dirty="0" err="1"/>
              <a:t>Levinas</a:t>
            </a:r>
            <a:r>
              <a:rPr lang="es-AR" dirty="0"/>
              <a:t>:</a:t>
            </a:r>
          </a:p>
          <a:p>
            <a:pPr marL="285750" indent="-285750">
              <a:buFontTx/>
              <a:buChar char="-"/>
            </a:pPr>
            <a:r>
              <a:rPr lang="es-AR" b="1" dirty="0"/>
              <a:t>Infinito</a:t>
            </a:r>
          </a:p>
          <a:p>
            <a:pPr marL="285750" indent="-285750">
              <a:buFontTx/>
              <a:buChar char="-"/>
            </a:pPr>
            <a:r>
              <a:rPr lang="es-AR" dirty="0"/>
              <a:t>Asimetría</a:t>
            </a:r>
          </a:p>
          <a:p>
            <a:pPr marL="285750" indent="-285750">
              <a:buFontTx/>
              <a:buChar char="-"/>
            </a:pPr>
            <a:r>
              <a:rPr lang="es-AR" b="1" dirty="0"/>
              <a:t>Revelación </a:t>
            </a:r>
            <a:r>
              <a:rPr lang="es-AR" dirty="0"/>
              <a:t>o </a:t>
            </a:r>
            <a:r>
              <a:rPr lang="es-AR" b="1" dirty="0"/>
              <a:t>manifestación</a:t>
            </a:r>
          </a:p>
          <a:p>
            <a:pPr marL="285750" indent="-285750">
              <a:buFontTx/>
              <a:buChar char="-"/>
            </a:pPr>
            <a:r>
              <a:rPr lang="es-AR" dirty="0"/>
              <a:t>Manifestación de los absolutamente otro (Dios)</a:t>
            </a:r>
          </a:p>
          <a:p>
            <a:endParaRPr lang="es-AR" dirty="0"/>
          </a:p>
          <a:p>
            <a:pPr marL="285750" indent="-285750">
              <a:buFontTx/>
              <a:buChar char="-"/>
            </a:pPr>
            <a:endParaRPr lang="es-AR" dirty="0"/>
          </a:p>
          <a:p>
            <a:pPr marL="285750" indent="-285750">
              <a:buFontTx/>
              <a:buChar char="-"/>
            </a:pPr>
            <a:endParaRPr lang="es-AR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67FB7B9-DACA-4C73-8610-F2C73B155939}"/>
              </a:ext>
            </a:extLst>
          </p:cNvPr>
          <p:cNvSpPr txBox="1"/>
          <p:nvPr/>
        </p:nvSpPr>
        <p:spPr>
          <a:xfrm>
            <a:off x="344556" y="3273287"/>
            <a:ext cx="527436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/>
              <a:t>- Afirmación de sí / Primacía del otro en </a:t>
            </a:r>
            <a:r>
              <a:rPr lang="es-AR" sz="2000" b="1" dirty="0" err="1"/>
              <a:t>Lévinas</a:t>
            </a:r>
            <a:r>
              <a:rPr lang="es-AR" sz="2000" b="1" dirty="0"/>
              <a:t> </a:t>
            </a:r>
          </a:p>
          <a:p>
            <a:pPr marL="285750" indent="-285750">
              <a:buFontTx/>
              <a:buChar char="-"/>
            </a:pPr>
            <a:r>
              <a:rPr lang="es-AR" sz="2000" b="1" dirty="0"/>
              <a:t>Mediatez / Inmediatez</a:t>
            </a:r>
          </a:p>
          <a:p>
            <a:pPr marL="285750" indent="-285750">
              <a:buFontTx/>
              <a:buChar char="-"/>
            </a:pPr>
            <a:r>
              <a:rPr lang="es-AR" sz="2000" b="1" dirty="0"/>
              <a:t>Totalidad / Infinito (</a:t>
            </a:r>
            <a:r>
              <a:rPr lang="es-AR" sz="2000" b="1" dirty="0" err="1"/>
              <a:t>Levinas</a:t>
            </a:r>
            <a:r>
              <a:rPr lang="es-AR" sz="2000" b="1" dirty="0"/>
              <a:t>)</a:t>
            </a:r>
          </a:p>
          <a:p>
            <a:pPr marL="285750" indent="-285750">
              <a:buFontTx/>
              <a:buChar char="-"/>
            </a:pPr>
            <a:r>
              <a:rPr lang="es-AR" sz="2000" b="1" dirty="0"/>
              <a:t>Conocimiento y ontología / Ética</a:t>
            </a:r>
          </a:p>
          <a:p>
            <a:endParaRPr lang="es-AR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93ADD5F5-3155-4D44-BE2F-C125CEAAE408}"/>
              </a:ext>
            </a:extLst>
          </p:cNvPr>
          <p:cNvSpPr/>
          <p:nvPr/>
        </p:nvSpPr>
        <p:spPr>
          <a:xfrm>
            <a:off x="212035" y="3140764"/>
            <a:ext cx="5638800" cy="173296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73225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384</TotalTime>
  <Words>1041</Words>
  <Application>Microsoft Office PowerPoint</Application>
  <PresentationFormat>Panorámica</PresentationFormat>
  <Paragraphs>84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</dc:creator>
  <cp:lastModifiedBy>Capelari Luis Gabriel</cp:lastModifiedBy>
  <cp:revision>30</cp:revision>
  <dcterms:created xsi:type="dcterms:W3CDTF">2018-03-31T20:42:29Z</dcterms:created>
  <dcterms:modified xsi:type="dcterms:W3CDTF">2025-06-17T12:56:01Z</dcterms:modified>
</cp:coreProperties>
</file>