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112" y="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AD8319-1B71-4D72-94A7-04D6E0748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607033-E5B1-4B31-A91D-8F54AF6E6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C2923E-FC0D-4A29-9D80-A7CD82C42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77304C-4CFD-425E-825B-D303F297C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D43D04-A8CF-40DA-971C-4819F412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717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7546D-236A-498C-91B6-714951A5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3EE712-99A9-4322-838B-3C9C659EC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A9D236-020E-476D-A753-339392845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5E7660-533C-426C-AC2D-94F79E232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57CB1D-D840-4198-8999-AC60503FB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806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479FD4C-2EE6-416A-B3F8-F2CF5F80F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E1A0EA-1599-4A48-8302-1F8021519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A0548C-D435-42DC-884F-5D0FD230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5A10B2-D393-4ED6-83E8-371049E17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FB3331-570C-4AA0-9DA2-78B36C802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308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89A992-5A80-482B-9185-AABFA68C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89DD6D-A0A4-4D05-BEF4-E4F0FBF45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5AE6AB-A28B-4CC6-80AD-D44D3364E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E2A7EB-B342-4F07-A1FB-DA62FD6CA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9E4153-7C02-4FE1-9F22-B42A7975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5677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1F3D2-D0CC-442A-898D-DFF0EEFD4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C23647-34F4-471E-80DB-31FBD1AFB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020E78-192F-4A4F-BB47-83BDD42C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C24805-AAA7-4FA0-907F-F07E0B688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032200-333D-4904-9E54-6153E663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5663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BCBA7-636D-4424-9252-A611633D3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751733-8DD3-4390-9FD7-5508BA0F5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D7E7D1-7BE9-4E22-A40A-12E5CD51B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340E36-1CDF-452B-B2D0-E9CFACFC2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6DFD48-8CFB-4929-BE37-E62EC9278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0DC83C-C39D-4D19-816F-2F14DE32C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054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D23367-4A65-4AD4-88D8-C2A8F8BB6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3702E6-3811-4CE0-8F51-1891B6CC2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064C51-4F98-4A2B-81EC-9E5188CA7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C22888-1289-4DA8-A4AF-A3CE62EDE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2A7A29F-8010-43F1-97A7-B8F7E1482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0EDA7DD-D516-47CF-8676-83E04495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76F398B-A489-4864-B49F-720CE02CF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041D0C-1169-427D-A1D2-A20C3FDF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2136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F6B78-C89D-4BE4-9F34-758E91051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F71EF95-0593-4573-9785-B165FE732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491C3E-2CF4-4E95-ACC8-6FFE3B370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BC352D-75E7-4FF2-B906-EBC3825DF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146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9A7493B-F8BF-4619-8677-10B47C46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DF4E36-5255-479F-9389-55240693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31F5AD-E60E-463B-9E07-241599276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831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3787E-C0A5-483D-8A32-068481B4E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4750A0-D8BB-4D3D-9E7F-F05B9DD51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F6E9C4-1A41-4206-B82A-5315F0DB8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5130B7-686A-4D00-AFB5-0462671DE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247C3F-72E2-4EDA-BA75-BBF3B7C08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9289A9-A807-42B1-A458-B97126DCE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6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15F4D0-0B78-4D9D-8123-D475072A6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6D4A5B1-571B-42D2-9A2A-574036FF3B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298A17-B25C-4AE1-A3BA-BF446BB00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646285-63E8-46A1-8EDB-756C95C98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13CE3E-243F-4CDA-8251-EC0ECF64D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AC0D22-93BD-4F94-8128-B402D4C8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180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CA2A2AB-B585-45F7-86CB-8C4F17286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962AB5-8F2B-4018-81F5-6468FE56A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8C25E0-9779-4758-B73E-20E17E0C39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C43CB-48A5-4D72-89C1-DED54DE6D52E}" type="datetimeFigureOut">
              <a:rPr lang="es-AR" smtClean="0"/>
              <a:t>12/8/2023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E465B5-D2FC-4DC0-AFCC-70CD6ADD1D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D15795-8BF9-4C80-AABB-3EB81A60BC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B3D22-A6FA-4687-AEC1-9C7A19A784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880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B7DDC97-5D06-4E6B-B827-AACB1B958B3A}"/>
              </a:ext>
            </a:extLst>
          </p:cNvPr>
          <p:cNvSpPr txBox="1"/>
          <p:nvPr/>
        </p:nvSpPr>
        <p:spPr>
          <a:xfrm>
            <a:off x="3020603" y="729465"/>
            <a:ext cx="6143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Arial Black" panose="020B0A04020102020204" pitchFamily="34" charset="0"/>
              </a:rPr>
              <a:t>Expectativas</a:t>
            </a:r>
            <a:endParaRPr lang="es-AR" sz="2400" b="1" dirty="0">
              <a:latin typeface="Arial Black" panose="020B0A040201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A3E6D3-6574-4366-9648-82AB034E075A}"/>
              </a:ext>
            </a:extLst>
          </p:cNvPr>
          <p:cNvSpPr txBox="1"/>
          <p:nvPr/>
        </p:nvSpPr>
        <p:spPr>
          <a:xfrm>
            <a:off x="223520" y="1613385"/>
            <a:ext cx="1175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Potencial de conducta = expectativa de refuerzo por valor de refuerzo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C294B928-6207-4273-AF13-4AE828351A95}"/>
              </a:ext>
            </a:extLst>
          </p:cNvPr>
          <p:cNvSpPr/>
          <p:nvPr/>
        </p:nvSpPr>
        <p:spPr>
          <a:xfrm rot="1966824">
            <a:off x="4643122" y="2605912"/>
            <a:ext cx="924560" cy="619760"/>
          </a:xfrm>
          <a:prstGeom prst="downArrow">
            <a:avLst>
              <a:gd name="adj1" fmla="val 50000"/>
              <a:gd name="adj2" fmla="val 5983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8" name="Flecha: hacia abajo 7">
            <a:extLst>
              <a:ext uri="{FF2B5EF4-FFF2-40B4-BE49-F238E27FC236}">
                <a16:creationId xmlns:a16="http://schemas.microsoft.com/office/drawing/2014/main" id="{9C567202-4553-4398-B6AF-32A5A5F962C4}"/>
              </a:ext>
            </a:extLst>
          </p:cNvPr>
          <p:cNvSpPr/>
          <p:nvPr/>
        </p:nvSpPr>
        <p:spPr>
          <a:xfrm rot="19632678">
            <a:off x="6532882" y="2585592"/>
            <a:ext cx="924560" cy="619760"/>
          </a:xfrm>
          <a:prstGeom prst="downArrow">
            <a:avLst>
              <a:gd name="adj1" fmla="val 50000"/>
              <a:gd name="adj2" fmla="val 5983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0E478B0-2512-4CC2-A5E9-6BFD1B7AEF6D}"/>
              </a:ext>
            </a:extLst>
          </p:cNvPr>
          <p:cNvSpPr txBox="1"/>
          <p:nvPr/>
        </p:nvSpPr>
        <p:spPr>
          <a:xfrm>
            <a:off x="6102737" y="3819402"/>
            <a:ext cx="47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Expectativas generalizadas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4203ABF-21E6-4F03-8F3B-703FE58CAAE7}"/>
              </a:ext>
            </a:extLst>
          </p:cNvPr>
          <p:cNvSpPr txBox="1"/>
          <p:nvPr/>
        </p:nvSpPr>
        <p:spPr>
          <a:xfrm>
            <a:off x="1357427" y="3831071"/>
            <a:ext cx="47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Expectativas específicas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7F95C75-184B-427B-A70A-8728335E03E3}"/>
              </a:ext>
            </a:extLst>
          </p:cNvPr>
          <p:cNvSpPr txBox="1"/>
          <p:nvPr/>
        </p:nvSpPr>
        <p:spPr>
          <a:xfrm>
            <a:off x="6106278" y="4918099"/>
            <a:ext cx="47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Confianza interpersonal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F66E817-AD91-4EE0-9883-F37B1C1F3D6A}"/>
              </a:ext>
            </a:extLst>
          </p:cNvPr>
          <p:cNvSpPr txBox="1"/>
          <p:nvPr/>
        </p:nvSpPr>
        <p:spPr>
          <a:xfrm>
            <a:off x="6099196" y="5570230"/>
            <a:ext cx="47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Lugar de control</a:t>
            </a:r>
            <a:endParaRPr lang="es-AR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723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A3FE4A3-FB5A-4D08-960E-F5D8391E0A55}"/>
              </a:ext>
            </a:extLst>
          </p:cNvPr>
          <p:cNvSpPr txBox="1"/>
          <p:nvPr/>
        </p:nvSpPr>
        <p:spPr>
          <a:xfrm>
            <a:off x="3020603" y="729465"/>
            <a:ext cx="6143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Arial Black" panose="020B0A04020102020204" pitchFamily="34" charset="0"/>
              </a:rPr>
              <a:t>Atribuciones</a:t>
            </a:r>
            <a:endParaRPr lang="es-AR" sz="2400" b="1" dirty="0">
              <a:latin typeface="Arial Black" panose="020B0A040201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520909D-F684-44FB-B345-78FB738DE4EC}"/>
              </a:ext>
            </a:extLst>
          </p:cNvPr>
          <p:cNvSpPr txBox="1"/>
          <p:nvPr/>
        </p:nvSpPr>
        <p:spPr>
          <a:xfrm>
            <a:off x="1063256" y="4032056"/>
            <a:ext cx="622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 Black" panose="020B0A04020102020204" pitchFamily="34" charset="0"/>
              </a:rPr>
              <a:t>Dimensiones atributivas: Modelo de Wiener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3E3B8B3-F5D1-4A3C-BBC8-EE2E46CBB2C2}"/>
              </a:ext>
            </a:extLst>
          </p:cNvPr>
          <p:cNvSpPr txBox="1"/>
          <p:nvPr/>
        </p:nvSpPr>
        <p:spPr>
          <a:xfrm>
            <a:off x="1063256" y="1853413"/>
            <a:ext cx="370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 Black" panose="020B0A04020102020204" pitchFamily="34" charset="0"/>
              </a:rPr>
              <a:t>Sesgos atributivos: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63AF60F-3006-4BB3-A1BD-6935BCE465E9}"/>
              </a:ext>
            </a:extLst>
          </p:cNvPr>
          <p:cNvSpPr txBox="1"/>
          <p:nvPr/>
        </p:nvSpPr>
        <p:spPr>
          <a:xfrm>
            <a:off x="3338624" y="2369932"/>
            <a:ext cx="47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- Error atributivo fundamental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CC650A4-EA56-42F6-BA6D-1830525572D7}"/>
              </a:ext>
            </a:extLst>
          </p:cNvPr>
          <p:cNvSpPr txBox="1"/>
          <p:nvPr/>
        </p:nvSpPr>
        <p:spPr>
          <a:xfrm>
            <a:off x="3055082" y="2999046"/>
            <a:ext cx="47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rial Black" panose="020B0A04020102020204" pitchFamily="34" charset="0"/>
              </a:rPr>
              <a:t>- Sesgo actor/observador</a:t>
            </a:r>
            <a:endParaRPr lang="es-AR" b="1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Escala Atribucional de Motivación de Logro General (EAML-G): Adaptación y  análisis de sus propiedades psicométricas">
            <a:extLst>
              <a:ext uri="{FF2B5EF4-FFF2-40B4-BE49-F238E27FC236}">
                <a16:creationId xmlns:a16="http://schemas.microsoft.com/office/drawing/2014/main" id="{E89D3109-59A1-432F-8598-8712D28EA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818" y="4784319"/>
            <a:ext cx="524827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23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6187698-B6FF-4AD6-8A10-5430732D25EA}"/>
              </a:ext>
            </a:extLst>
          </p:cNvPr>
          <p:cNvSpPr txBox="1"/>
          <p:nvPr/>
        </p:nvSpPr>
        <p:spPr>
          <a:xfrm>
            <a:off x="3020603" y="729465"/>
            <a:ext cx="6143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Arial Black" panose="020B0A04020102020204" pitchFamily="34" charset="0"/>
              </a:rPr>
              <a:t>Inteligencia</a:t>
            </a:r>
            <a:endParaRPr lang="es-AR" sz="2400" b="1" dirty="0">
              <a:latin typeface="Arial Black" panose="020B0A040201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3AB67A1-49BA-4301-96F0-413E69580595}"/>
              </a:ext>
            </a:extLst>
          </p:cNvPr>
          <p:cNvSpPr txBox="1"/>
          <p:nvPr/>
        </p:nvSpPr>
        <p:spPr>
          <a:xfrm>
            <a:off x="1063256" y="1853413"/>
            <a:ext cx="370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 Black" panose="020B0A04020102020204" pitchFamily="34" charset="0"/>
              </a:rPr>
              <a:t>Inteligencia y personalidad: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8E853AB-A231-4D8B-88E6-50743248D641}"/>
              </a:ext>
            </a:extLst>
          </p:cNvPr>
          <p:cNvSpPr txBox="1"/>
          <p:nvPr/>
        </p:nvSpPr>
        <p:spPr>
          <a:xfrm>
            <a:off x="3338624" y="2369932"/>
            <a:ext cx="47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 Black" panose="020B0A04020102020204" pitchFamily="34" charset="0"/>
              </a:rPr>
              <a:t>- Factor G (Spearman, 1927)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C8FAE85-B2A7-4700-B72F-DBBF661227B1}"/>
              </a:ext>
            </a:extLst>
          </p:cNvPr>
          <p:cNvSpPr txBox="1"/>
          <p:nvPr/>
        </p:nvSpPr>
        <p:spPr>
          <a:xfrm>
            <a:off x="3338623" y="2999046"/>
            <a:ext cx="685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 Black" panose="020B0A04020102020204" pitchFamily="34" charset="0"/>
              </a:rPr>
              <a:t>- Tipos de inteligencia (Thurstone, Cattell, Eysenck)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CE8CECF-C018-49A4-93EC-2CDAB83EC548}"/>
              </a:ext>
            </a:extLst>
          </p:cNvPr>
          <p:cNvSpPr txBox="1"/>
          <p:nvPr/>
        </p:nvSpPr>
        <p:spPr>
          <a:xfrm>
            <a:off x="3342167" y="3660011"/>
            <a:ext cx="47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 Black" panose="020B0A04020102020204" pitchFamily="34" charset="0"/>
              </a:rPr>
              <a:t>- Inteligencias múltiples (Gardner)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79972C3-DE2D-4C6C-9459-D61AB1CD8352}"/>
              </a:ext>
            </a:extLst>
          </p:cNvPr>
          <p:cNvSpPr txBox="1"/>
          <p:nvPr/>
        </p:nvSpPr>
        <p:spPr>
          <a:xfrm>
            <a:off x="3338623" y="4319982"/>
            <a:ext cx="885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 Black" panose="020B0A04020102020204" pitchFamily="34" charset="0"/>
              </a:rPr>
              <a:t>- Inteligencia triádica: académica/práctica/creativa (Sternberg, 2003)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31BD435-E2CF-4A69-99BD-1D2DC1C1AA52}"/>
              </a:ext>
            </a:extLst>
          </p:cNvPr>
          <p:cNvSpPr txBox="1"/>
          <p:nvPr/>
        </p:nvSpPr>
        <p:spPr>
          <a:xfrm>
            <a:off x="3342162" y="4904032"/>
            <a:ext cx="789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 Black" panose="020B0A04020102020204" pitchFamily="34" charset="0"/>
              </a:rPr>
              <a:t>- Inteligencia social (Cantor y </a:t>
            </a:r>
            <a:r>
              <a:rPr lang="es-ES" b="1" dirty="0" err="1">
                <a:latin typeface="Arial Black" panose="020B0A04020102020204" pitchFamily="34" charset="0"/>
              </a:rPr>
              <a:t>Kihlstrom</a:t>
            </a:r>
            <a:r>
              <a:rPr lang="es-ES" b="1">
                <a:latin typeface="Arial Black" panose="020B0A04020102020204" pitchFamily="34" charset="0"/>
              </a:rPr>
              <a:t>, 1987)</a:t>
            </a:r>
            <a:endParaRPr lang="es-AR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915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94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 Urgorri</dc:creator>
  <cp:lastModifiedBy>Marcos Urgorri</cp:lastModifiedBy>
  <cp:revision>6</cp:revision>
  <dcterms:created xsi:type="dcterms:W3CDTF">2023-08-12T22:21:44Z</dcterms:created>
  <dcterms:modified xsi:type="dcterms:W3CDTF">2023-08-12T23:37:43Z</dcterms:modified>
</cp:coreProperties>
</file>