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4" y="1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89A57-3B86-4035-B095-9F55D945F60C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2A5BC-44C1-41B9-B2E7-E34B73721EB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480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E674C-9F1B-414C-8DF5-CDCEBF3CD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AFEA7E-90CB-4FB3-A847-E99661B6E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6DDB8B-67DE-4B89-92E5-CC7C09D2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F284E7-BDC2-4B77-B273-C9B71BC8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8A6AD2-8514-4883-BE6E-7CBBAB96E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424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33F56-3E7D-458A-AFCF-48E0E47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015460-295A-47D4-A669-D50A7EC24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F6349-4F30-4BC7-90CD-CB45938E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630EE7-6A70-4755-992D-47F558E4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F02CB3-3309-4843-92C2-C10B0DD2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026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DFF43A-C214-4283-8D60-DE3B1FF2B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503897-A84D-4FD2-A776-72781B7F4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271E61-49C0-4A30-8449-35F89974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BB3403-CE24-4E1D-829F-D02299BE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DF9FA3-645F-4B34-8D61-DD4B0023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437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186FB-F739-4E2F-9A1D-0984EB82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3995B-9A58-45EB-B7D2-A4BC00775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789175-D873-49FA-BB8D-1CD1CFD5F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BEF4A1-7D4B-4576-8DDC-9BFA70D4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4DA603-8BD2-455A-BBF4-2F3B0383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79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2F50C-77A0-4A51-97D6-654A93123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F41BE8-D4AC-4350-972D-4451F0B2A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3530A7-64C5-4ABA-B811-C0F3672B6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A536C1-8EE8-415F-BE64-2F7D3601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C4F793-2A24-4FEA-9EB5-43052E1B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6809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D10DA-E3F5-42A3-9AFD-F667923D3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8F85AA-2068-4134-BEDA-9E19DFD17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7AB4A5-3D8C-4DDB-944A-E0958DD76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2FD8B1-4238-4065-A787-3B52AE04B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E1EADA-DD94-4A07-B743-94545BBB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A4C688-A08E-4797-B84D-3382EA85F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12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42BCA-D9B9-454A-B8E3-F1783F26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5AA869-81A8-4D1C-B76E-66AB41FFC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4CE5FB-71A1-41D2-9D17-5928BC046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D6869D-54C7-4A86-8583-98435287E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B65B0C-AA7C-4D22-B69C-8B7AB60A0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18C7F-4E3E-4349-85E5-8BA421D1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99BFA6-C801-4DA0-BE95-D601EF3D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CC9137-2193-4ACA-8E09-071E7A9F2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032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F7942-C864-4B90-A597-FBBFBBB5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587E24-1C1F-4B3C-85DA-484C5ABF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4EA09D-771F-4812-9BD5-687AC54B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2A2BE73-059A-4A42-839D-0F98B99F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69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92E189-A16A-4A01-B1B2-61A98722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5D3805-8CBB-4DF5-A253-E1AA9192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B728AB-57CB-4500-8E1A-C2A5C737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871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5CF7B-4766-4D38-80E7-2B09768B0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C3E1AA-4893-470D-A24A-B7880A89D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8AE235-844D-4F5B-B4E1-3418A68E0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ABFA99-1E55-4248-A263-EE45D1F6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33A0FE-41BF-4865-96E3-8A5AD51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5E169D-7B73-4989-B609-51AF83A6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897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78E5C-D079-4421-A5A2-F479D49CF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BDE98ED-87AE-45FB-806A-B0A9ABF23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A2A855-D998-417B-8226-3D53055A4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25DD2-C621-472D-92E8-F67F1C1A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EE50F4-24DA-4E37-9A36-5AFBA564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2F4246-9C60-4495-96F2-47A1C650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09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35B231-D124-4347-AE9A-0FCFB8AA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423918-9385-45DE-8CCB-FD79EAA5D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21F54E-BE09-4E8F-8D28-5356B21DD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B8222-80CA-4E99-902C-CB57B5C90ADE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1ADAF4-6A71-4760-A516-68ED6D4A7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F5A74-5665-4360-8203-6184AFE61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F6FE2-5039-405C-A034-DB84976BB1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245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802C303-CC99-474A-971F-F942FD6359CE}"/>
              </a:ext>
            </a:extLst>
          </p:cNvPr>
          <p:cNvSpPr txBox="1"/>
          <p:nvPr/>
        </p:nvSpPr>
        <p:spPr>
          <a:xfrm>
            <a:off x="2916629" y="2974427"/>
            <a:ext cx="63745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u="sng" cap="all" dirty="0">
                <a:latin typeface="Arial Black" panose="020B0A04020102020204" pitchFamily="34" charset="0"/>
              </a:rPr>
              <a:t>El sujeto cognitivo</a:t>
            </a:r>
          </a:p>
          <a:p>
            <a:pPr algn="ctr"/>
            <a:endParaRPr lang="es-AR" u="sng" dirty="0">
              <a:latin typeface="Arial Black" panose="020B0A04020102020204" pitchFamily="34" charset="0"/>
            </a:endParaRPr>
          </a:p>
          <a:p>
            <a:pPr algn="r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Moreno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Jimenez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123 - 171 </a:t>
            </a:r>
          </a:p>
        </p:txBody>
      </p:sp>
    </p:spTree>
    <p:extLst>
      <p:ext uri="{BB962C8B-B14F-4D97-AF65-F5344CB8AC3E}">
        <p14:creationId xmlns:p14="http://schemas.microsoft.com/office/powerpoint/2010/main" val="293342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680F72C-67E2-4EE6-8F34-EFA180E64F64}"/>
              </a:ext>
            </a:extLst>
          </p:cNvPr>
          <p:cNvSpPr txBox="1"/>
          <p:nvPr/>
        </p:nvSpPr>
        <p:spPr>
          <a:xfrm>
            <a:off x="851338" y="177624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>
                <a:latin typeface="Arial Black" panose="020B0A04020102020204" pitchFamily="34" charset="0"/>
              </a:rPr>
              <a:t>Representación del mundo</a:t>
            </a:r>
          </a:p>
          <a:p>
            <a:pPr algn="ctr"/>
            <a:r>
              <a:rPr lang="es-AR" sz="2400" dirty="0">
                <a:latin typeface="Arial Black" panose="020B0A04020102020204" pitchFamily="34" charset="0"/>
              </a:rPr>
              <a:t>pensamiento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C566758-7C02-4A9A-B0CB-7C88678C581D}"/>
              </a:ext>
            </a:extLst>
          </p:cNvPr>
          <p:cNvSpPr/>
          <p:nvPr/>
        </p:nvSpPr>
        <p:spPr>
          <a:xfrm>
            <a:off x="6327229" y="1923394"/>
            <a:ext cx="987972" cy="536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0D01F93-0174-402E-B76D-A5266006C4CD}"/>
              </a:ext>
            </a:extLst>
          </p:cNvPr>
          <p:cNvSpPr txBox="1"/>
          <p:nvPr/>
        </p:nvSpPr>
        <p:spPr>
          <a:xfrm>
            <a:off x="7546428" y="1884377"/>
            <a:ext cx="3794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>
                <a:latin typeface="Arial Black" panose="020B0A04020102020204" pitchFamily="34" charset="0"/>
              </a:rPr>
              <a:t>Conducta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6FDCF43-C080-498A-9004-F0E301272F32}"/>
              </a:ext>
            </a:extLst>
          </p:cNvPr>
          <p:cNvSpPr txBox="1"/>
          <p:nvPr/>
        </p:nvSpPr>
        <p:spPr>
          <a:xfrm>
            <a:off x="677917" y="4325003"/>
            <a:ext cx="3505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err="1">
                <a:latin typeface="Arial Black" panose="020B0A04020102020204" pitchFamily="34" charset="0"/>
              </a:rPr>
              <a:t>Senso</a:t>
            </a:r>
            <a:r>
              <a:rPr lang="es-AR" sz="2400" dirty="0">
                <a:latin typeface="Arial Black" panose="020B0A04020102020204" pitchFamily="34" charset="0"/>
              </a:rPr>
              <a:t> – percepción</a:t>
            </a:r>
          </a:p>
          <a:p>
            <a:pPr algn="ctr"/>
            <a:r>
              <a:rPr lang="es-AR" sz="2400" dirty="0">
                <a:latin typeface="Arial Black" panose="020B0A04020102020204" pitchFamily="34" charset="0"/>
              </a:rPr>
              <a:t>función activa</a:t>
            </a:r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B90B11B1-C916-4A9F-8828-35792379565B}"/>
              </a:ext>
            </a:extLst>
          </p:cNvPr>
          <p:cNvSpPr/>
          <p:nvPr/>
        </p:nvSpPr>
        <p:spPr>
          <a:xfrm>
            <a:off x="8539656" y="4493176"/>
            <a:ext cx="987972" cy="536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8A38E17-1233-4CDA-A28D-6F18348F24A0}"/>
              </a:ext>
            </a:extLst>
          </p:cNvPr>
          <p:cNvSpPr txBox="1"/>
          <p:nvPr/>
        </p:nvSpPr>
        <p:spPr>
          <a:xfrm>
            <a:off x="9501354" y="4548748"/>
            <a:ext cx="2359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>
                <a:latin typeface="Arial Black" panose="020B0A04020102020204" pitchFamily="34" charset="0"/>
              </a:rPr>
              <a:t>Conducta</a:t>
            </a:r>
          </a:p>
        </p:txBody>
      </p: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72EB3323-47C7-4A5D-AF8F-B2BF43043F13}"/>
              </a:ext>
            </a:extLst>
          </p:cNvPr>
          <p:cNvCxnSpPr>
            <a:cxnSpLocks/>
          </p:cNvCxnSpPr>
          <p:nvPr/>
        </p:nvCxnSpPr>
        <p:spPr>
          <a:xfrm>
            <a:off x="4209388" y="4740501"/>
            <a:ext cx="1518750" cy="653911"/>
          </a:xfrm>
          <a:prstGeom prst="bentConnector3">
            <a:avLst>
              <a:gd name="adj1" fmla="val 472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id="{41E343EA-5D35-4FAE-8FA4-A2089FFE4113}"/>
              </a:ext>
            </a:extLst>
          </p:cNvPr>
          <p:cNvCxnSpPr>
            <a:cxnSpLocks/>
            <a:stCxn id="7" idx="3"/>
            <a:endCxn id="18" idx="1"/>
          </p:cNvCxnSpPr>
          <p:nvPr/>
        </p:nvCxnSpPr>
        <p:spPr>
          <a:xfrm flipV="1">
            <a:off x="4183118" y="4054338"/>
            <a:ext cx="1471450" cy="686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8813E2F-A551-44A8-A7AB-50C586FBD8DA}"/>
              </a:ext>
            </a:extLst>
          </p:cNvPr>
          <p:cNvSpPr txBox="1"/>
          <p:nvPr/>
        </p:nvSpPr>
        <p:spPr>
          <a:xfrm>
            <a:off x="5654568" y="3731172"/>
            <a:ext cx="2238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>
                <a:latin typeface="Arial Black" panose="020B0A04020102020204" pitchFamily="34" charset="0"/>
              </a:rPr>
              <a:t>Componente estructural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8D9FA7D-DB71-4378-9AFE-299A5C571DCD}"/>
              </a:ext>
            </a:extLst>
          </p:cNvPr>
          <p:cNvSpPr txBox="1"/>
          <p:nvPr/>
        </p:nvSpPr>
        <p:spPr>
          <a:xfrm>
            <a:off x="5701867" y="5071246"/>
            <a:ext cx="2238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>
                <a:latin typeface="Arial Black" panose="020B0A04020102020204" pitchFamily="34" charset="0"/>
              </a:rPr>
              <a:t>Componente estructural</a:t>
            </a:r>
          </a:p>
        </p:txBody>
      </p:sp>
    </p:spTree>
    <p:extLst>
      <p:ext uri="{BB962C8B-B14F-4D97-AF65-F5344CB8AC3E}">
        <p14:creationId xmlns:p14="http://schemas.microsoft.com/office/powerpoint/2010/main" val="33400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EB99C45-194F-411F-8BEB-59588782377E}"/>
              </a:ext>
            </a:extLst>
          </p:cNvPr>
          <p:cNvSpPr txBox="1"/>
          <p:nvPr/>
        </p:nvSpPr>
        <p:spPr>
          <a:xfrm>
            <a:off x="1545015" y="714709"/>
            <a:ext cx="9112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u="sng" dirty="0">
                <a:latin typeface="Arial Black" panose="020B0A04020102020204" pitchFamily="34" charset="0"/>
              </a:rPr>
              <a:t>La cognición como proceso ideográfico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1002BA-1FE1-4E9D-BF65-9DA014898334}"/>
              </a:ext>
            </a:extLst>
          </p:cNvPr>
          <p:cNvSpPr txBox="1"/>
          <p:nvPr/>
        </p:nvSpPr>
        <p:spPr>
          <a:xfrm>
            <a:off x="1040524" y="2007476"/>
            <a:ext cx="89022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u="sng" dirty="0">
                <a:latin typeface="Arial Black" panose="020B0A04020102020204" pitchFamily="34" charset="0"/>
              </a:rPr>
              <a:t>CONSTRUCTOS PERSONALES</a:t>
            </a:r>
            <a:r>
              <a:rPr lang="es-AR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/>
          </a:p>
          <a:p>
            <a:pPr algn="just"/>
            <a:r>
              <a:rPr lang="es-AR" dirty="0"/>
              <a:t>	</a:t>
            </a:r>
            <a:r>
              <a:rPr lang="es-AR" sz="2400" dirty="0">
                <a:latin typeface="Arial Black" panose="020B0A04020102020204" pitchFamily="34" charset="0"/>
              </a:rPr>
              <a:t>“Organización mental personal que sirve para que el individuo </a:t>
            </a:r>
            <a:r>
              <a:rPr lang="es-AR" sz="2400" dirty="0" err="1">
                <a:latin typeface="Arial Black" panose="020B0A04020102020204" pitchFamily="34" charset="0"/>
              </a:rPr>
              <a:t>actue</a:t>
            </a:r>
            <a:r>
              <a:rPr lang="es-AR" sz="2400" dirty="0">
                <a:latin typeface="Arial Black" panose="020B0A04020102020204" pitchFamily="34" charset="0"/>
              </a:rPr>
              <a:t>”</a:t>
            </a:r>
          </a:p>
          <a:p>
            <a:pPr algn="just"/>
            <a:endParaRPr lang="es-AR" sz="2400" dirty="0">
              <a:latin typeface="Arial Black" panose="020B0A04020102020204" pitchFamily="34" charset="0"/>
            </a:endParaRPr>
          </a:p>
          <a:p>
            <a:pPr algn="just"/>
            <a:r>
              <a:rPr lang="es-AR" sz="2400" dirty="0">
                <a:latin typeface="Arial Black" panose="020B0A04020102020204" pitchFamily="34" charset="0"/>
              </a:rPr>
              <a:t>	La persona como científico que genera hipótesis y contrasta a través de su conducta</a:t>
            </a:r>
          </a:p>
          <a:p>
            <a:pPr algn="just"/>
            <a:endParaRPr lang="es-AR" sz="2400" dirty="0">
              <a:latin typeface="Arial Black" panose="020B0A04020102020204" pitchFamily="34" charset="0"/>
            </a:endParaRPr>
          </a:p>
          <a:p>
            <a:pPr algn="just"/>
            <a:r>
              <a:rPr lang="es-AR" sz="2400" dirty="0">
                <a:latin typeface="Arial Black" panose="020B0A04020102020204" pitchFamily="34" charset="0"/>
              </a:rPr>
              <a:t>	Se formulan como polaridades binarias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1800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AF92908-AD5D-4D08-8AF4-DE91A8568DB9}"/>
              </a:ext>
            </a:extLst>
          </p:cNvPr>
          <p:cNvSpPr txBox="1"/>
          <p:nvPr/>
        </p:nvSpPr>
        <p:spPr>
          <a:xfrm>
            <a:off x="1040524" y="1261243"/>
            <a:ext cx="89022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u="sng" dirty="0">
                <a:latin typeface="Arial Black" panose="020B0A04020102020204" pitchFamily="34" charset="0"/>
              </a:rPr>
              <a:t>Esquemas (PPI)</a:t>
            </a:r>
            <a:r>
              <a:rPr lang="es-AR" sz="2400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/>
          </a:p>
          <a:p>
            <a:pPr algn="just"/>
            <a:r>
              <a:rPr lang="es-AR" dirty="0"/>
              <a:t>	</a:t>
            </a:r>
            <a:r>
              <a:rPr lang="es-AR" sz="2400" dirty="0">
                <a:latin typeface="Arial Black" panose="020B0A04020102020204" pitchFamily="34" charset="0"/>
              </a:rPr>
              <a:t>Parte del ciclo perceptivo, interna, modificable por la experiencia y específica de lo que percibe</a:t>
            </a:r>
          </a:p>
          <a:p>
            <a:pPr algn="just"/>
            <a:endParaRPr lang="es-AR" sz="2400" dirty="0">
              <a:latin typeface="Arial Black" panose="020B0A04020102020204" pitchFamily="34" charset="0"/>
            </a:endParaRPr>
          </a:p>
          <a:p>
            <a:pPr algn="just"/>
            <a:r>
              <a:rPr lang="es-AR" sz="2400" dirty="0">
                <a:latin typeface="Arial Black" panose="020B0A04020102020204" pitchFamily="34" charset="0"/>
              </a:rPr>
              <a:t>	Es un plan de organización</a:t>
            </a:r>
          </a:p>
          <a:p>
            <a:pPr algn="just"/>
            <a:endParaRPr lang="es-AR" sz="2400" dirty="0">
              <a:latin typeface="Arial Black" panose="020B0A04020102020204" pitchFamily="34" charset="0"/>
            </a:endParaRPr>
          </a:p>
          <a:p>
            <a:pPr algn="just"/>
            <a:r>
              <a:rPr lang="es-AR" sz="2400" dirty="0">
                <a:latin typeface="Arial Black" panose="020B0A04020102020204" pitchFamily="34" charset="0"/>
              </a:rPr>
              <a:t>	Proceso constructivo y anticipatorio</a:t>
            </a:r>
          </a:p>
        </p:txBody>
      </p:sp>
    </p:spTree>
    <p:extLst>
      <p:ext uri="{BB962C8B-B14F-4D97-AF65-F5344CB8AC3E}">
        <p14:creationId xmlns:p14="http://schemas.microsoft.com/office/powerpoint/2010/main" val="42067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C9ECB71-ACD9-4E3D-BA69-82147A7B7F03}"/>
              </a:ext>
            </a:extLst>
          </p:cNvPr>
          <p:cNvSpPr txBox="1"/>
          <p:nvPr/>
        </p:nvSpPr>
        <p:spPr>
          <a:xfrm>
            <a:off x="1040524" y="1692168"/>
            <a:ext cx="89022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u="sng" dirty="0">
                <a:latin typeface="Arial Black" panose="020B0A04020102020204" pitchFamily="34" charset="0"/>
              </a:rPr>
              <a:t>Estrategias cognitivas</a:t>
            </a:r>
            <a:r>
              <a:rPr lang="es-AR" sz="2400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/>
          </a:p>
          <a:p>
            <a:pPr algn="just"/>
            <a:r>
              <a:rPr lang="es-AR" dirty="0"/>
              <a:t>	</a:t>
            </a:r>
            <a:r>
              <a:rPr lang="es-AR" sz="2400" dirty="0">
                <a:latin typeface="Arial Black" panose="020B0A04020102020204" pitchFamily="34" charset="0"/>
              </a:rPr>
              <a:t>“Organización de ideas, sentimientos, imágenes, activaciones y acciones que apuntan a preservar la imagen que el sujeto tiene de sí mismo y del mundo”</a:t>
            </a:r>
          </a:p>
          <a:p>
            <a:pPr algn="just"/>
            <a:endParaRPr lang="es-AR" sz="2400" dirty="0">
              <a:latin typeface="Arial Black" panose="020B0A04020102020204" pitchFamily="34" charset="0"/>
            </a:endParaRPr>
          </a:p>
          <a:p>
            <a:pPr algn="just"/>
            <a:r>
              <a:rPr lang="es-AR" sz="2400" dirty="0" err="1">
                <a:latin typeface="Arial Black" panose="020B0A04020102020204" pitchFamily="34" charset="0"/>
              </a:rPr>
              <a:t>Ej</a:t>
            </a:r>
            <a:r>
              <a:rPr lang="es-AR" sz="2400" dirty="0">
                <a:latin typeface="Arial Black" panose="020B0A04020102020204" pitchFamily="34" charset="0"/>
              </a:rPr>
              <a:t>: indefensión, hipervigilancia, evitación convencionalismo, gregarismo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3474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04C2552-F85B-4D90-A482-FB6FBB353F97}"/>
              </a:ext>
            </a:extLst>
          </p:cNvPr>
          <p:cNvSpPr txBox="1"/>
          <p:nvPr/>
        </p:nvSpPr>
        <p:spPr>
          <a:xfrm>
            <a:off x="956441" y="1828800"/>
            <a:ext cx="89022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u="sng" dirty="0">
                <a:latin typeface="Arial Black" panose="020B0A04020102020204" pitchFamily="34" charset="0"/>
              </a:rPr>
              <a:t>Modelos mentales</a:t>
            </a:r>
            <a:r>
              <a:rPr lang="es-AR" sz="2400" dirty="0">
                <a:latin typeface="Arial Black" panose="020B0A040201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/>
          </a:p>
          <a:p>
            <a:pPr algn="just"/>
            <a:r>
              <a:rPr lang="es-AR" dirty="0"/>
              <a:t>	</a:t>
            </a:r>
            <a:r>
              <a:rPr lang="es-AR" sz="2400" dirty="0">
                <a:latin typeface="Arial Black" panose="020B0A04020102020204" pitchFamily="34" charset="0"/>
              </a:rPr>
              <a:t>“Representaciones dinámicas y temporales basadas en elementos de nuestras creencias sobre el mundo que se actualizan para resolver situaciones (cognición situacional)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654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4DB9132-7295-48AF-8CC0-10254D2FCA6A}"/>
              </a:ext>
            </a:extLst>
          </p:cNvPr>
          <p:cNvSpPr txBox="1"/>
          <p:nvPr/>
        </p:nvSpPr>
        <p:spPr>
          <a:xfrm>
            <a:off x="1040524" y="2007476"/>
            <a:ext cx="89022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>
                <a:latin typeface="Arial Black" panose="020B0A04020102020204" pitchFamily="34" charset="0"/>
              </a:rPr>
              <a:t>Mente narrativa</a:t>
            </a:r>
            <a:r>
              <a:rPr lang="es-AR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/>
          </a:p>
          <a:p>
            <a:pPr algn="just"/>
            <a:r>
              <a:rPr lang="es-AR" dirty="0"/>
              <a:t>	</a:t>
            </a:r>
            <a:r>
              <a:rPr lang="es-AR" sz="2400" dirty="0">
                <a:latin typeface="Arial Black" panose="020B0A04020102020204" pitchFamily="34" charset="0"/>
              </a:rPr>
              <a:t>“Forma de representación en historias para dar sentido a los hechos, opuesta y complementaria al razonamiento paradigmático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0680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C06A01F-B2DB-4B8B-A8BF-419E61007958}"/>
              </a:ext>
            </a:extLst>
          </p:cNvPr>
          <p:cNvSpPr txBox="1"/>
          <p:nvPr/>
        </p:nvSpPr>
        <p:spPr>
          <a:xfrm>
            <a:off x="1629100" y="683174"/>
            <a:ext cx="8902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>
                <a:latin typeface="Arial Black" panose="020B0A04020102020204" pitchFamily="34" charset="0"/>
              </a:rPr>
              <a:t>Marcos conceptuales de la cognición personal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526583-7210-48D4-8311-D4A74C4C3EC3}"/>
              </a:ext>
            </a:extLst>
          </p:cNvPr>
          <p:cNvSpPr txBox="1"/>
          <p:nvPr/>
        </p:nvSpPr>
        <p:spPr>
          <a:xfrm>
            <a:off x="2222938" y="2806262"/>
            <a:ext cx="4892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AR" sz="2400" dirty="0">
                <a:latin typeface="Arial Black" panose="020B0A04020102020204" pitchFamily="34" charset="0"/>
              </a:rPr>
              <a:t>Ideología</a:t>
            </a:r>
          </a:p>
          <a:p>
            <a:endParaRPr lang="es-AR" sz="2400" dirty="0">
              <a:latin typeface="Arial Black" panose="020B0A040201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AR" sz="2400" dirty="0">
                <a:latin typeface="Arial Black" panose="020B0A04020102020204" pitchFamily="34" charset="0"/>
              </a:rPr>
              <a:t>Creencia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AR" sz="2400" dirty="0">
              <a:latin typeface="Arial Black" panose="020B0A040201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AR" sz="2400" dirty="0">
                <a:latin typeface="Arial Black" panose="020B0A04020102020204" pitchFamily="34" charset="0"/>
              </a:rPr>
              <a:t>Símbolos </a:t>
            </a:r>
          </a:p>
        </p:txBody>
      </p:sp>
    </p:spTree>
    <p:extLst>
      <p:ext uri="{BB962C8B-B14F-4D97-AF65-F5344CB8AC3E}">
        <p14:creationId xmlns:p14="http://schemas.microsoft.com/office/powerpoint/2010/main" val="908314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54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Urgorri</dc:creator>
  <cp:lastModifiedBy>Marcos Urgorri</cp:lastModifiedBy>
  <cp:revision>5</cp:revision>
  <dcterms:created xsi:type="dcterms:W3CDTF">2023-08-06T22:05:28Z</dcterms:created>
  <dcterms:modified xsi:type="dcterms:W3CDTF">2023-08-06T22:32:49Z</dcterms:modified>
</cp:coreProperties>
</file>