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>
      <a:defRPr lang="es-AR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562304-83C0-49EF-8886-9110C0FF7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E6F63D-D4EF-40F8-A13A-2E618076FB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5DB210-6F5B-49A9-BC9D-7BEC6B6D7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F24DD-D10A-4F87-B8E3-19BDBC43F7B5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3AC1F9-2C7C-4D3A-B3E1-6FA1AEF9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0838E0-D6FA-4D08-9B77-0B0AC32BF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2A32-D254-4BDA-A7E1-2F8AF7BB32A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611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613BE8-34BF-4227-B590-E1E6456B5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D255867-1068-4B09-BDA3-BA9444ABCE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B94995-6739-4697-8CB9-CA2000FED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F24DD-D10A-4F87-B8E3-19BDBC43F7B5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D53F3E-B0D3-4F92-B420-B6CF90290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15FF7A-94C3-4E53-990A-D6E1EAB0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2A32-D254-4BDA-A7E1-2F8AF7BB32A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0450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04BA822-4DDA-4080-8A6B-8B27D0316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2CB03F2-B618-4B1F-87E8-86B40C420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171F17-6555-4C74-B0C3-7B075A06B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F24DD-D10A-4F87-B8E3-19BDBC43F7B5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BBE4CE-6DF7-43D5-8F37-821D471A0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9F5E60-B7A7-4127-9E4F-FCFF57815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2A32-D254-4BDA-A7E1-2F8AF7BB32A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9879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A1E050-7B85-4889-8BA0-9331D1B64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413F4D-8F69-40B7-8354-44AB96C2C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13BBE5-436A-4EDA-BFBE-23BB1F116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F24DD-D10A-4F87-B8E3-19BDBC43F7B5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BF1AD6-15A1-4C55-B913-4C37E4171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33EC73-CFA3-430B-8385-DA6A5D7D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2A32-D254-4BDA-A7E1-2F8AF7BB32A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2959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20DB95-3E2A-43E3-B6DF-E929D7DAF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BF3C3B-0F3F-4019-8D62-814821AE8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7674CE-8F95-492D-B5FD-098C33EA5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F24DD-D10A-4F87-B8E3-19BDBC43F7B5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A44702-E0FB-4821-9185-ECB175E5B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39ADC7-F19F-41EC-9197-8EF0695D5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2A32-D254-4BDA-A7E1-2F8AF7BB32A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1662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89BF4D-07AD-496E-978D-B27A13D39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56BA99-C3FC-4CFC-BFA3-94B4301CDF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1987B84-3C0D-4296-9F8D-30752511E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129D97-6720-4749-98D5-A715DC735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F24DD-D10A-4F87-B8E3-19BDBC43F7B5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E07700-806E-4336-8B61-FC5E6B0C3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C1D18E-2FD7-404A-B448-EE03EE311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2A32-D254-4BDA-A7E1-2F8AF7BB32A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2400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BA8D5D-5EA4-47FA-90E6-17959CB22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017C79-4941-4037-B193-254954EB5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B38EBD4-1F7C-462D-99BC-04B22E025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7901043-FF9B-4E88-B0ED-70B6356498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F1A07BC-722E-4C81-A3C6-582C052D5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97AA44E-928D-4AB3-9371-3ADEDC689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F24DD-D10A-4F87-B8E3-19BDBC43F7B5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369A48-C54F-4B03-AE66-F32BC67A0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04E0FAD-F858-4BC6-95E5-6D38AE5B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2A32-D254-4BDA-A7E1-2F8AF7BB32A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63945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61A46B-7D2F-4131-9A63-83417E88A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C14F50D-55EC-49F1-8B74-543AD60B5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F24DD-D10A-4F87-B8E3-19BDBC43F7B5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384F4A7-007D-4DB6-917F-A77242FED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E13F29A-8B0E-406B-B44B-AF23BD510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2A32-D254-4BDA-A7E1-2F8AF7BB32A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113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66F017C-B42C-4891-AB6F-6C8201EA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F24DD-D10A-4F87-B8E3-19BDBC43F7B5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3B739C-D214-4C91-BFED-A680DEDD3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03878EF-C1E9-4932-BA5E-013CC02DB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2A32-D254-4BDA-A7E1-2F8AF7BB32A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6649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EF4677-FCC6-444B-858A-E029D76E6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8C6A22-9AE4-4965-BAF5-A827569F9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D0F076C-38CB-4749-BC1F-7443DBDD2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44A219-6A20-4823-96EB-B46C88831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F24DD-D10A-4F87-B8E3-19BDBC43F7B5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9E4C76-7E82-42BA-90FC-E814FDD4A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C394E5-2B73-4D12-980C-813AD632D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2A32-D254-4BDA-A7E1-2F8AF7BB32A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15064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2B766B-D484-447F-96A3-0315F537A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5914077-CBE0-43EE-894B-57891E885C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79115C0-ACB4-47F1-85C8-688E4D70A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D9AA85-1D16-4C12-B6BB-7EBC82772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F24DD-D10A-4F87-B8E3-19BDBC43F7B5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9C7D07-62B7-47FD-A3FE-CF1D47917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D08A56-311B-4B57-B86A-CAE524D85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2A32-D254-4BDA-A7E1-2F8AF7BB32A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4217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once-uponatime.foroactiv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467E886-73B0-4276-BC4D-4E301874C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5153AB-5DFF-4B7A-A8A2-786E954D1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614C52-1B5B-457F-8313-688D052733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F24DD-D10A-4F87-B8E3-19BDBC43F7B5}" type="datetimeFigureOut">
              <a:rPr lang="es-AR" smtClean="0"/>
              <a:t>6/8/2023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7959FC-B9F5-4388-B8F8-676B3157C4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EB02B4-9CC2-4251-94C3-ECE608E341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22A32-D254-4BDA-A7E1-2F8AF7BB32A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911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681C419-C96A-42C3-ABBC-53E07568360B}"/>
              </a:ext>
            </a:extLst>
          </p:cNvPr>
          <p:cNvSpPr txBox="1"/>
          <p:nvPr/>
        </p:nvSpPr>
        <p:spPr>
          <a:xfrm>
            <a:off x="2916629" y="2974427"/>
            <a:ext cx="637452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u="sng" dirty="0">
                <a:latin typeface="Arial Black" panose="020B0A04020102020204" pitchFamily="34" charset="0"/>
              </a:rPr>
              <a:t>LA PERSONALIDAD COMO PROCESO</a:t>
            </a:r>
          </a:p>
          <a:p>
            <a:pPr algn="ctr"/>
            <a:endParaRPr lang="es-AR" u="sng" dirty="0">
              <a:latin typeface="Arial Black" panose="020B0A04020102020204" pitchFamily="34" charset="0"/>
            </a:endParaRPr>
          </a:p>
          <a:p>
            <a:pPr algn="r"/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Moreno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Jimenez</a:t>
            </a: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pp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5 - 17 </a:t>
            </a:r>
          </a:p>
        </p:txBody>
      </p:sp>
    </p:spTree>
    <p:extLst>
      <p:ext uri="{BB962C8B-B14F-4D97-AF65-F5344CB8AC3E}">
        <p14:creationId xmlns:p14="http://schemas.microsoft.com/office/powerpoint/2010/main" val="876107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DC7E6A6-A628-406B-A3DA-DA3F5E3177D1}"/>
              </a:ext>
            </a:extLst>
          </p:cNvPr>
          <p:cNvSpPr txBox="1"/>
          <p:nvPr/>
        </p:nvSpPr>
        <p:spPr>
          <a:xfrm>
            <a:off x="3160986" y="819807"/>
            <a:ext cx="5870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latin typeface="Arial Black" panose="020B0A04020102020204" pitchFamily="34" charset="0"/>
              </a:rPr>
              <a:t>Personalidad variable reactiva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D25F23A-21AC-40FC-8051-8C2FAB95BB5A}"/>
              </a:ext>
            </a:extLst>
          </p:cNvPr>
          <p:cNvSpPr txBox="1"/>
          <p:nvPr/>
        </p:nvSpPr>
        <p:spPr>
          <a:xfrm>
            <a:off x="1177158" y="2296511"/>
            <a:ext cx="236482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latin typeface="Arial Black" panose="020B0A04020102020204" pitchFamily="34" charset="0"/>
              </a:rPr>
              <a:t>estímulos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87F69F6-F2E7-4CE0-877D-2F421CE32EA8}"/>
              </a:ext>
            </a:extLst>
          </p:cNvPr>
          <p:cNvSpPr txBox="1"/>
          <p:nvPr/>
        </p:nvSpPr>
        <p:spPr>
          <a:xfrm>
            <a:off x="1182415" y="3205654"/>
            <a:ext cx="236482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latin typeface="Arial Black" panose="020B0A04020102020204" pitchFamily="34" charset="0"/>
              </a:rPr>
              <a:t>situaciones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814FE9A-3DC4-4973-91D5-85341EF05B48}"/>
              </a:ext>
            </a:extLst>
          </p:cNvPr>
          <p:cNvSpPr txBox="1"/>
          <p:nvPr/>
        </p:nvSpPr>
        <p:spPr>
          <a:xfrm>
            <a:off x="1177162" y="4198882"/>
            <a:ext cx="236482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latin typeface="Arial Black" panose="020B0A04020102020204" pitchFamily="34" charset="0"/>
              </a:rPr>
              <a:t>Contextos</a:t>
            </a: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E41C069B-10C9-4524-92B1-0D043DC288D8}"/>
              </a:ext>
            </a:extLst>
          </p:cNvPr>
          <p:cNvCxnSpPr>
            <a:cxnSpLocks/>
            <a:stCxn id="5" idx="3"/>
            <a:endCxn id="17" idx="1"/>
          </p:cNvCxnSpPr>
          <p:nvPr/>
        </p:nvCxnSpPr>
        <p:spPr>
          <a:xfrm>
            <a:off x="3541986" y="2496566"/>
            <a:ext cx="1371600" cy="9361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EE221D6D-7315-41F1-81EF-39E3BAA0BBE3}"/>
              </a:ext>
            </a:extLst>
          </p:cNvPr>
          <p:cNvCxnSpPr>
            <a:cxnSpLocks/>
            <a:stCxn id="6" idx="3"/>
            <a:endCxn id="17" idx="1"/>
          </p:cNvCxnSpPr>
          <p:nvPr/>
        </p:nvCxnSpPr>
        <p:spPr>
          <a:xfrm>
            <a:off x="3547243" y="3405709"/>
            <a:ext cx="1366343" cy="269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62519A10-2856-462E-B88C-51619A794132}"/>
              </a:ext>
            </a:extLst>
          </p:cNvPr>
          <p:cNvCxnSpPr>
            <a:cxnSpLocks/>
            <a:stCxn id="7" idx="3"/>
            <a:endCxn id="17" idx="1"/>
          </p:cNvCxnSpPr>
          <p:nvPr/>
        </p:nvCxnSpPr>
        <p:spPr>
          <a:xfrm flipV="1">
            <a:off x="3541990" y="3432681"/>
            <a:ext cx="1371596" cy="9662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68DE072-BDD2-4D29-9DF2-2EF3A58E75A4}"/>
              </a:ext>
            </a:extLst>
          </p:cNvPr>
          <p:cNvSpPr txBox="1"/>
          <p:nvPr/>
        </p:nvSpPr>
        <p:spPr>
          <a:xfrm>
            <a:off x="4913586" y="2617073"/>
            <a:ext cx="2364828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latin typeface="Arial Black" panose="020B0A04020102020204" pitchFamily="34" charset="0"/>
              </a:rPr>
              <a:t>Personalidad</a:t>
            </a:r>
          </a:p>
          <a:p>
            <a:pPr algn="ctr"/>
            <a:r>
              <a:rPr lang="es-AR" sz="1600" dirty="0">
                <a:latin typeface="Arial Black" panose="020B0A04020102020204" pitchFamily="34" charset="0"/>
              </a:rPr>
              <a:t>(Organizador</a:t>
            </a:r>
          </a:p>
          <a:p>
            <a:pPr algn="ctr"/>
            <a:r>
              <a:rPr lang="es-AR" sz="1600" dirty="0">
                <a:latin typeface="Arial Black" panose="020B0A04020102020204" pitchFamily="34" charset="0"/>
              </a:rPr>
              <a:t>De la</a:t>
            </a:r>
          </a:p>
          <a:p>
            <a:pPr algn="ctr"/>
            <a:r>
              <a:rPr lang="es-AR" sz="1600" dirty="0">
                <a:latin typeface="Arial Black" panose="020B0A04020102020204" pitchFamily="34" charset="0"/>
              </a:rPr>
              <a:t>Experiencia</a:t>
            </a:r>
          </a:p>
          <a:p>
            <a:pPr algn="ctr"/>
            <a:r>
              <a:rPr lang="es-AR" sz="1600" dirty="0">
                <a:latin typeface="Arial Black" panose="020B0A04020102020204" pitchFamily="34" charset="0"/>
              </a:rPr>
              <a:t>Y de la</a:t>
            </a:r>
          </a:p>
          <a:p>
            <a:pPr algn="ctr"/>
            <a:r>
              <a:rPr lang="es-AR" sz="1600" dirty="0">
                <a:latin typeface="Arial Black" panose="020B0A04020102020204" pitchFamily="34" charset="0"/>
              </a:rPr>
              <a:t>acción individual)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FE9D463-0FF8-454D-A449-759DDE6656B3}"/>
              </a:ext>
            </a:extLst>
          </p:cNvPr>
          <p:cNvSpPr txBox="1"/>
          <p:nvPr/>
        </p:nvSpPr>
        <p:spPr>
          <a:xfrm>
            <a:off x="8077173" y="2312281"/>
            <a:ext cx="236482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latin typeface="Arial Black" panose="020B0A04020102020204" pitchFamily="34" charset="0"/>
              </a:rPr>
              <a:t>Conducta 1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39DE40B3-4549-48CB-B9EE-3C7001D15877}"/>
              </a:ext>
            </a:extLst>
          </p:cNvPr>
          <p:cNvSpPr txBox="1"/>
          <p:nvPr/>
        </p:nvSpPr>
        <p:spPr>
          <a:xfrm>
            <a:off x="8082430" y="3221424"/>
            <a:ext cx="236482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latin typeface="Arial Black" panose="020B0A04020102020204" pitchFamily="34" charset="0"/>
              </a:rPr>
              <a:t>Conducta 2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0841A319-AED8-4F64-AC75-7A50915FB9A1}"/>
              </a:ext>
            </a:extLst>
          </p:cNvPr>
          <p:cNvSpPr txBox="1"/>
          <p:nvPr/>
        </p:nvSpPr>
        <p:spPr>
          <a:xfrm>
            <a:off x="8077177" y="4214652"/>
            <a:ext cx="236482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latin typeface="Arial Black" panose="020B0A04020102020204" pitchFamily="34" charset="0"/>
              </a:rPr>
              <a:t>Conducta 3</a:t>
            </a:r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CA255190-2356-4BC2-986C-6B5B1BD06945}"/>
              </a:ext>
            </a:extLst>
          </p:cNvPr>
          <p:cNvCxnSpPr>
            <a:cxnSpLocks/>
            <a:stCxn id="17" idx="3"/>
            <a:endCxn id="18" idx="1"/>
          </p:cNvCxnSpPr>
          <p:nvPr/>
        </p:nvCxnSpPr>
        <p:spPr>
          <a:xfrm flipV="1">
            <a:off x="7278414" y="2512336"/>
            <a:ext cx="798759" cy="9203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9B4B7F57-42BD-4160-A878-F5F6647751BC}"/>
              </a:ext>
            </a:extLst>
          </p:cNvPr>
          <p:cNvCxnSpPr>
            <a:cxnSpLocks/>
            <a:stCxn id="17" idx="3"/>
            <a:endCxn id="19" idx="1"/>
          </p:cNvCxnSpPr>
          <p:nvPr/>
        </p:nvCxnSpPr>
        <p:spPr>
          <a:xfrm flipV="1">
            <a:off x="7278414" y="3421479"/>
            <a:ext cx="804016" cy="112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F0C46E67-2048-4B55-B2B4-B339B4519EA8}"/>
              </a:ext>
            </a:extLst>
          </p:cNvPr>
          <p:cNvCxnSpPr>
            <a:cxnSpLocks/>
            <a:stCxn id="17" idx="3"/>
            <a:endCxn id="20" idx="1"/>
          </p:cNvCxnSpPr>
          <p:nvPr/>
        </p:nvCxnSpPr>
        <p:spPr>
          <a:xfrm>
            <a:off x="7278414" y="3432681"/>
            <a:ext cx="798763" cy="9820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917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FABF5C2-5284-4790-8AB2-553D9F869D39}"/>
              </a:ext>
            </a:extLst>
          </p:cNvPr>
          <p:cNvSpPr txBox="1"/>
          <p:nvPr/>
        </p:nvSpPr>
        <p:spPr>
          <a:xfrm>
            <a:off x="3160986" y="819807"/>
            <a:ext cx="5870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latin typeface="Arial Black" panose="020B0A04020102020204" pitchFamily="34" charset="0"/>
              </a:rPr>
              <a:t>Personalidad variable proactiva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A66DD9C-CA08-478B-8184-AEBCC5B0BDC2}"/>
              </a:ext>
            </a:extLst>
          </p:cNvPr>
          <p:cNvSpPr txBox="1"/>
          <p:nvPr/>
        </p:nvSpPr>
        <p:spPr>
          <a:xfrm>
            <a:off x="446691" y="3205654"/>
            <a:ext cx="236482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latin typeface="Arial Black" panose="020B0A04020102020204" pitchFamily="34" charset="0"/>
              </a:rPr>
              <a:t>Personalidad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8DA45AE-B858-43FF-8C0A-5611C23781A3}"/>
              </a:ext>
            </a:extLst>
          </p:cNvPr>
          <p:cNvSpPr txBox="1"/>
          <p:nvPr/>
        </p:nvSpPr>
        <p:spPr>
          <a:xfrm>
            <a:off x="4188357" y="2312281"/>
            <a:ext cx="236482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latin typeface="Arial Black" panose="020B0A04020102020204" pitchFamily="34" charset="0"/>
              </a:rPr>
              <a:t>Metas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AEA190A-A014-4EF8-9DC9-36C9A8A37E9C}"/>
              </a:ext>
            </a:extLst>
          </p:cNvPr>
          <p:cNvSpPr txBox="1"/>
          <p:nvPr/>
        </p:nvSpPr>
        <p:spPr>
          <a:xfrm>
            <a:off x="4183106" y="3221424"/>
            <a:ext cx="236482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latin typeface="Arial Black" panose="020B0A04020102020204" pitchFamily="34" charset="0"/>
              </a:rPr>
              <a:t>Planes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C1B8D5F-A452-498E-847E-0E8540B79DD5}"/>
              </a:ext>
            </a:extLst>
          </p:cNvPr>
          <p:cNvSpPr txBox="1"/>
          <p:nvPr/>
        </p:nvSpPr>
        <p:spPr>
          <a:xfrm>
            <a:off x="4177854" y="4214652"/>
            <a:ext cx="236482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latin typeface="Arial Black" panose="020B0A04020102020204" pitchFamily="34" charset="0"/>
              </a:rPr>
              <a:t>objetivos</a:t>
            </a:r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81C0187E-FCE8-469D-A8BA-C79E2B4FD36D}"/>
              </a:ext>
            </a:extLst>
          </p:cNvPr>
          <p:cNvCxnSpPr>
            <a:cxnSpLocks/>
            <a:stCxn id="6" idx="3"/>
            <a:endCxn id="12" idx="1"/>
          </p:cNvCxnSpPr>
          <p:nvPr/>
        </p:nvCxnSpPr>
        <p:spPr>
          <a:xfrm flipV="1">
            <a:off x="2811519" y="2512336"/>
            <a:ext cx="1376838" cy="8933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29CA4A30-24B0-4FE9-90EC-97427274B2F0}"/>
              </a:ext>
            </a:extLst>
          </p:cNvPr>
          <p:cNvCxnSpPr>
            <a:cxnSpLocks/>
            <a:stCxn id="6" idx="3"/>
            <a:endCxn id="13" idx="1"/>
          </p:cNvCxnSpPr>
          <p:nvPr/>
        </p:nvCxnSpPr>
        <p:spPr>
          <a:xfrm>
            <a:off x="2811519" y="3405709"/>
            <a:ext cx="1371587" cy="157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BD292AFF-807D-408D-8EB4-5B6CDC55752A}"/>
              </a:ext>
            </a:extLst>
          </p:cNvPr>
          <p:cNvCxnSpPr>
            <a:cxnSpLocks/>
            <a:stCxn id="6" idx="3"/>
            <a:endCxn id="14" idx="1"/>
          </p:cNvCxnSpPr>
          <p:nvPr/>
        </p:nvCxnSpPr>
        <p:spPr>
          <a:xfrm>
            <a:off x="2811519" y="3405709"/>
            <a:ext cx="1366335" cy="10089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errar llave 21">
            <a:extLst>
              <a:ext uri="{FF2B5EF4-FFF2-40B4-BE49-F238E27FC236}">
                <a16:creationId xmlns:a16="http://schemas.microsoft.com/office/drawing/2014/main" id="{293642E1-6013-4C8B-BC85-A61B7281C727}"/>
              </a:ext>
            </a:extLst>
          </p:cNvPr>
          <p:cNvSpPr/>
          <p:nvPr/>
        </p:nvSpPr>
        <p:spPr>
          <a:xfrm>
            <a:off x="6999890" y="2165131"/>
            <a:ext cx="220717" cy="255401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7243D0DA-2A09-455A-9B3A-5B4284DBFAA7}"/>
              </a:ext>
            </a:extLst>
          </p:cNvPr>
          <p:cNvCxnSpPr>
            <a:cxnSpLocks/>
          </p:cNvCxnSpPr>
          <p:nvPr/>
        </p:nvCxnSpPr>
        <p:spPr>
          <a:xfrm flipV="1">
            <a:off x="7546414" y="2528106"/>
            <a:ext cx="1376838" cy="8933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12249481-13ED-4C2C-9AAA-BA3BE5BDAA7F}"/>
              </a:ext>
            </a:extLst>
          </p:cNvPr>
          <p:cNvCxnSpPr>
            <a:cxnSpLocks/>
          </p:cNvCxnSpPr>
          <p:nvPr/>
        </p:nvCxnSpPr>
        <p:spPr>
          <a:xfrm>
            <a:off x="7546414" y="3436523"/>
            <a:ext cx="1376838" cy="7781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5DD405AF-8AC8-443C-A8AD-D9B7ED646CF7}"/>
              </a:ext>
            </a:extLst>
          </p:cNvPr>
          <p:cNvSpPr txBox="1"/>
          <p:nvPr/>
        </p:nvSpPr>
        <p:spPr>
          <a:xfrm>
            <a:off x="8954778" y="2307021"/>
            <a:ext cx="236482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latin typeface="Arial Black" panose="020B0A04020102020204" pitchFamily="34" charset="0"/>
              </a:rPr>
              <a:t>Adaptación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23098B9-7B8A-49EA-9503-7FCD5003D556}"/>
              </a:ext>
            </a:extLst>
          </p:cNvPr>
          <p:cNvSpPr txBox="1"/>
          <p:nvPr/>
        </p:nvSpPr>
        <p:spPr>
          <a:xfrm>
            <a:off x="8970554" y="4056983"/>
            <a:ext cx="236482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latin typeface="Arial Black" panose="020B0A04020102020204" pitchFamily="34" charset="0"/>
              </a:rPr>
              <a:t>Cambio</a:t>
            </a:r>
          </a:p>
        </p:txBody>
      </p:sp>
    </p:spTree>
    <p:extLst>
      <p:ext uri="{BB962C8B-B14F-4D97-AF65-F5344CB8AC3E}">
        <p14:creationId xmlns:p14="http://schemas.microsoft.com/office/powerpoint/2010/main" val="1226254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70DAD18-79B7-4F4F-BECF-A0F7AD450AA1}"/>
              </a:ext>
            </a:extLst>
          </p:cNvPr>
          <p:cNvSpPr txBox="1"/>
          <p:nvPr/>
        </p:nvSpPr>
        <p:spPr>
          <a:xfrm>
            <a:off x="3160986" y="819807"/>
            <a:ext cx="58700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latin typeface="Arial Black" panose="020B0A04020102020204" pitchFamily="34" charset="0"/>
              </a:rPr>
              <a:t>Personalidad variable molar de tipo</a:t>
            </a:r>
          </a:p>
          <a:p>
            <a:pPr algn="ctr"/>
            <a:r>
              <a:rPr lang="es-AR" sz="2000" dirty="0">
                <a:latin typeface="Arial Black" panose="020B0A04020102020204" pitchFamily="34" charset="0"/>
              </a:rPr>
              <a:t>Bio - psico - social - espiritual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05289D2-14EB-4545-83C2-08BF1AFE150B}"/>
              </a:ext>
            </a:extLst>
          </p:cNvPr>
          <p:cNvSpPr txBox="1"/>
          <p:nvPr/>
        </p:nvSpPr>
        <p:spPr>
          <a:xfrm>
            <a:off x="1492469" y="2522482"/>
            <a:ext cx="92070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000" dirty="0">
                <a:latin typeface="Arial Black" panose="020B0A04020102020204" pitchFamily="34" charset="0"/>
              </a:rPr>
              <a:t>Variables observables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AR" sz="2000" dirty="0">
              <a:latin typeface="Arial Black" panose="020B0A040201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000" dirty="0">
                <a:latin typeface="Arial Black" panose="020B0A04020102020204" pitchFamily="34" charset="0"/>
              </a:rPr>
              <a:t>Variables no observables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AR" sz="2000" dirty="0">
              <a:latin typeface="Arial Black" panose="020B0A040201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000" dirty="0">
                <a:latin typeface="Arial Black" panose="020B0A04020102020204" pitchFamily="34" charset="0"/>
              </a:rPr>
              <a:t>Variables biológicas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AR" sz="2000" dirty="0">
              <a:latin typeface="Arial Black" panose="020B0A040201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000" dirty="0">
                <a:latin typeface="Arial Black" panose="020B0A04020102020204" pitchFamily="34" charset="0"/>
              </a:rPr>
              <a:t>Variables históricas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AR" sz="2000" dirty="0">
              <a:latin typeface="Arial Black" panose="020B0A040201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000" dirty="0">
                <a:latin typeface="Arial Black" panose="020B0A04020102020204" pitchFamily="34" charset="0"/>
              </a:rPr>
              <a:t>Variables sociodemográficas</a:t>
            </a:r>
          </a:p>
        </p:txBody>
      </p:sp>
    </p:spTree>
    <p:extLst>
      <p:ext uri="{BB962C8B-B14F-4D97-AF65-F5344CB8AC3E}">
        <p14:creationId xmlns:p14="http://schemas.microsoft.com/office/powerpoint/2010/main" val="3111100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4B0951C-00EC-4AE8-B3E6-75AB1992666A}"/>
              </a:ext>
            </a:extLst>
          </p:cNvPr>
          <p:cNvSpPr txBox="1"/>
          <p:nvPr/>
        </p:nvSpPr>
        <p:spPr>
          <a:xfrm>
            <a:off x="2916629" y="388889"/>
            <a:ext cx="6374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u="sng" dirty="0">
                <a:latin typeface="Arial Black" panose="020B0A04020102020204" pitchFamily="34" charset="0"/>
              </a:rPr>
              <a:t>LA PERSONALIDAD COMO PROCESO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DDB2FDE-8380-4477-81CE-BC4745A4D29C}"/>
              </a:ext>
            </a:extLst>
          </p:cNvPr>
          <p:cNvSpPr txBox="1"/>
          <p:nvPr/>
        </p:nvSpPr>
        <p:spPr>
          <a:xfrm>
            <a:off x="1114100" y="1198183"/>
            <a:ext cx="9963806" cy="190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>
                <a:latin typeface="Arial Black" panose="020B0A04020102020204" pitchFamily="34" charset="0"/>
              </a:rPr>
              <a:t>“Sistema de procesos psicológicos que identifica a las personas”, (Moreno </a:t>
            </a:r>
            <a:r>
              <a:rPr lang="es-AR" sz="1600" dirty="0" err="1">
                <a:latin typeface="Arial Black" panose="020B0A04020102020204" pitchFamily="34" charset="0"/>
              </a:rPr>
              <a:t>Jimenez</a:t>
            </a:r>
            <a:r>
              <a:rPr lang="es-AR" sz="1600" dirty="0">
                <a:latin typeface="Arial Black" panose="020B0A04020102020204" pitchFamily="34" charset="0"/>
              </a:rPr>
              <a:t>)</a:t>
            </a:r>
          </a:p>
          <a:p>
            <a:pPr algn="just"/>
            <a:endParaRPr lang="es-AR" sz="1600" dirty="0">
              <a:latin typeface="Arial Black" panose="020B0A04020102020204" pitchFamily="34" charset="0"/>
            </a:endParaRPr>
          </a:p>
          <a:p>
            <a:pPr algn="just"/>
            <a:endParaRPr lang="es-AR" sz="1600" dirty="0">
              <a:latin typeface="Arial Black" panose="020B0A040201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AR" sz="1600" dirty="0">
                <a:latin typeface="Arial Black" panose="020B0A04020102020204" pitchFamily="34" charset="0"/>
              </a:rPr>
              <a:t>“La personalidad se refiere a los procesos a través de los cuales los pensamientos, emocione y conductas individuales son coherentes dentro de patrones significativos en el tiempo y a través de las situaciones” (Smith y Gallo)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175C5AC-44D6-4206-9CF1-6D561B0BA2E5}"/>
              </a:ext>
            </a:extLst>
          </p:cNvPr>
          <p:cNvSpPr txBox="1"/>
          <p:nvPr/>
        </p:nvSpPr>
        <p:spPr>
          <a:xfrm>
            <a:off x="1492469" y="3759105"/>
            <a:ext cx="92070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dirty="0">
                <a:latin typeface="Arial Black" panose="020B0A04020102020204" pitchFamily="34" charset="0"/>
              </a:rPr>
              <a:t>La personalidad es un proceso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AR" dirty="0">
              <a:latin typeface="Arial Black" panose="020B0A040201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dirty="0">
                <a:latin typeface="Arial Black" panose="020B0A04020102020204" pitchFamily="34" charset="0"/>
              </a:rPr>
              <a:t>La personalidad es un sistema de procesos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AR" dirty="0">
              <a:latin typeface="Arial Black" panose="020B0A040201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dirty="0">
                <a:latin typeface="Arial Black" panose="020B0A04020102020204" pitchFamily="34" charset="0"/>
              </a:rPr>
              <a:t>La personalidad es situacionalmente interactiva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AR" dirty="0">
              <a:latin typeface="Arial Black" panose="020B0A040201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dirty="0">
                <a:latin typeface="Arial Black" panose="020B0A04020102020204" pitchFamily="34" charset="0"/>
              </a:rPr>
              <a:t>La personalidad es un sistema de procesos que se autorregulan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AR" dirty="0">
              <a:latin typeface="Arial Black" panose="020B0A040201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dirty="0">
                <a:latin typeface="Arial Black" panose="020B0A04020102020204" pitchFamily="34" charset="0"/>
              </a:rPr>
              <a:t>La personalidad es el sistema psicológico singular del sujeto</a:t>
            </a:r>
          </a:p>
        </p:txBody>
      </p:sp>
    </p:spTree>
    <p:extLst>
      <p:ext uri="{BB962C8B-B14F-4D97-AF65-F5344CB8AC3E}">
        <p14:creationId xmlns:p14="http://schemas.microsoft.com/office/powerpoint/2010/main" val="3849018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tatic.filadd.com/files/f%23253879/html/external_resources/bg3.png">
            <a:extLst>
              <a:ext uri="{FF2B5EF4-FFF2-40B4-BE49-F238E27FC236}">
                <a16:creationId xmlns:a16="http://schemas.microsoft.com/office/drawing/2014/main" id="{DF3B7E71-0E71-4197-9DC4-61CD85E44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240" y="863600"/>
            <a:ext cx="6065519" cy="5201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0384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