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67" r:id="rId4"/>
    <p:sldId id="259" r:id="rId5"/>
    <p:sldId id="263" r:id="rId6"/>
    <p:sldId id="264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560"/>
    <a:srgbClr val="E97A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E73AF7-C147-657E-353A-EF05628C1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F446CF5-8BCA-4CB9-5619-5A73CC4A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7D3201D-92B4-65E0-F7FC-BCC11CCE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1FA643A-C075-C20E-514A-C8FA460B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B75B80E-61E0-0979-40DB-FAEF185AE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3553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DC3579-4503-5DD9-A6B6-6FAC3A2E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0614B24-1617-4B54-DD24-45072E07A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71ECFCD-46FF-BDD0-6225-52104AA8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8A6D848-E8AD-36AE-8E86-F18AE3CC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E84D5D9-0F35-158C-180F-2B9FDC71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0724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926D9BE-E56E-D3ED-C4FF-CED6E5587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210A855-F76A-4AF9-2D45-A83C3B43A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817A538-6DA7-767B-6743-F3D5CEAD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0F0A196-2CB5-67C7-F249-B49E3507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611D835-5090-5A78-9D03-C40CF6F7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514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C81CE6-4B1F-FB01-1BF7-B5F5E697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CC50127-07F5-0389-E811-E52E017D1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C74EACE-0964-3857-F3C2-70CF4D1E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49AFD6F-E098-8C3B-57F3-1E61FE5B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10DBE2E-7FB6-65E6-DF7A-857A4467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3888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C4BEBE-E536-D3A0-06A3-1389150A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FB4A9D1-7AF7-CE16-88A3-4EC44B8A6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16B98EC-B93E-FF5B-2D76-A603F41B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968AEC-93BD-19E3-4B9D-8CCCEC7C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ACAB1EB-4851-01A2-FBE8-1A078E51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5797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AA0528-11AC-F1B9-0143-B31810CC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233FFD9-D7F9-27E3-792A-FFB689CD6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8C3AFEF-65F4-C4A1-550C-77BB87D7A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165DE84-8A4D-8102-8042-C0D002C11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063EB5C-41F2-5765-E2F1-BD176E79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058AF99-198D-68B0-45A2-6FD3349D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6820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65027E-1F7D-B0F8-8353-09FD79B8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A13A15A-A1C9-3B1B-0720-CE4AF2E01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60F6347-C59B-8877-9AC2-671E06189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C494CEF-EA64-030A-2101-0BDA3E81F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3F3EF9F-538E-E16E-CD89-5C352C066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D446C6A-B4A6-9FCE-A420-51CA7AB6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A89AA97-0AED-CFC3-0490-79BB6663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47305A56-C7AA-FE01-8014-7E94BAB1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8466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E58932-5FD9-3109-5265-A38E68D0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B8323C0-1F63-6C34-5BA8-F6C7158A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49B2A91-ECB4-36C4-DE21-3A4B856F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626B71C-69B9-5BF4-4C4E-29F3FE2E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5060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15AEC0E-69CF-B1BF-9300-C45F01DE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EC81BE6-E6EA-AFFE-F146-420D0FD3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88C4F2C-CA04-2410-79C1-69BA106A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5351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B98EC8-6876-3369-424F-713C7E30C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1680AD5-028A-1D55-4BCB-AB3F10DE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7E93D12-8D8D-C9A8-6C04-1BAF05731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2B32259-A5DF-CB73-6654-2FD1AA188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050705C-0E8B-9050-B10B-71234405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D1B9967-2F80-7DC8-ECE2-BACC887E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1799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267C44-E6E9-08F4-0A45-4B1D7D210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8D5B9BA-60EA-5EBB-3AF2-52A47248E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84B1441-E08B-C1FC-ED22-85D74BA7D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5E71DB1-6148-68EA-21ED-90EA3CE7D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17EF84D-3B6D-FD03-5A90-7A6E22A4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E4421AF-7AD1-7827-EFAF-37102CB5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7222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114EDEE1-B9AD-3A11-E224-2870097D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B2D80AC-4D37-2747-3BDF-794E5501D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373EBAF-D633-30A8-AD8C-F25E26C35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AED0E-654E-4952-BCE4-E082A37AEF7E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DD9BC9A-F34B-4F40-9A5E-E023614B9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9837650-DE82-C137-F56F-AA83ED7AE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4A066-5E51-415E-AEA5-B650FB4936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755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Freeform 6">
            <a:extLst>
              <a:ext uri="{FF2B5EF4-FFF2-40B4-BE49-F238E27FC236}">
                <a16:creationId xmlns:a16="http://schemas.microsoft.com/office/drawing/2014/main" xmlns="" id="{69D184B2-2226-4E31-BCCB-444330767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Freeform 7">
            <a:extLst>
              <a:ext uri="{FF2B5EF4-FFF2-40B4-BE49-F238E27FC236}">
                <a16:creationId xmlns:a16="http://schemas.microsoft.com/office/drawing/2014/main" xmlns="" id="{1AC4D4E3-486A-464A-8EC8-D44881097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Rectangle 1043">
            <a:extLst>
              <a:ext uri="{FF2B5EF4-FFF2-40B4-BE49-F238E27FC236}">
                <a16:creationId xmlns:a16="http://schemas.microsoft.com/office/drawing/2014/main" xmlns="" id="{864DE13E-58EB-4475-B79C-0D4FC651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iencia y Vida: “Cerebro sintiente: psicobiología de las emociones”">
            <a:extLst>
              <a:ext uri="{FF2B5EF4-FFF2-40B4-BE49-F238E27FC236}">
                <a16:creationId xmlns:a16="http://schemas.microsoft.com/office/drawing/2014/main" xmlns="" id="{9DC11CC7-B40C-68B5-4EE7-550B3985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67039" y="1286934"/>
            <a:ext cx="8057924" cy="410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43C6F58-7818-C9CB-9B99-E40121D051A7}"/>
              </a:ext>
            </a:extLst>
          </p:cNvPr>
          <p:cNvSpPr txBox="1"/>
          <p:nvPr/>
        </p:nvSpPr>
        <p:spPr>
          <a:xfrm>
            <a:off x="1011382" y="918266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00B050"/>
                </a:solidFill>
                <a:latin typeface="Algerian" panose="04020705040A02060702" pitchFamily="82" charset="0"/>
              </a:rPr>
              <a:t>BIOLOGIA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C3086B9-7789-7100-C471-59B222E1FE9A}"/>
              </a:ext>
            </a:extLst>
          </p:cNvPr>
          <p:cNvSpPr txBox="1"/>
          <p:nvPr/>
        </p:nvSpPr>
        <p:spPr>
          <a:xfrm>
            <a:off x="-2216727" y="4957347"/>
            <a:ext cx="6899563" cy="455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47060" algn="l">
              <a:lnSpc>
                <a:spcPct val="150000"/>
              </a:lnSpc>
            </a:pPr>
            <a:r>
              <a:rPr lang="es-ES_trad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Facultad de Psicología - 2023</a:t>
            </a:r>
            <a:endParaRPr lang="es-E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349463B-0455-DCC8-5B1F-7CD68BB2F983}"/>
              </a:ext>
            </a:extLst>
          </p:cNvPr>
          <p:cNvSpPr txBox="1"/>
          <p:nvPr/>
        </p:nvSpPr>
        <p:spPr>
          <a:xfrm>
            <a:off x="950147" y="4588015"/>
            <a:ext cx="7204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Licenciatura en Psicología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6BE5C26-5739-DC21-BA21-395036B875DF}"/>
              </a:ext>
            </a:extLst>
          </p:cNvPr>
          <p:cNvSpPr txBox="1"/>
          <p:nvPr/>
        </p:nvSpPr>
        <p:spPr>
          <a:xfrm>
            <a:off x="9080639" y="3455337"/>
            <a:ext cx="23414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Profesor Titular</a:t>
            </a:r>
          </a:p>
          <a:p>
            <a:r>
              <a:rPr lang="es-ES" dirty="0"/>
              <a:t>Prof. Vrancken, Lilián</a:t>
            </a:r>
          </a:p>
          <a:p>
            <a:r>
              <a:rPr lang="es-ES" dirty="0"/>
              <a:t>Profesor Auxiliar </a:t>
            </a:r>
          </a:p>
          <a:p>
            <a:r>
              <a:rPr lang="es-ES" dirty="0"/>
              <a:t>Bioq. Werlen, Melina		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E6FDC39-1135-864F-1DD1-BBDD17FAF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973" y="792995"/>
            <a:ext cx="1228896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986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2C46C4D6-C474-4E92-B52E-944C1118F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787DF16-2E06-3B15-ADDF-A305D79AF5E6}"/>
              </a:ext>
            </a:extLst>
          </p:cNvPr>
          <p:cNvSpPr txBox="1"/>
          <p:nvPr/>
        </p:nvSpPr>
        <p:spPr>
          <a:xfrm>
            <a:off x="8117379" y="-57333"/>
            <a:ext cx="3789217" cy="149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LUNES de </a:t>
            </a:r>
            <a:r>
              <a:rPr lang="en-US" sz="1600" b="1" dirty="0" smtClean="0">
                <a:effectLst/>
              </a:rPr>
              <a:t>10 a 12hs</a:t>
            </a:r>
            <a:r>
              <a:rPr lang="en-US" sz="1600" b="1" dirty="0">
                <a:effectLst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effectLst/>
              </a:rPr>
              <a:t>VIERNES 12 a 13hs.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 smtClean="0">
                <a:effectLst/>
              </a:rPr>
              <a:t>                       </a:t>
            </a:r>
            <a:r>
              <a:rPr lang="en-US" sz="1600" b="1" dirty="0" err="1" smtClean="0">
                <a:effectLst/>
              </a:rPr>
              <a:t>Tutoría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>
                <a:effectLst/>
              </a:rPr>
              <a:t>de </a:t>
            </a:r>
            <a:r>
              <a:rPr lang="en-US" sz="1600" b="1" dirty="0" smtClean="0">
                <a:effectLst/>
              </a:rPr>
              <a:t>13 </a:t>
            </a:r>
            <a:r>
              <a:rPr lang="en-US" sz="1600" b="1" dirty="0">
                <a:effectLst/>
              </a:rPr>
              <a:t>a </a:t>
            </a:r>
            <a:r>
              <a:rPr lang="en-US" sz="1600" b="1" dirty="0" smtClean="0">
                <a:effectLst/>
              </a:rPr>
              <a:t>14hs</a:t>
            </a:r>
            <a:r>
              <a:rPr lang="en-US" sz="1600" b="1" dirty="0">
                <a:effectLst/>
              </a:rPr>
              <a:t>.</a:t>
            </a:r>
            <a:endParaRPr lang="en-US" sz="16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effectLst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51670ABF-579B-C0FB-475C-1D1EBBA95409}"/>
              </a:ext>
            </a:extLst>
          </p:cNvPr>
          <p:cNvSpPr txBox="1"/>
          <p:nvPr/>
        </p:nvSpPr>
        <p:spPr>
          <a:xfrm>
            <a:off x="103909" y="1729516"/>
            <a:ext cx="2452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Promoción directa</a:t>
            </a:r>
            <a:r>
              <a:rPr lang="es-A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Sí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28C31C-F71F-0F85-B8F6-BBB9D234401C}"/>
              </a:ext>
            </a:extLst>
          </p:cNvPr>
          <p:cNvSpPr txBox="1"/>
          <p:nvPr/>
        </p:nvSpPr>
        <p:spPr>
          <a:xfrm>
            <a:off x="62345" y="2049528"/>
            <a:ext cx="1145078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Aprobar dos exámenes parciales con nota 8 o más, en cada uno. Estas calificaciones se consideran de manera individual (no se promedian las calificaciones entre ambos). </a:t>
            </a:r>
            <a:r>
              <a:rPr lang="es-AR" sz="16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Esta condición No admite recuperatorio</a:t>
            </a:r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*80% de asistencia a clases.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dirty="0">
                <a:effectLst/>
                <a:ea typeface="Times New Roman" panose="02020603050405020304" pitchFamily="18" charset="0"/>
              </a:rPr>
              <a:t>* Sin instancia de examen final. El estudiantado que cumpla esta condición debe inscribirse en el primer llamado de examen final, donde sólo se completarán las actas con la promoción lograda</a:t>
            </a:r>
            <a:endParaRPr lang="es-ES" sz="16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70705E2B-2C77-EB23-CFD2-C227B80F1A3B}"/>
              </a:ext>
            </a:extLst>
          </p:cNvPr>
          <p:cNvSpPr txBox="1"/>
          <p:nvPr/>
        </p:nvSpPr>
        <p:spPr>
          <a:xfrm>
            <a:off x="62345" y="3584300"/>
            <a:ext cx="1206426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Regularización: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*Aprobar dos exámenes parciales individuales escritos, (aprobado= 6 seis), con opción a un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recuperatorio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único,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fecha fijada por la cátedra (Sólo se podrá recuperar uno, de los dos parciales estimados). 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Los alumnos regulares rendirán un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examen final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 cual podrá ser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escrito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oral 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(según criterio del docente). </a:t>
            </a:r>
            <a:r>
              <a:rPr lang="es-AR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esta instancia se evalúa todo el programa de la cátedra.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Aquellos alumnos que aprueben sólo el 50% de los parciales (1 de 2), rendirán un examen final en condición de escrito- oral (Art. 24). Alumnos en condición de libres.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Los alumnos que no logren cumplimentar el 50% de las obligaciones quedan en condición de recursantes y sólo pueden rendir la asignatura en condición de Libre por Art. 26. Este examen consiste en una evaluación individual, </a:t>
            </a:r>
            <a:r>
              <a:rPr lang="es-A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escrita y oral.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acceder al examen oral se debe aprobar el examen escrito con 60% (6 seis). </a:t>
            </a:r>
            <a:r>
              <a:rPr lang="es-AR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esta instancia se evalúa todo el programa de la cátedra.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Flecha: pentágono 22">
            <a:extLst>
              <a:ext uri="{FF2B5EF4-FFF2-40B4-BE49-F238E27FC236}">
                <a16:creationId xmlns:a16="http://schemas.microsoft.com/office/drawing/2014/main" xmlns="" id="{5290EBDA-54C4-D573-5353-C64F6921E2D6}"/>
              </a:ext>
            </a:extLst>
          </p:cNvPr>
          <p:cNvSpPr/>
          <p:nvPr/>
        </p:nvSpPr>
        <p:spPr>
          <a:xfrm>
            <a:off x="6062377" y="216864"/>
            <a:ext cx="1955410" cy="86878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1C6A27BD-7F01-507A-3111-1240E8E3D443}"/>
              </a:ext>
            </a:extLst>
          </p:cNvPr>
          <p:cNvSpPr txBox="1"/>
          <p:nvPr/>
        </p:nvSpPr>
        <p:spPr>
          <a:xfrm>
            <a:off x="6281726" y="328090"/>
            <a:ext cx="147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Horarios de clases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xmlns="" id="{314DB595-43C0-8264-71CE-EEAEC61E786A}"/>
              </a:ext>
            </a:extLst>
          </p:cNvPr>
          <p:cNvSpPr/>
          <p:nvPr/>
        </p:nvSpPr>
        <p:spPr>
          <a:xfrm>
            <a:off x="285404" y="892216"/>
            <a:ext cx="1479772" cy="543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0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endParaRPr lang="es-ES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10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C38EBE8-F6A8-3343-C8BA-2FBCBAD40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585"/>
            <a:ext cx="12004239" cy="64399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0A82975-04D0-EC50-F1D9-D07CED0A3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52" y="4368952"/>
            <a:ext cx="5245177" cy="1744268"/>
          </a:xfrm>
          <a:prstGeom prst="rect">
            <a:avLst/>
          </a:prstGeom>
          <a:solidFill>
            <a:schemeClr val="accent4"/>
          </a:solidFill>
          <a:ln w="76200">
            <a:solidFill>
              <a:srgbClr val="00B050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35892D9-AC57-9AD4-28D5-FC540335B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18" y="418059"/>
            <a:ext cx="4386966" cy="2345809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</p:pic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xmlns="" id="{1EBC9E6A-D49F-5AA3-0CE1-5F5EA6F95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655027"/>
              </p:ext>
            </p:extLst>
          </p:nvPr>
        </p:nvGraphicFramePr>
        <p:xfrm>
          <a:off x="6144964" y="999286"/>
          <a:ext cx="5812574" cy="3500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06287">
                  <a:extLst>
                    <a:ext uri="{9D8B030D-6E8A-4147-A177-3AD203B41FA5}">
                      <a16:colId xmlns:a16="http://schemas.microsoft.com/office/drawing/2014/main" xmlns="" val="425032197"/>
                    </a:ext>
                  </a:extLst>
                </a:gridCol>
                <a:gridCol w="2906287">
                  <a:extLst>
                    <a:ext uri="{9D8B030D-6E8A-4147-A177-3AD203B41FA5}">
                      <a16:colId xmlns:a16="http://schemas.microsoft.com/office/drawing/2014/main" xmlns="" val="3556504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FECHAS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IMPORTANTES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334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Lunes </a:t>
                      </a: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7/08</a:t>
                      </a: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1era clase</a:t>
                      </a: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10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Lunes 11/09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Consulta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236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Jueves </a:t>
                      </a:r>
                      <a:r>
                        <a:rPr lang="es-ES" b="1" dirty="0" smtClean="0"/>
                        <a:t>15/09 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1° PARCIAL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7316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Lunes 16/10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Día del Respeto a la Diversidad Cultural (12/10)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9893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Lunes 23/10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Consulta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3956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8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Viernes 27/10/2023</a:t>
                      </a:r>
                      <a:endParaRPr lang="es-ES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/>
                        <a:t>2° PARCIAL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3294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Viernes</a:t>
                      </a:r>
                      <a:r>
                        <a:rPr lang="es-ES" baseline="0" dirty="0" smtClean="0"/>
                        <a:t> 31</a:t>
                      </a:r>
                      <a:r>
                        <a:rPr lang="es-ES" dirty="0" smtClean="0"/>
                        <a:t>/11/2023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RECUPERATORIO UNICO </a:t>
                      </a:r>
                      <a:endParaRPr lang="es-ES" sz="18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finaliza el cursado</a:t>
                      </a:r>
                      <a:endParaRPr lang="es-ES" u="non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486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359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FF59EA8-F859-C352-9088-A2FDC23CBAED}"/>
              </a:ext>
            </a:extLst>
          </p:cNvPr>
          <p:cNvSpPr txBox="1"/>
          <p:nvPr/>
        </p:nvSpPr>
        <p:spPr>
          <a:xfrm>
            <a:off x="1593273" y="131618"/>
            <a:ext cx="551411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457B8D4C-A6EF-1CBC-125A-342230828716}"/>
              </a:ext>
            </a:extLst>
          </p:cNvPr>
          <p:cNvSpPr/>
          <p:nvPr/>
        </p:nvSpPr>
        <p:spPr>
          <a:xfrm>
            <a:off x="181866" y="229094"/>
            <a:ext cx="5536151" cy="58253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sz="4000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A89E0FD4-9899-A9C9-A427-89E2CF69951D}"/>
              </a:ext>
            </a:extLst>
          </p:cNvPr>
          <p:cNvSpPr/>
          <p:nvPr/>
        </p:nvSpPr>
        <p:spPr>
          <a:xfrm>
            <a:off x="5507694" y="229094"/>
            <a:ext cx="6213252" cy="568679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                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7263B7E-9564-F9CD-F4D2-CE7DCF10D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73" y="428126"/>
            <a:ext cx="2609314" cy="106689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6DB0368-E77F-E15B-E4C5-590C751F9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913" y="428126"/>
            <a:ext cx="3139712" cy="10668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0EC1034-C5E8-3C70-0235-EC05F4A96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043" y="1810311"/>
            <a:ext cx="4825235" cy="273633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46E91D47-0CC6-732C-2332-31A6FD41665B}"/>
              </a:ext>
            </a:extLst>
          </p:cNvPr>
          <p:cNvSpPr txBox="1"/>
          <p:nvPr/>
        </p:nvSpPr>
        <p:spPr>
          <a:xfrm>
            <a:off x="682269" y="1803572"/>
            <a:ext cx="2480536" cy="2495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Bio: “vida”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Logia: estudio</a:t>
            </a:r>
            <a:endParaRPr lang="es-ES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s-ES" sz="2000" b="1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Ciencia que estudia la estructura y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procesos vitales </a:t>
            </a:r>
            <a:r>
              <a:rPr lang="es-ES" sz="2000" b="1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los seres vivos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F36EC17F-E5BB-E21E-C99D-54B6B212EDB6}"/>
              </a:ext>
            </a:extLst>
          </p:cNvPr>
          <p:cNvSpPr txBox="1"/>
          <p:nvPr/>
        </p:nvSpPr>
        <p:spPr>
          <a:xfrm>
            <a:off x="8412490" y="1512087"/>
            <a:ext cx="2405769" cy="374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Psico: “alma”-actividad mental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Logia: estudio</a:t>
            </a:r>
            <a:endParaRPr lang="es-ES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Ciencia que estudia los procesos mentales, las sensaciones, las percepciones y el comportamiento del ser humano </a:t>
            </a:r>
            <a:endParaRPr lang="es-ES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91374A0-CFAB-3732-D155-1339F0718F27}"/>
              </a:ext>
            </a:extLst>
          </p:cNvPr>
          <p:cNvSpPr txBox="1"/>
          <p:nvPr/>
        </p:nvSpPr>
        <p:spPr>
          <a:xfrm>
            <a:off x="3513909" y="3041474"/>
            <a:ext cx="44283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aspectos físicos y mentales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. 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BB5B697-9E81-0EE5-8BF8-C3C054183926}"/>
              </a:ext>
            </a:extLst>
          </p:cNvPr>
          <p:cNvSpPr txBox="1"/>
          <p:nvPr/>
        </p:nvSpPr>
        <p:spPr>
          <a:xfrm>
            <a:off x="4946373" y="515078"/>
            <a:ext cx="13303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ser </a:t>
            </a:r>
          </a:p>
          <a:p>
            <a:pPr algn="ctr"/>
            <a:r>
              <a:rPr lang="es-E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humano </a:t>
            </a:r>
            <a:endParaRPr lang="es-ES" sz="2400" b="1" dirty="0"/>
          </a:p>
        </p:txBody>
      </p:sp>
      <p:sp>
        <p:nvSpPr>
          <p:cNvPr id="2" name="Flecha: curvada hacia la derecha 1">
            <a:extLst>
              <a:ext uri="{FF2B5EF4-FFF2-40B4-BE49-F238E27FC236}">
                <a16:creationId xmlns:a16="http://schemas.microsoft.com/office/drawing/2014/main" xmlns="" id="{0CDF290E-5022-8385-B8DA-3CC4F347E850}"/>
              </a:ext>
            </a:extLst>
          </p:cNvPr>
          <p:cNvSpPr/>
          <p:nvPr/>
        </p:nvSpPr>
        <p:spPr>
          <a:xfrm rot="17908733">
            <a:off x="5355327" y="4532375"/>
            <a:ext cx="839465" cy="1909247"/>
          </a:xfrm>
          <a:prstGeom prst="curvedRightArrow">
            <a:avLst>
              <a:gd name="adj1" fmla="val 25000"/>
              <a:gd name="adj2" fmla="val 69882"/>
              <a:gd name="adj3" fmla="val 592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26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4596177-43BA-3042-0217-BC60EFD3DE15}"/>
              </a:ext>
            </a:extLst>
          </p:cNvPr>
          <p:cNvSpPr txBox="1"/>
          <p:nvPr/>
        </p:nvSpPr>
        <p:spPr>
          <a:xfrm>
            <a:off x="1130221" y="1420814"/>
            <a:ext cx="2712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 vulgar u ordinario del ser humano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212D8B2-B82A-170B-68B9-9C862B11DE44}"/>
              </a:ext>
            </a:extLst>
          </p:cNvPr>
          <p:cNvSpPr txBox="1"/>
          <p:nvPr/>
        </p:nvSpPr>
        <p:spPr>
          <a:xfrm>
            <a:off x="7521846" y="1269554"/>
            <a:ext cx="4225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 reflexivo elaborado con rigor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6716A543-F076-FF07-371C-A168FF71F0EA}"/>
              </a:ext>
            </a:extLst>
          </p:cNvPr>
          <p:cNvSpPr txBox="1"/>
          <p:nvPr/>
        </p:nvSpPr>
        <p:spPr>
          <a:xfrm>
            <a:off x="5144748" y="3177871"/>
            <a:ext cx="23623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"epistemología" :</a:t>
            </a:r>
            <a:endParaRPr lang="es-E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34004B1F-5890-1F5B-666B-F7DBCA93EB7C}"/>
              </a:ext>
            </a:extLst>
          </p:cNvPr>
          <p:cNvSpPr txBox="1"/>
          <p:nvPr/>
        </p:nvSpPr>
        <p:spPr>
          <a:xfrm>
            <a:off x="7418037" y="3172803"/>
            <a:ext cx="4225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 o teoría del conocimiento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s-ES" dirty="0"/>
          </a:p>
        </p:txBody>
      </p:sp>
      <p:cxnSp>
        <p:nvCxnSpPr>
          <p:cNvPr id="17" name="Conector: curvado 16">
            <a:extLst>
              <a:ext uri="{FF2B5EF4-FFF2-40B4-BE49-F238E27FC236}">
                <a16:creationId xmlns:a16="http://schemas.microsoft.com/office/drawing/2014/main" xmlns="" id="{28DCDF26-0FFF-867A-D3B7-DEC3AAD9025B}"/>
              </a:ext>
            </a:extLst>
          </p:cNvPr>
          <p:cNvCxnSpPr>
            <a:cxnSpLocks/>
          </p:cNvCxnSpPr>
          <p:nvPr/>
        </p:nvCxnSpPr>
        <p:spPr>
          <a:xfrm rot="5400000">
            <a:off x="3339746" y="412109"/>
            <a:ext cx="969539" cy="49237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: curvado 20">
            <a:extLst>
              <a:ext uri="{FF2B5EF4-FFF2-40B4-BE49-F238E27FC236}">
                <a16:creationId xmlns:a16="http://schemas.microsoft.com/office/drawing/2014/main" xmlns="" id="{1498DCFD-5457-4504-06E1-2ABB1D9839A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17240" y="405529"/>
            <a:ext cx="505651" cy="45040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9755C3C9-762C-D673-59BE-FA4377B0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2378240"/>
            <a:ext cx="3407518" cy="435246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64C1D9F6-FE2E-BEA4-B0D8-70360885B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36" y="3434881"/>
            <a:ext cx="1737511" cy="91447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F1122C51-BCD0-C518-98C2-BE6AE1B74864}"/>
              </a:ext>
            </a:extLst>
          </p:cNvPr>
          <p:cNvSpPr txBox="1"/>
          <p:nvPr/>
        </p:nvSpPr>
        <p:spPr>
          <a:xfrm>
            <a:off x="3642199" y="3679145"/>
            <a:ext cx="1312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fenómeno 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B8D103DC-B041-6300-31C8-EC41F2416B7B}"/>
              </a:ext>
            </a:extLst>
          </p:cNvPr>
          <p:cNvSpPr txBox="1"/>
          <p:nvPr/>
        </p:nvSpPr>
        <p:spPr>
          <a:xfrm>
            <a:off x="4460706" y="4666789"/>
            <a:ext cx="1368083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Física</a:t>
            </a:r>
            <a:endParaRPr lang="es-E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Química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Biología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Psicología</a:t>
            </a:r>
          </a:p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ociología </a:t>
            </a:r>
            <a:endParaRPr lang="es-ES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BD7E859B-A2A8-10DD-AAE7-C826EBBA91DA}"/>
              </a:ext>
            </a:extLst>
          </p:cNvPr>
          <p:cNvSpPr txBox="1"/>
          <p:nvPr/>
        </p:nvSpPr>
        <p:spPr>
          <a:xfrm>
            <a:off x="6346864" y="5184585"/>
            <a:ext cx="23623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explicación, predicción  </a:t>
            </a:r>
            <a:endParaRPr lang="es-ES" dirty="0"/>
          </a:p>
        </p:txBody>
      </p:sp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xmlns="" id="{00C60122-4240-EF90-F8C3-9023405FACCB}"/>
              </a:ext>
            </a:extLst>
          </p:cNvPr>
          <p:cNvSpPr/>
          <p:nvPr/>
        </p:nvSpPr>
        <p:spPr>
          <a:xfrm>
            <a:off x="5959864" y="5303165"/>
            <a:ext cx="263874" cy="1423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DE9505F-A9E2-DC1E-4022-B98EF9FB3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223" y="12528"/>
            <a:ext cx="3210373" cy="30674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A86C845-E263-F7AD-6380-E92E54FFD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506" y="793246"/>
            <a:ext cx="1396105" cy="49381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22798E6-B7B2-B54D-3A87-876F522166BC}"/>
              </a:ext>
            </a:extLst>
          </p:cNvPr>
          <p:cNvSpPr txBox="1"/>
          <p:nvPr/>
        </p:nvSpPr>
        <p:spPr>
          <a:xfrm>
            <a:off x="3162889" y="1102953"/>
            <a:ext cx="78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doxa</a:t>
            </a:r>
            <a:r>
              <a:rPr lang="es-ES" sz="1800" b="0" i="0" u="sng" strike="noStrike" baseline="0" dirty="0">
                <a:solidFill>
                  <a:srgbClr val="000000"/>
                </a:solidFill>
              </a:rPr>
              <a:t> </a:t>
            </a:r>
            <a:endParaRPr lang="es-ES" u="sng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E7D634B-26F2-47F8-1A36-9BD31FCFADEE}"/>
              </a:ext>
            </a:extLst>
          </p:cNvPr>
          <p:cNvSpPr txBox="1"/>
          <p:nvPr/>
        </p:nvSpPr>
        <p:spPr>
          <a:xfrm>
            <a:off x="4403000" y="118477"/>
            <a:ext cx="2245289" cy="40011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9423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▷ El Sistema Nervioso Autónomo">
            <a:extLst>
              <a:ext uri="{FF2B5EF4-FFF2-40B4-BE49-F238E27FC236}">
                <a16:creationId xmlns:a16="http://schemas.microsoft.com/office/drawing/2014/main" xmlns="" id="{B264C967-B9F7-4FB6-0DD2-45B3B4AF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4" y="551375"/>
            <a:ext cx="3694786" cy="36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2465658-D2F5-A853-4D15-8B7FD4DAA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928" y="4842887"/>
            <a:ext cx="5058481" cy="1905266"/>
          </a:xfrm>
          <a:prstGeom prst="rect">
            <a:avLst/>
          </a:prstGeom>
        </p:spPr>
      </p:pic>
      <p:pic>
        <p:nvPicPr>
          <p:cNvPr id="1028" name="Picture 4" descr="las glándulas del sistema endocrino">
            <a:extLst>
              <a:ext uri="{FF2B5EF4-FFF2-40B4-BE49-F238E27FC236}">
                <a16:creationId xmlns:a16="http://schemas.microsoft.com/office/drawing/2014/main" xmlns="" id="{AE6F928B-FD9D-D23B-FBE5-CD088DFB4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5030" y="0"/>
            <a:ext cx="43148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ube 3">
            <a:extLst>
              <a:ext uri="{FF2B5EF4-FFF2-40B4-BE49-F238E27FC236}">
                <a16:creationId xmlns:a16="http://schemas.microsoft.com/office/drawing/2014/main" xmlns="" id="{FF42F0C6-92A5-1BA7-33BB-49594718B820}"/>
              </a:ext>
            </a:extLst>
          </p:cNvPr>
          <p:cNvSpPr/>
          <p:nvPr/>
        </p:nvSpPr>
        <p:spPr>
          <a:xfrm>
            <a:off x="4003965" y="955964"/>
            <a:ext cx="3344002" cy="2979423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BFECE89-62E3-D53E-02EB-BA286DE3A5A1}"/>
              </a:ext>
            </a:extLst>
          </p:cNvPr>
          <p:cNvSpPr txBox="1"/>
          <p:nvPr/>
        </p:nvSpPr>
        <p:spPr>
          <a:xfrm>
            <a:off x="4503592" y="1509594"/>
            <a:ext cx="249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32560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COMPORTAMIENTO</a:t>
            </a:r>
          </a:p>
        </p:txBody>
      </p:sp>
      <p:sp>
        <p:nvSpPr>
          <p:cNvPr id="6" name="Flecha: a la izquierda y derecha 5">
            <a:extLst>
              <a:ext uri="{FF2B5EF4-FFF2-40B4-BE49-F238E27FC236}">
                <a16:creationId xmlns:a16="http://schemas.microsoft.com/office/drawing/2014/main" xmlns="" id="{B9CDF066-0F4B-34D8-0555-4F2363C4C5C6}"/>
              </a:ext>
            </a:extLst>
          </p:cNvPr>
          <p:cNvSpPr/>
          <p:nvPr/>
        </p:nvSpPr>
        <p:spPr>
          <a:xfrm rot="2127801">
            <a:off x="3797089" y="857939"/>
            <a:ext cx="782887" cy="482352"/>
          </a:xfrm>
          <a:prstGeom prst="leftRightArrow">
            <a:avLst/>
          </a:prstGeom>
          <a:solidFill>
            <a:srgbClr val="E325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a la izquierda y derecha 8">
            <a:extLst>
              <a:ext uri="{FF2B5EF4-FFF2-40B4-BE49-F238E27FC236}">
                <a16:creationId xmlns:a16="http://schemas.microsoft.com/office/drawing/2014/main" xmlns="" id="{C75FF0A8-774E-9CB0-26B5-8624A591EE13}"/>
              </a:ext>
            </a:extLst>
          </p:cNvPr>
          <p:cNvSpPr/>
          <p:nvPr/>
        </p:nvSpPr>
        <p:spPr>
          <a:xfrm rot="5240928">
            <a:off x="5465348" y="4155195"/>
            <a:ext cx="782887" cy="482352"/>
          </a:xfrm>
          <a:prstGeom prst="leftRightArrow">
            <a:avLst/>
          </a:prstGeom>
          <a:solidFill>
            <a:srgbClr val="E325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a la izquierda y derecha 9">
            <a:extLst>
              <a:ext uri="{FF2B5EF4-FFF2-40B4-BE49-F238E27FC236}">
                <a16:creationId xmlns:a16="http://schemas.microsoft.com/office/drawing/2014/main" xmlns="" id="{B5DB2DFF-5F75-2542-B3A0-DB6F6ED017B2}"/>
              </a:ext>
            </a:extLst>
          </p:cNvPr>
          <p:cNvSpPr/>
          <p:nvPr/>
        </p:nvSpPr>
        <p:spPr>
          <a:xfrm rot="8497242">
            <a:off x="6792141" y="635719"/>
            <a:ext cx="782887" cy="482352"/>
          </a:xfrm>
          <a:prstGeom prst="leftRightArrow">
            <a:avLst/>
          </a:prstGeom>
          <a:solidFill>
            <a:srgbClr val="E325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BIOLOGIA DEL COMPORTAMIENTO | master EUROINNOVA">
            <a:extLst>
              <a:ext uri="{FF2B5EF4-FFF2-40B4-BE49-F238E27FC236}">
                <a16:creationId xmlns:a16="http://schemas.microsoft.com/office/drawing/2014/main" xmlns="" id="{8D298B8C-2EC0-0973-AB33-0168A0D06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4402" y="2239039"/>
            <a:ext cx="1420696" cy="130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9518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2968</TotalTime>
  <Words>448</Words>
  <Application>Microsoft Office PowerPoint</Application>
  <PresentationFormat>Personalizado</PresentationFormat>
  <Paragraphs>69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</dc:title>
  <dc:creator>Melina Werlen</dc:creator>
  <cp:lastModifiedBy>asus2</cp:lastModifiedBy>
  <cp:revision>3</cp:revision>
  <dcterms:created xsi:type="dcterms:W3CDTF">2023-07-27T22:08:18Z</dcterms:created>
  <dcterms:modified xsi:type="dcterms:W3CDTF">2023-08-07T12:14:49Z</dcterms:modified>
</cp:coreProperties>
</file>